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u="sng" dirty="0" smtClean="0">
                <a:solidFill>
                  <a:srgbClr val="FF0000"/>
                </a:solidFill>
              </a:rPr>
              <a:t>Atividade 5: </a:t>
            </a:r>
            <a:r>
              <a:rPr lang="pt-BR" u="sng" dirty="0" smtClean="0">
                <a:solidFill>
                  <a:srgbClr val="FF0000"/>
                </a:solidFill>
              </a:rPr>
              <a:t>Teste de dispositivos 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>
          <a:xfrm>
            <a:off x="431800" y="1196752"/>
            <a:ext cx="8712200" cy="4929188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</a:pPr>
            <a:r>
              <a:rPr lang="pt-BR" sz="2800" dirty="0" smtClean="0"/>
              <a:t>“</a:t>
            </a:r>
            <a:r>
              <a:rPr lang="pt-BR" sz="3600" dirty="0" smtClean="0"/>
              <a:t>Estresse” da CPU: A CPU será colocada em uso intensivo. Serão carregados vários processos em loop de modo a executar vários programas ao mesmo tempo.</a:t>
            </a:r>
          </a:p>
          <a:p>
            <a:pPr eaLnBrk="1" hangingPunct="1"/>
            <a:r>
              <a:rPr lang="pt-BR" sz="3600" dirty="0" smtClean="0"/>
              <a:t>Estes processos serão monitorados pelo gerenciador de recursos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228725"/>
          </a:xfrm>
        </p:spPr>
        <p:txBody>
          <a:bodyPr/>
          <a:lstStyle/>
          <a:p>
            <a:r>
              <a:rPr lang="pt-BR" sz="2800" b="1" smtClean="0"/>
              <a:t>Atividade: </a:t>
            </a:r>
            <a:r>
              <a:rPr lang="pt-BR" sz="2800" smtClean="0">
                <a:solidFill>
                  <a:srgbClr val="FF0000"/>
                </a:solidFill>
              </a:rPr>
              <a:t>Estresse de dispositivo (acesso a dispositivo)</a:t>
            </a:r>
            <a:br>
              <a:rPr lang="pt-BR" sz="2800" smtClean="0">
                <a:solidFill>
                  <a:srgbClr val="FF0000"/>
                </a:solidFill>
              </a:rPr>
            </a:br>
            <a:r>
              <a:rPr lang="pt-BR" sz="2800" smtClean="0">
                <a:solidFill>
                  <a:srgbClr val="FF0000"/>
                </a:solidFill>
              </a:rPr>
              <a:t> </a:t>
            </a:r>
            <a:r>
              <a:rPr lang="pt-BR" sz="2800" b="1" i="1" u="sng" smtClean="0">
                <a:solidFill>
                  <a:srgbClr val="00B050"/>
                </a:solidFill>
              </a:rPr>
              <a:t>(I/O  BOUND).</a:t>
            </a:r>
            <a:endParaRPr lang="pt-BR" sz="2800" smtClean="0"/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924425"/>
          </a:xfrm>
        </p:spPr>
        <p:txBody>
          <a:bodyPr/>
          <a:lstStyle/>
          <a:p>
            <a:pPr algn="just" eaLnBrk="1" hangingPunct="1"/>
            <a:r>
              <a:rPr lang="pt-BR" sz="2400" dirty="0" smtClean="0"/>
              <a:t>Programação com  arquivo  BATCH (Ambiente DOS – tela preta)</a:t>
            </a:r>
          </a:p>
          <a:p>
            <a:pPr algn="just"/>
            <a:r>
              <a:rPr lang="pt-BR" sz="2400" dirty="0" smtClean="0"/>
              <a:t>Edit  STRESSE.BAT  &lt;ENTER&gt;   (Editor de texto - tela azul)</a:t>
            </a:r>
          </a:p>
          <a:p>
            <a:pPr algn="just"/>
            <a:r>
              <a:rPr lang="pt-BR" sz="2400" dirty="0" smtClean="0"/>
              <a:t>:salto &lt;ENTER&gt;   ; </a:t>
            </a:r>
            <a:r>
              <a:rPr lang="pt-BR" sz="2400" dirty="0" err="1" smtClean="0"/>
              <a:t>label</a:t>
            </a:r>
            <a:r>
              <a:rPr lang="pt-BR" sz="2400" dirty="0" smtClean="0"/>
              <a:t> para salto</a:t>
            </a:r>
          </a:p>
          <a:p>
            <a:pPr algn="just"/>
            <a:r>
              <a:rPr lang="pt-BR" sz="2400" dirty="0" err="1" smtClean="0"/>
              <a:t>Dir</a:t>
            </a:r>
            <a:r>
              <a:rPr lang="pt-BR" sz="2400" dirty="0" smtClean="0"/>
              <a:t> c:/s &lt;</a:t>
            </a:r>
            <a:r>
              <a:rPr lang="pt-BR" sz="2400" dirty="0" err="1" smtClean="0"/>
              <a:t>enter</a:t>
            </a:r>
            <a:r>
              <a:rPr lang="pt-BR" sz="2400" dirty="0" smtClean="0"/>
              <a:t>&gt;         ; mostra diretório  subdiretório</a:t>
            </a:r>
          </a:p>
          <a:p>
            <a:pPr algn="just"/>
            <a:r>
              <a:rPr lang="pt-BR" sz="2400" dirty="0" smtClean="0"/>
              <a:t>GOTO salto                 ;   salto incondicional </a:t>
            </a:r>
          </a:p>
          <a:p>
            <a:pPr algn="just"/>
            <a:r>
              <a:rPr lang="pt-BR" sz="2400" dirty="0" smtClean="0"/>
              <a:t>Salve e encerre o editor</a:t>
            </a:r>
          </a:p>
          <a:p>
            <a:pPr algn="just"/>
            <a:r>
              <a:rPr lang="pt-BR" sz="2400" dirty="0" smtClean="0"/>
              <a:t>Estresse &lt;</a:t>
            </a:r>
            <a:r>
              <a:rPr lang="pt-BR" sz="2400" dirty="0" err="1" smtClean="0"/>
              <a:t>enter</a:t>
            </a:r>
            <a:r>
              <a:rPr lang="pt-BR" sz="2400" dirty="0" smtClean="0"/>
              <a:t>&gt; </a:t>
            </a:r>
            <a:endParaRPr lang="pt-BR" sz="2400" dirty="0" smtClean="0">
              <a:sym typeface="Wingdings" pitchFamily="2" charset="2"/>
            </a:endParaRPr>
          </a:p>
          <a:p>
            <a:pPr algn="just">
              <a:buFont typeface="Arial" charset="0"/>
              <a:buNone/>
            </a:pP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Nota: antes de executar o programa (g 010A)., ative o gerenciador de tarefas e monitore o desempenho</a:t>
            </a:r>
            <a:endParaRPr lang="pt-BR" sz="2400" dirty="0" smtClean="0">
              <a:solidFill>
                <a:srgbClr val="FF0000"/>
              </a:solidFill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836612"/>
          </a:xfrm>
        </p:spPr>
        <p:txBody>
          <a:bodyPr/>
          <a:lstStyle/>
          <a:p>
            <a:r>
              <a:rPr lang="pt-BR" sz="3600" b="1" u="sng" smtClean="0"/>
              <a:t>Padrões de sistemas computadorizados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981075"/>
            <a:ext cx="8496300" cy="49291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z="2800" b="1" i="1" u="sng" dirty="0" smtClean="0"/>
              <a:t>Tabela</a:t>
            </a:r>
            <a:r>
              <a:rPr lang="pt-BR" sz="2800" dirty="0" smtClean="0"/>
              <a:t> </a:t>
            </a:r>
            <a:r>
              <a:rPr lang="pt-BR" sz="2800" b="1" i="1" u="sng" dirty="0" smtClean="0"/>
              <a:t>ASCII</a:t>
            </a:r>
            <a:r>
              <a:rPr lang="pt-BR" sz="2800" dirty="0" smtClean="0"/>
              <a:t> </a:t>
            </a:r>
          </a:p>
          <a:p>
            <a:pPr algn="just">
              <a:buFont typeface="Arial" charset="0"/>
              <a:buNone/>
            </a:pPr>
            <a:r>
              <a:rPr lang="pt-BR" sz="2800" dirty="0" smtClean="0"/>
              <a:t>(</a:t>
            </a:r>
            <a:r>
              <a:rPr lang="pt-BR" sz="2800" dirty="0" err="1" smtClean="0"/>
              <a:t>American</a:t>
            </a:r>
            <a:r>
              <a:rPr lang="pt-BR" sz="2800" dirty="0" smtClean="0"/>
              <a:t> Standard </a:t>
            </a:r>
            <a:r>
              <a:rPr lang="pt-BR" sz="2800" dirty="0" err="1" smtClean="0"/>
              <a:t>Code</a:t>
            </a:r>
            <a:r>
              <a:rPr lang="pt-BR" sz="2800" dirty="0" smtClean="0"/>
              <a:t> for </a:t>
            </a:r>
            <a:r>
              <a:rPr lang="pt-BR" sz="2800" dirty="0" err="1" smtClean="0"/>
              <a:t>Information</a:t>
            </a:r>
            <a:r>
              <a:rPr lang="pt-BR" sz="2800" dirty="0" smtClean="0"/>
              <a:t> </a:t>
            </a:r>
            <a:r>
              <a:rPr lang="pt-BR" sz="2800" dirty="0" err="1" smtClean="0"/>
              <a:t>Interchange</a:t>
            </a:r>
            <a:r>
              <a:rPr lang="pt-BR" sz="2800" dirty="0" smtClean="0"/>
              <a:t>)</a:t>
            </a:r>
          </a:p>
          <a:p>
            <a:pPr algn="just">
              <a:buFont typeface="Arial" charset="0"/>
              <a:buNone/>
            </a:pPr>
            <a:r>
              <a:rPr lang="pt-BR" sz="2800" b="1" dirty="0" smtClean="0"/>
              <a:t>Características: </a:t>
            </a:r>
            <a:r>
              <a:rPr lang="pt-BR" sz="2800" dirty="0" smtClean="0"/>
              <a:t>8 bits para r</a:t>
            </a:r>
            <a:r>
              <a:rPr lang="pt-BR" sz="2800" dirty="0" smtClean="0">
                <a:sym typeface="Wingdings" pitchFamily="2" charset="2"/>
              </a:rPr>
              <a:t>epresentação de números, letras, caracteres gráficos,... </a:t>
            </a:r>
            <a:endParaRPr lang="pt-BR" sz="2800" dirty="0" smtClean="0">
              <a:sym typeface="Wingdings" pitchFamily="2" charset="2"/>
            </a:endParaRPr>
          </a:p>
          <a:p>
            <a:pPr algn="just">
              <a:buFont typeface="Arial" charset="0"/>
              <a:buNone/>
            </a:pPr>
            <a:r>
              <a:rPr lang="pt-BR" sz="2800" dirty="0" smtClean="0">
                <a:sym typeface="Wingdings" pitchFamily="2" charset="2"/>
              </a:rPr>
              <a:t>0 (</a:t>
            </a:r>
            <a:r>
              <a:rPr lang="pt-BR" sz="2800" dirty="0" err="1" smtClean="0">
                <a:sym typeface="Wingdings" pitchFamily="2" charset="2"/>
              </a:rPr>
              <a:t>ascii</a:t>
            </a:r>
            <a:r>
              <a:rPr lang="pt-BR" sz="2800" dirty="0" smtClean="0">
                <a:sym typeface="Wingdings" pitchFamily="2" charset="2"/>
              </a:rPr>
              <a:t>) 30(h)</a:t>
            </a:r>
            <a:endParaRPr lang="pt-BR" sz="2800" dirty="0" smtClean="0">
              <a:sym typeface="Wingdings" pitchFamily="2" charset="2"/>
            </a:endParaRPr>
          </a:p>
          <a:p>
            <a:pPr algn="just">
              <a:buFont typeface="Arial" charset="0"/>
              <a:buNone/>
            </a:pPr>
            <a:r>
              <a:rPr lang="pt-BR" sz="2800" b="1" i="1" u="sng" dirty="0" smtClean="0">
                <a:sym typeface="Wingdings" pitchFamily="2" charset="2"/>
              </a:rPr>
              <a:t>COM – interface para saída serial: </a:t>
            </a:r>
            <a:r>
              <a:rPr lang="pt-BR" sz="2800" dirty="0" smtClean="0">
                <a:sym typeface="Wingdings" pitchFamily="2" charset="2"/>
              </a:rPr>
              <a:t>COM0; COM1; COM2; COM3; (</a:t>
            </a:r>
            <a:r>
              <a:rPr lang="pt-BR" sz="2800" dirty="0" err="1" smtClean="0">
                <a:sym typeface="Wingdings" pitchFamily="2" charset="2"/>
              </a:rPr>
              <a:t>COMunicação</a:t>
            </a:r>
            <a:r>
              <a:rPr lang="pt-BR" sz="2800" dirty="0" smtClean="0">
                <a:sym typeface="Wingdings" pitchFamily="2" charset="2"/>
              </a:rPr>
              <a:t>).</a:t>
            </a:r>
          </a:p>
          <a:p>
            <a:pPr algn="just">
              <a:buFont typeface="Arial" charset="0"/>
              <a:buNone/>
            </a:pPr>
            <a:r>
              <a:rPr lang="pt-BR" sz="2800" b="1" i="1" u="sng" dirty="0" smtClean="0">
                <a:sym typeface="Wingdings" pitchFamily="2" charset="2"/>
              </a:rPr>
              <a:t>USB: Universal Serial Bus</a:t>
            </a:r>
          </a:p>
          <a:p>
            <a:pPr algn="just">
              <a:buFont typeface="Arial" charset="0"/>
              <a:buNone/>
            </a:pPr>
            <a:r>
              <a:rPr lang="pt-BR" sz="2800" b="1" i="1" u="sng" dirty="0" smtClean="0">
                <a:sym typeface="Wingdings" pitchFamily="2" charset="2"/>
              </a:rPr>
              <a:t>Atividade:</a:t>
            </a:r>
            <a:r>
              <a:rPr lang="pt-BR" sz="2800" b="1" dirty="0" smtClean="0">
                <a:sym typeface="Wingdings" pitchFamily="2" charset="2"/>
              </a:rPr>
              <a:t> </a:t>
            </a:r>
            <a:r>
              <a:rPr lang="pt-BR" sz="2800" dirty="0" smtClean="0">
                <a:sym typeface="Wingdings" pitchFamily="2" charset="2"/>
              </a:rPr>
              <a:t>Padrões  e Taxas de Transferência das interfaces USB (Internet).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pt-BR" b="1" u="sng" smtClean="0"/>
              <a:t>Atividade em sala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975" cy="492918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None/>
            </a:pPr>
            <a:r>
              <a:rPr lang="pt-BR" dirty="0" smtClean="0"/>
              <a:t>Acionar o gerenciador de dispositivo. Verificar:</a:t>
            </a:r>
          </a:p>
          <a:p>
            <a:pPr algn="just">
              <a:buFont typeface="Arial" charset="0"/>
              <a:buNone/>
            </a:pPr>
            <a:endParaRPr lang="pt-BR" sz="800" dirty="0" smtClean="0"/>
          </a:p>
          <a:p>
            <a:pPr algn="just"/>
            <a:r>
              <a:rPr lang="pt-BR" dirty="0" smtClean="0"/>
              <a:t>Propriedades da porta de comunicação COM1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Intervalo de saída </a:t>
            </a:r>
            <a:r>
              <a:rPr lang="pt-BR" sz="2400" dirty="0" smtClean="0"/>
              <a:t>(Dispositivo de saída - endereço de I/O):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	   R: </a:t>
            </a:r>
            <a:r>
              <a:rPr lang="pt-BR" sz="4400" dirty="0" smtClean="0"/>
              <a:t>____03f8 </a:t>
            </a:r>
            <a:r>
              <a:rPr lang="pt-BR" sz="4400" dirty="0" smtClean="0">
                <a:sym typeface="Wingdings" pitchFamily="2" charset="2"/>
              </a:rPr>
              <a:t> 03FF:  8 PORTS</a:t>
            </a:r>
            <a:r>
              <a:rPr lang="pt-BR" sz="4400" dirty="0" smtClean="0"/>
              <a:t>_</a:t>
            </a:r>
            <a:endParaRPr lang="pt-BR" sz="4400" dirty="0" smtClean="0"/>
          </a:p>
          <a:p>
            <a:pPr algn="just"/>
            <a:r>
              <a:rPr lang="pt-BR" sz="2400" dirty="0" smtClean="0"/>
              <a:t>Nota.  </a:t>
            </a:r>
            <a:r>
              <a:rPr lang="pt-BR" sz="2400" dirty="0" smtClean="0">
                <a:solidFill>
                  <a:srgbClr val="FF0000"/>
                </a:solidFill>
              </a:rPr>
              <a:t>Os computadores pessoais são projetados para acessar 64K (2^16) </a:t>
            </a:r>
            <a:r>
              <a:rPr lang="pt-BR" sz="2400" dirty="0" err="1" smtClean="0">
                <a:solidFill>
                  <a:srgbClr val="FF0000"/>
                </a:solidFill>
              </a:rPr>
              <a:t>ports</a:t>
            </a:r>
            <a:r>
              <a:rPr lang="pt-BR" sz="2400" dirty="0" smtClean="0"/>
              <a:t>. Cada </a:t>
            </a:r>
            <a:r>
              <a:rPr lang="pt-BR" sz="2400" dirty="0" err="1" smtClean="0"/>
              <a:t>port</a:t>
            </a:r>
            <a:r>
              <a:rPr lang="pt-BR" sz="2400" dirty="0" smtClean="0"/>
              <a:t> é um canal físico de E/S de dados  em grupos de 8 bits  e acessados por um barramento de 16 bits de endereçamento (2^16=64K) numerado de </a:t>
            </a:r>
            <a:endParaRPr lang="pt-BR" sz="2400" dirty="0" smtClean="0"/>
          </a:p>
          <a:p>
            <a:pPr algn="just">
              <a:buNone/>
            </a:pPr>
            <a:r>
              <a:rPr lang="pt-BR" sz="4400" dirty="0" smtClean="0"/>
              <a:t>0000  </a:t>
            </a:r>
            <a:r>
              <a:rPr lang="pt-BR" sz="4400" dirty="0" smtClean="0"/>
              <a:t>até</a:t>
            </a:r>
            <a:r>
              <a:rPr lang="pt-BR" sz="4400" dirty="0" smtClean="0">
                <a:sym typeface="Wingdings" pitchFamily="2" charset="2"/>
              </a:rPr>
              <a:t> FFFF </a:t>
            </a:r>
            <a:r>
              <a:rPr lang="pt-BR" sz="2400" dirty="0" smtClean="0">
                <a:sym typeface="Wingdings" pitchFamily="2" charset="2"/>
              </a:rPr>
              <a:t>(endereços de  I/O).</a:t>
            </a:r>
          </a:p>
          <a:p>
            <a:pPr algn="just"/>
            <a:r>
              <a:rPr lang="pt-BR" sz="2400" dirty="0" smtClean="0"/>
              <a:t> </a:t>
            </a:r>
            <a:r>
              <a:rPr lang="pt-BR" sz="3900" dirty="0" smtClean="0"/>
              <a:t>I</a:t>
            </a:r>
            <a:r>
              <a:rPr lang="pt-BR" sz="3900" dirty="0" smtClean="0">
                <a:solidFill>
                  <a:srgbClr val="FF0000"/>
                </a:solidFill>
              </a:rPr>
              <a:t>RQ</a:t>
            </a:r>
            <a:r>
              <a:rPr lang="pt-BR" sz="2400" dirty="0" smtClean="0"/>
              <a:t>:    </a:t>
            </a:r>
            <a:r>
              <a:rPr lang="pt-BR" sz="3000" dirty="0" err="1" smtClean="0">
                <a:solidFill>
                  <a:srgbClr val="FF0000"/>
                </a:solidFill>
              </a:rPr>
              <a:t>I</a:t>
            </a:r>
            <a:r>
              <a:rPr lang="pt-BR" sz="2400" dirty="0" err="1" smtClean="0"/>
              <a:t>nterrupt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R</a:t>
            </a:r>
            <a:r>
              <a:rPr lang="pt-BR" sz="2400" dirty="0" err="1" smtClean="0"/>
              <a:t>e</a:t>
            </a:r>
            <a:r>
              <a:rPr lang="pt-BR" sz="2400" dirty="0" err="1" smtClean="0">
                <a:solidFill>
                  <a:srgbClr val="FF0000"/>
                </a:solidFill>
              </a:rPr>
              <a:t>Q</a:t>
            </a:r>
            <a:r>
              <a:rPr lang="pt-BR" sz="2400" dirty="0" err="1" smtClean="0"/>
              <a:t>uest</a:t>
            </a:r>
            <a:r>
              <a:rPr lang="pt-BR" sz="2400" dirty="0" smtClean="0"/>
              <a:t>    ___4 (menor valor </a:t>
            </a:r>
            <a:r>
              <a:rPr lang="pt-BR" sz="2400" dirty="0" smtClean="0">
                <a:sym typeface="Wingdings" pitchFamily="2" charset="2"/>
              </a:rPr>
              <a:t> maior prioridade</a:t>
            </a:r>
            <a:endParaRPr lang="pt-BR" sz="2400" dirty="0" smtClean="0"/>
          </a:p>
          <a:p>
            <a:endParaRPr lang="pt-BR" sz="2400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smtClean="0"/>
              <a:t>Atividade em sala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algn="just"/>
            <a:r>
              <a:rPr lang="pt-BR" dirty="0" smtClean="0"/>
              <a:t>Responda: No intervalo de memória FE000000 até FE3FFFFF, qual a quantidade de memória RAM utilizada pelo </a:t>
            </a:r>
            <a:r>
              <a:rPr lang="pt-BR" dirty="0" err="1" smtClean="0"/>
              <a:t>driver</a:t>
            </a:r>
            <a:r>
              <a:rPr lang="pt-BR" dirty="0" smtClean="0"/>
              <a:t> de dispositivo?</a:t>
            </a:r>
          </a:p>
          <a:p>
            <a:pPr algn="just"/>
            <a:r>
              <a:rPr lang="pt-BR" dirty="0" smtClean="0"/>
              <a:t>Hexa:  3FFFFF +1= 400000    Decimal: 4194304.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                    Dicas</a:t>
            </a:r>
          </a:p>
          <a:p>
            <a:pPr algn="just"/>
            <a:r>
              <a:rPr lang="pt-BR" dirty="0" smtClean="0"/>
              <a:t>22 BITS </a:t>
            </a:r>
            <a:r>
              <a:rPr lang="pt-BR" dirty="0" smtClean="0">
                <a:sym typeface="Wingdings" pitchFamily="2" charset="2"/>
              </a:rPr>
              <a:t> 2 </a:t>
            </a:r>
            <a:r>
              <a:rPr lang="pt-BR" baseline="30000" dirty="0" smtClean="0">
                <a:sym typeface="Wingdings" pitchFamily="2" charset="2"/>
              </a:rPr>
              <a:t>22</a:t>
            </a:r>
            <a:r>
              <a:rPr lang="pt-BR" dirty="0" smtClean="0">
                <a:sym typeface="Wingdings" pitchFamily="2" charset="2"/>
              </a:rPr>
              <a:t> =  2</a:t>
            </a:r>
            <a:r>
              <a:rPr lang="pt-BR" baseline="30000" dirty="0" smtClean="0">
                <a:sym typeface="Wingdings" pitchFamily="2" charset="2"/>
              </a:rPr>
              <a:t>2</a:t>
            </a:r>
            <a:r>
              <a:rPr lang="pt-BR" dirty="0" smtClean="0">
                <a:sym typeface="Wingdings" pitchFamily="2" charset="2"/>
              </a:rPr>
              <a:t>   * 2</a:t>
            </a:r>
            <a:r>
              <a:rPr lang="pt-BR" baseline="30000" dirty="0" smtClean="0">
                <a:sym typeface="Wingdings" pitchFamily="2" charset="2"/>
              </a:rPr>
              <a:t>20</a:t>
            </a:r>
            <a:r>
              <a:rPr lang="pt-BR" dirty="0" smtClean="0">
                <a:sym typeface="Wingdings" pitchFamily="2" charset="2"/>
              </a:rPr>
              <a:t>   =  4 . M;</a:t>
            </a:r>
          </a:p>
          <a:p>
            <a:pPr algn="just"/>
            <a:r>
              <a:rPr lang="pt-BR" dirty="0" smtClean="0">
                <a:sym typeface="Wingdings" pitchFamily="2" charset="2"/>
              </a:rPr>
              <a:t>2 </a:t>
            </a:r>
            <a:r>
              <a:rPr lang="pt-BR" baseline="30000" dirty="0" smtClean="0">
                <a:sym typeface="Wingdings" pitchFamily="2" charset="2"/>
              </a:rPr>
              <a:t>10</a:t>
            </a:r>
            <a:r>
              <a:rPr lang="pt-BR" dirty="0" smtClean="0"/>
              <a:t> = KILO     ; </a:t>
            </a:r>
            <a:r>
              <a:rPr lang="pt-BR" dirty="0" smtClean="0">
                <a:sym typeface="Wingdings" pitchFamily="2" charset="2"/>
              </a:rPr>
              <a:t>2 </a:t>
            </a:r>
            <a:r>
              <a:rPr lang="pt-BR" baseline="30000" dirty="0" smtClean="0">
                <a:sym typeface="Wingdings" pitchFamily="2" charset="2"/>
              </a:rPr>
              <a:t>20</a:t>
            </a:r>
            <a:r>
              <a:rPr lang="pt-BR" dirty="0" smtClean="0">
                <a:sym typeface="Wingdings" pitchFamily="2" charset="2"/>
              </a:rPr>
              <a:t> = MEGA    2</a:t>
            </a:r>
            <a:r>
              <a:rPr lang="pt-BR" baseline="30000" dirty="0" smtClean="0">
                <a:sym typeface="Wingdings" pitchFamily="2" charset="2"/>
              </a:rPr>
              <a:t>30</a:t>
            </a:r>
            <a:r>
              <a:rPr lang="pt-BR" dirty="0" smtClean="0">
                <a:sym typeface="Wingdings" pitchFamily="2" charset="2"/>
              </a:rPr>
              <a:t> = GIGA </a:t>
            </a:r>
          </a:p>
          <a:p>
            <a:pPr algn="just"/>
            <a:r>
              <a:rPr lang="pt-BR" dirty="0" smtClean="0">
                <a:sym typeface="Wingdings" pitchFamily="2" charset="2"/>
              </a:rPr>
              <a:t> 2</a:t>
            </a:r>
            <a:r>
              <a:rPr lang="pt-BR" baseline="30000" dirty="0" smtClean="0">
                <a:sym typeface="Wingdings" pitchFamily="2" charset="2"/>
              </a:rPr>
              <a:t>40</a:t>
            </a:r>
            <a:r>
              <a:rPr lang="pt-BR" dirty="0" smtClean="0">
                <a:sym typeface="Wingdings" pitchFamily="2" charset="2"/>
              </a:rPr>
              <a:t> = TERA      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pt-BR" b="1" u="sng" smtClean="0"/>
              <a:t>Conceitos</a:t>
            </a: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/>
              <a:t>IRQ = </a:t>
            </a:r>
            <a:r>
              <a:rPr lang="pt-BR" sz="3600" dirty="0" err="1" smtClean="0"/>
              <a:t>Interrupt</a:t>
            </a:r>
            <a:r>
              <a:rPr lang="pt-BR" sz="3600" dirty="0" smtClean="0"/>
              <a:t> </a:t>
            </a:r>
            <a:r>
              <a:rPr lang="pt-BR" sz="3600" dirty="0" err="1" smtClean="0"/>
              <a:t>Requestion</a:t>
            </a:r>
            <a:r>
              <a:rPr lang="pt-BR" sz="3600" dirty="0" smtClean="0"/>
              <a:t>:  Solicitação do hardware para ser atendido pela CPU. Exemplo: Interrupção do teclado. </a:t>
            </a:r>
          </a:p>
          <a:p>
            <a:pPr algn="just">
              <a:buFont typeface="Arial" charset="0"/>
              <a:buNone/>
            </a:pPr>
            <a:r>
              <a:rPr lang="pt-BR" sz="2400" dirty="0" smtClean="0"/>
              <a:t>Nota:  0   1   2 </a:t>
            </a:r>
            <a:r>
              <a:rPr lang="pt-BR" sz="2800" dirty="0" smtClean="0"/>
              <a:t>...(menor valor significa maior prioridade)   </a:t>
            </a:r>
          </a:p>
          <a:p>
            <a:pPr algn="just">
              <a:buFont typeface="Arial" charset="0"/>
              <a:buNone/>
            </a:pPr>
            <a:r>
              <a:rPr lang="pt-BR" sz="3600" dirty="0" smtClean="0"/>
              <a:t>Atividade: </a:t>
            </a:r>
            <a:r>
              <a:rPr lang="pt-BR" sz="2800" dirty="0" err="1" smtClean="0"/>
              <a:t>IRQ´s</a:t>
            </a:r>
            <a:r>
              <a:rPr lang="pt-BR" sz="2800" dirty="0" smtClean="0"/>
              <a:t> associados a dispositivos: </a:t>
            </a:r>
          </a:p>
          <a:p>
            <a:pPr algn="just">
              <a:buFont typeface="Arial" charset="0"/>
              <a:buNone/>
            </a:pPr>
            <a:r>
              <a:rPr lang="pt-BR" sz="2800" dirty="0" smtClean="0"/>
              <a:t>       </a:t>
            </a:r>
            <a:r>
              <a:rPr lang="pt-BR" sz="2800" dirty="0" smtClean="0"/>
              <a:t>lento (Byte/s):  </a:t>
            </a:r>
            <a:r>
              <a:rPr lang="pt-BR" sz="2800" dirty="0" smtClean="0"/>
              <a:t>TECLADO</a:t>
            </a:r>
            <a:r>
              <a:rPr lang="pt-BR" sz="2800" dirty="0" smtClean="0">
                <a:sym typeface="Wingdings" pitchFamily="2" charset="2"/>
              </a:rPr>
              <a:t>:  Resposta: </a:t>
            </a:r>
            <a:r>
              <a:rPr lang="pt-BR" sz="2800" dirty="0" smtClean="0">
                <a:sym typeface="Wingdings" pitchFamily="2" charset="2"/>
              </a:rPr>
              <a:t>__IRQ= 1___</a:t>
            </a:r>
            <a:endParaRPr lang="pt-BR" sz="2800" dirty="0" smtClean="0"/>
          </a:p>
          <a:p>
            <a:pPr algn="just">
              <a:buFont typeface="Arial" charset="0"/>
              <a:buNone/>
            </a:pPr>
            <a:r>
              <a:rPr lang="pt-BR" sz="2800" dirty="0" smtClean="0"/>
              <a:t>       menos lento:com 1 (9600b/s)         IRQ = 4_</a:t>
            </a:r>
          </a:p>
          <a:p>
            <a:pPr algn="just">
              <a:buFont typeface="Arial" charset="0"/>
              <a:buNone/>
            </a:pPr>
            <a:r>
              <a:rPr lang="pt-BR" sz="2800" dirty="0" smtClean="0"/>
              <a:t> </a:t>
            </a:r>
            <a:r>
              <a:rPr lang="pt-BR" sz="2800" dirty="0" smtClean="0"/>
              <a:t>      rápido:    placa </a:t>
            </a:r>
            <a:r>
              <a:rPr lang="pt-BR" sz="2800" dirty="0" smtClean="0"/>
              <a:t>de </a:t>
            </a:r>
            <a:r>
              <a:rPr lang="pt-BR" sz="2800" dirty="0" smtClean="0"/>
              <a:t>rede (1Mb/s) </a:t>
            </a:r>
            <a:r>
              <a:rPr lang="pt-BR" sz="2800" dirty="0" smtClean="0"/>
              <a:t>:   IRQ= 17___</a:t>
            </a:r>
            <a:endParaRPr lang="pt-BR" sz="2800" dirty="0" smtClean="0"/>
          </a:p>
          <a:p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smtClean="0"/>
              <a:t>DMA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Recurso de HW que permite alguns dispositivos acessar diretamente a memória.</a:t>
            </a:r>
          </a:p>
          <a:p>
            <a:pPr algn="just"/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De exemplos (dois) de dispositivos que usem recurso de </a:t>
            </a:r>
            <a:r>
              <a:rPr lang="pt-BR" dirty="0" smtClean="0"/>
              <a:t>DMA (</a:t>
            </a:r>
            <a:r>
              <a:rPr lang="pt-BR" dirty="0" err="1" smtClean="0"/>
              <a:t>Direct</a:t>
            </a:r>
            <a:r>
              <a:rPr lang="pt-BR" dirty="0" smtClean="0"/>
              <a:t> Memory </a:t>
            </a:r>
            <a:r>
              <a:rPr lang="pt-BR" dirty="0" err="1" smtClean="0"/>
              <a:t>Acess</a:t>
            </a:r>
            <a:r>
              <a:rPr lang="pt-BR" dirty="0" smtClean="0"/>
              <a:t>) </a:t>
            </a:r>
            <a:r>
              <a:rPr lang="pt-BR" dirty="0" smtClean="0"/>
              <a:t>e o valor do </a:t>
            </a:r>
            <a:r>
              <a:rPr lang="pt-BR" dirty="0" smtClean="0"/>
              <a:t>DMA (dispositivo). </a:t>
            </a:r>
            <a:r>
              <a:rPr lang="pt-BR" dirty="0" smtClean="0">
                <a:solidFill>
                  <a:srgbClr val="FF0000"/>
                </a:solidFill>
              </a:rPr>
              <a:t>Canal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nos mainframes</a:t>
            </a:r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Resposta: </a:t>
            </a:r>
            <a:r>
              <a:rPr lang="pt-BR" dirty="0" smtClean="0"/>
              <a:t>LPT______________________</a:t>
            </a: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                  ______________________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pt-BR" b="1" u="sng" smtClean="0"/>
              <a:t>Recursos do MS-DOS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981075"/>
            <a:ext cx="8785225" cy="5400675"/>
          </a:xfrm>
        </p:spPr>
        <p:txBody>
          <a:bodyPr/>
          <a:lstStyle/>
          <a:p>
            <a:pPr marL="514350" indent="-514350" algn="ctr" eaLnBrk="1" hangingPunct="1">
              <a:buFont typeface="Arial" charset="0"/>
              <a:buNone/>
              <a:defRPr/>
            </a:pPr>
            <a:r>
              <a:rPr lang="pt-BR" b="1" i="1" u="sng" dirty="0" smtClean="0"/>
              <a:t> </a:t>
            </a:r>
            <a:r>
              <a:rPr lang="pt-BR" sz="2800" b="1" i="1" u="sng" dirty="0" smtClean="0"/>
              <a:t>(MS-DOS): </a:t>
            </a:r>
            <a:r>
              <a:rPr lang="pt-BR" sz="2400" b="1" i="1" u="sng" dirty="0" smtClean="0"/>
              <a:t>EMULADO NO WINDOWS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pt-BR" sz="2800" dirty="0" smtClean="0"/>
              <a:t>Interface com o hardware em modo texto. Comandos</a:t>
            </a:r>
          </a:p>
          <a:p>
            <a:pPr algn="just" eaLnBrk="1" hangingPunct="1">
              <a:defRPr/>
            </a:pPr>
            <a:r>
              <a:rPr lang="pt-BR" dirty="0" smtClean="0"/>
              <a:t>Mostrar Diretórios: </a:t>
            </a:r>
            <a:r>
              <a:rPr lang="pt-BR" b="1" dirty="0" smtClean="0"/>
              <a:t>DIR</a:t>
            </a:r>
          </a:p>
          <a:p>
            <a:pPr algn="just" eaLnBrk="1" hangingPunct="1">
              <a:defRPr/>
            </a:pPr>
            <a:r>
              <a:rPr lang="pt-BR" dirty="0" smtClean="0"/>
              <a:t>Mostrar conteúdo de arquivos: </a:t>
            </a:r>
            <a:r>
              <a:rPr lang="pt-BR" sz="2800" b="1" dirty="0" smtClean="0"/>
              <a:t>TYPE</a:t>
            </a:r>
            <a:r>
              <a:rPr lang="pt-BR" sz="2800" dirty="0" smtClean="0"/>
              <a:t> </a:t>
            </a:r>
            <a:r>
              <a:rPr lang="pt-BR" sz="2800" b="1" dirty="0" err="1" smtClean="0"/>
              <a:t>nome_arquivo</a:t>
            </a:r>
            <a:r>
              <a:rPr lang="pt-BR" sz="2800" dirty="0" smtClean="0"/>
              <a:t>.</a:t>
            </a:r>
          </a:p>
          <a:p>
            <a:pPr algn="just" eaLnBrk="1" hangingPunct="1">
              <a:defRPr/>
            </a:pPr>
            <a:r>
              <a:rPr lang="pt-BR" dirty="0" smtClean="0"/>
              <a:t>Criar/editar arquivo:  </a:t>
            </a:r>
            <a:r>
              <a:rPr lang="pt-BR" b="1" dirty="0" smtClean="0"/>
              <a:t>EDIT</a:t>
            </a:r>
            <a:r>
              <a:rPr lang="pt-BR" dirty="0" smtClean="0"/>
              <a:t> </a:t>
            </a:r>
            <a:r>
              <a:rPr lang="pt-BR" b="1" dirty="0" smtClean="0"/>
              <a:t>nome-arquivo</a:t>
            </a:r>
          </a:p>
          <a:p>
            <a:pPr algn="just" eaLnBrk="1" hangingPunct="1">
              <a:defRPr/>
            </a:pPr>
            <a:r>
              <a:rPr lang="pt-BR" dirty="0" smtClean="0">
                <a:sym typeface="Wingdings" pitchFamily="2" charset="2"/>
              </a:rPr>
              <a:t>“Limpa a Tela”: </a:t>
            </a:r>
            <a:r>
              <a:rPr lang="pt-BR" b="1" dirty="0" smtClean="0">
                <a:sym typeface="Wingdings" pitchFamily="2" charset="2"/>
              </a:rPr>
              <a:t>CLS</a:t>
            </a:r>
            <a:endParaRPr lang="pt-BR" b="1" dirty="0" smtClean="0"/>
          </a:p>
          <a:p>
            <a:pPr algn="just" eaLnBrk="1" hangingPunct="1">
              <a:defRPr/>
            </a:pPr>
            <a:r>
              <a:rPr lang="pt-BR" dirty="0" smtClean="0"/>
              <a:t>Gerenciamento de pastas e arquivos: </a:t>
            </a:r>
            <a:r>
              <a:rPr lang="pt-BR" b="1" dirty="0" smtClean="0"/>
              <a:t>MD</a:t>
            </a:r>
            <a:r>
              <a:rPr lang="pt-BR" dirty="0" smtClean="0"/>
              <a:t> (CRIA), </a:t>
            </a:r>
            <a:r>
              <a:rPr lang="pt-BR" b="1" dirty="0" err="1" smtClean="0"/>
              <a:t>RMdir</a:t>
            </a:r>
            <a:r>
              <a:rPr lang="pt-BR" dirty="0" smtClean="0"/>
              <a:t> </a:t>
            </a:r>
            <a:r>
              <a:rPr lang="pt-BR" dirty="0" smtClean="0"/>
              <a:t>(REMOVE), </a:t>
            </a:r>
            <a:r>
              <a:rPr lang="pt-BR" b="1" dirty="0" smtClean="0"/>
              <a:t>CD</a:t>
            </a:r>
            <a:r>
              <a:rPr lang="pt-BR" dirty="0" smtClean="0"/>
              <a:t> (TROCA).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smtClean="0"/>
              <a:t>Atividade: </a:t>
            </a:r>
            <a:r>
              <a:rPr lang="pt-BR" sz="2800" smtClean="0">
                <a:solidFill>
                  <a:srgbClr val="FF0000"/>
                </a:solidFill>
              </a:rPr>
              <a:t>Estresse da CPU (uso intensivo da CPU).</a:t>
            </a:r>
            <a:br>
              <a:rPr lang="pt-BR" sz="2800" smtClean="0">
                <a:solidFill>
                  <a:srgbClr val="FF0000"/>
                </a:solidFill>
              </a:rPr>
            </a:br>
            <a:r>
              <a:rPr lang="pt-BR" sz="2800" smtClean="0">
                <a:solidFill>
                  <a:srgbClr val="FF0000"/>
                </a:solidFill>
              </a:rPr>
              <a:t> </a:t>
            </a:r>
            <a:r>
              <a:rPr lang="pt-BR" sz="2800" b="1" i="1" u="sng" smtClean="0">
                <a:solidFill>
                  <a:srgbClr val="00B050"/>
                </a:solidFill>
              </a:rPr>
              <a:t>(CPU  BOUND).</a:t>
            </a:r>
            <a:endParaRPr lang="pt-BR" sz="2800" smtClean="0"/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924425"/>
          </a:xfrm>
        </p:spPr>
        <p:txBody>
          <a:bodyPr/>
          <a:lstStyle/>
          <a:p>
            <a:pPr algn="just" eaLnBrk="1" hangingPunct="1"/>
            <a:r>
              <a:rPr lang="pt-BR" sz="2400" dirty="0" smtClean="0"/>
              <a:t>Programação com o utilitário DEBUG (ASSEMBLY)</a:t>
            </a:r>
          </a:p>
          <a:p>
            <a:pPr algn="just"/>
            <a:r>
              <a:rPr lang="pt-BR" sz="2400" dirty="0" smtClean="0"/>
              <a:t>A 100  &lt;ENTER&gt;</a:t>
            </a:r>
          </a:p>
          <a:p>
            <a:pPr algn="just"/>
            <a:r>
              <a:rPr lang="pt-BR" sz="2400" dirty="0" smtClean="0"/>
              <a:t>MOV AX, CAFE &lt;ENTER&gt; </a:t>
            </a:r>
          </a:p>
          <a:p>
            <a:pPr algn="just"/>
            <a:r>
              <a:rPr lang="pt-BR" sz="2400" dirty="0" smtClean="0"/>
              <a:t>MOV BX, 1234 &lt;ENTER&gt;</a:t>
            </a:r>
          </a:p>
          <a:p>
            <a:pPr algn="just"/>
            <a:r>
              <a:rPr lang="pt-BR" sz="2400" dirty="0" smtClean="0"/>
              <a:t>SUB AX,BX &lt;ENTER&gt;</a:t>
            </a:r>
          </a:p>
          <a:p>
            <a:pPr algn="just"/>
            <a:r>
              <a:rPr lang="pt-BR" sz="2400" dirty="0" smtClean="0"/>
              <a:t>JMP 100 &lt;ENTER&gt;   ;       salto incondicional </a:t>
            </a:r>
          </a:p>
          <a:p>
            <a:pPr algn="just"/>
            <a:r>
              <a:rPr lang="pt-BR" sz="2400" dirty="0" smtClean="0"/>
              <a:t>&lt;ENTER&gt;</a:t>
            </a:r>
          </a:p>
          <a:p>
            <a:pPr algn="just"/>
            <a:r>
              <a:rPr lang="pt-BR" sz="2400" dirty="0" smtClean="0"/>
              <a:t>VOLTA PARA O DEBUG</a:t>
            </a:r>
          </a:p>
          <a:p>
            <a:pPr algn="just"/>
            <a:r>
              <a:rPr lang="pt-BR" sz="2400" dirty="0" smtClean="0"/>
              <a:t>G 010A   </a:t>
            </a:r>
            <a:r>
              <a:rPr lang="pt-BR" sz="2400" dirty="0" smtClean="0">
                <a:sym typeface="Wingdings" pitchFamily="2" charset="2"/>
              </a:rPr>
              <a:t> executar o programa</a:t>
            </a:r>
          </a:p>
          <a:p>
            <a:pPr algn="just">
              <a:buFont typeface="Arial" charset="0"/>
              <a:buNone/>
            </a:pP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Nota: antes de executar o programa (g 010A)., ative o gerenciador de tarefas e monitore o desempenho</a:t>
            </a:r>
            <a:endParaRPr lang="pt-BR" sz="2400" dirty="0" smtClean="0">
              <a:solidFill>
                <a:srgbClr val="FF0000"/>
              </a:solidFill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228725"/>
          </a:xfrm>
        </p:spPr>
        <p:txBody>
          <a:bodyPr/>
          <a:lstStyle/>
          <a:p>
            <a:r>
              <a:rPr lang="pt-BR" sz="2800" b="1" smtClean="0"/>
              <a:t>Atividade: </a:t>
            </a:r>
            <a:r>
              <a:rPr lang="pt-BR" sz="2800" smtClean="0">
                <a:solidFill>
                  <a:srgbClr val="FF0000"/>
                </a:solidFill>
              </a:rPr>
              <a:t>Estresse de dispositivo (acesso a dispositivo)</a:t>
            </a:r>
            <a:br>
              <a:rPr lang="pt-BR" sz="2800" smtClean="0">
                <a:solidFill>
                  <a:srgbClr val="FF0000"/>
                </a:solidFill>
              </a:rPr>
            </a:br>
            <a:r>
              <a:rPr lang="pt-BR" sz="2800" smtClean="0">
                <a:solidFill>
                  <a:srgbClr val="FF0000"/>
                </a:solidFill>
              </a:rPr>
              <a:t> </a:t>
            </a:r>
            <a:r>
              <a:rPr lang="pt-BR" sz="2800" b="1" i="1" u="sng" smtClean="0">
                <a:solidFill>
                  <a:srgbClr val="00B050"/>
                </a:solidFill>
              </a:rPr>
              <a:t>(I/O  BOUND).</a:t>
            </a:r>
            <a:endParaRPr lang="pt-BR" sz="2800" smtClean="0"/>
          </a:p>
        </p:txBody>
      </p:sp>
      <p:sp>
        <p:nvSpPr>
          <p:cNvPr id="440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924425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Programação com o utilitário DEBUG (ASSEMBLY)</a:t>
            </a:r>
          </a:p>
          <a:p>
            <a:pPr algn="just"/>
            <a:r>
              <a:rPr lang="pt-BR" sz="2400" smtClean="0"/>
              <a:t>A 100  &lt;ENTER&gt;</a:t>
            </a:r>
          </a:p>
          <a:p>
            <a:pPr algn="just"/>
            <a:r>
              <a:rPr lang="pt-BR" sz="2400" smtClean="0"/>
              <a:t>MOV AH, 02 &lt;ENTER&gt;   ; função escrever um caractere</a:t>
            </a:r>
          </a:p>
          <a:p>
            <a:pPr algn="just"/>
            <a:r>
              <a:rPr lang="pt-BR" sz="2400" smtClean="0"/>
              <a:t>MOV AL,30 &lt;ENTER&gt;     ; Caractere (30)  ZERO ASCII</a:t>
            </a:r>
          </a:p>
          <a:p>
            <a:pPr algn="just"/>
            <a:r>
              <a:rPr lang="pt-BR" sz="2400" smtClean="0"/>
              <a:t>INT 21 &lt;ENTER&gt;              ; Interrupção de SW (biblioteca DOS)</a:t>
            </a:r>
          </a:p>
          <a:p>
            <a:pPr algn="just"/>
            <a:r>
              <a:rPr lang="pt-BR" sz="2400" smtClean="0"/>
              <a:t>JMP 104 &lt;ENTER&gt;   ;       salto incondicional </a:t>
            </a:r>
          </a:p>
          <a:p>
            <a:pPr algn="just"/>
            <a:r>
              <a:rPr lang="pt-BR" sz="2400" smtClean="0"/>
              <a:t>&lt;ENTER&gt;                           ; encerra assembly</a:t>
            </a:r>
          </a:p>
          <a:p>
            <a:pPr algn="just"/>
            <a:r>
              <a:rPr lang="pt-BR" sz="2400" smtClean="0"/>
              <a:t>G 010A   </a:t>
            </a:r>
            <a:r>
              <a:rPr lang="pt-BR" sz="2400" smtClean="0">
                <a:sym typeface="Wingdings" pitchFamily="2" charset="2"/>
              </a:rPr>
              <a:t> executar o programa</a:t>
            </a:r>
          </a:p>
          <a:p>
            <a:pPr algn="just">
              <a:buFont typeface="Arial" charset="0"/>
              <a:buNone/>
            </a:pPr>
            <a:r>
              <a:rPr lang="pt-BR" sz="2400" smtClean="0">
                <a:solidFill>
                  <a:srgbClr val="FF0000"/>
                </a:solidFill>
                <a:sym typeface="Wingdings" pitchFamily="2" charset="2"/>
              </a:rPr>
              <a:t>Nota: antes de executar o programa (g 010A)., ative o gerenciador de tarefas e monitore o desempenho</a:t>
            </a:r>
            <a:endParaRPr lang="pt-BR" sz="2400" smtClean="0">
              <a:solidFill>
                <a:srgbClr val="FF0000"/>
              </a:solidFill>
            </a:endParaRP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659</Words>
  <Application>Microsoft Office PowerPoint</Application>
  <PresentationFormat>Apresentação na tela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Atividade 5: Teste de dispositivos </vt:lpstr>
      <vt:lpstr>Padrões de sistemas computadorizados</vt:lpstr>
      <vt:lpstr>Atividade em sala</vt:lpstr>
      <vt:lpstr>Atividade em sala</vt:lpstr>
      <vt:lpstr>Conceitos</vt:lpstr>
      <vt:lpstr>DMA</vt:lpstr>
      <vt:lpstr>Recursos do MS-DOS</vt:lpstr>
      <vt:lpstr>Atividade: Estresse da CPU (uso intensivo da CPU).  (CPU  BOUND).</vt:lpstr>
      <vt:lpstr>Atividade: Estresse de dispositivo (acesso a dispositivo)  (I/O  BOUND).</vt:lpstr>
      <vt:lpstr>Atividade: Estresse de dispositivo (acesso a dispositivo)  (I/O  BOUND).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em sala (4)</dc:title>
  <cp:lastModifiedBy>milton</cp:lastModifiedBy>
  <cp:revision>41</cp:revision>
  <dcterms:modified xsi:type="dcterms:W3CDTF">2015-03-25T15:31:23Z</dcterms:modified>
</cp:coreProperties>
</file>