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4" r:id="rId6"/>
    <p:sldId id="258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5" r:id="rId16"/>
    <p:sldId id="275" r:id="rId17"/>
    <p:sldId id="266" r:id="rId18"/>
    <p:sldId id="272" r:id="rId19"/>
    <p:sldId id="27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smtClean="0">
                <a:solidFill>
                  <a:srgbClr val="FF0000"/>
                </a:solidFill>
              </a:rPr>
              <a:t>Atividades em sala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435975" cy="5400675"/>
          </a:xfrm>
        </p:spPr>
        <p:txBody>
          <a:bodyPr/>
          <a:lstStyle/>
          <a:p>
            <a:pPr marL="514350" indent="-514350" algn="just" eaLnBrk="1" hangingPunct="1">
              <a:buFont typeface="Arial" charset="0"/>
              <a:buNone/>
              <a:defRPr/>
            </a:pPr>
            <a:r>
              <a:rPr lang="pt-BR" b="1" i="1" u="sng" dirty="0" smtClean="0"/>
              <a:t>Componentes de armazenamento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pt-BR" dirty="0" smtClean="0"/>
              <a:t>Caracterize </a:t>
            </a:r>
          </a:p>
          <a:p>
            <a:pPr marL="514350" indent="-514350" algn="just" eaLnBrk="1" hangingPunct="1">
              <a:buFont typeface="Arial" charset="0"/>
              <a:buNone/>
              <a:defRPr/>
            </a:pPr>
            <a:r>
              <a:rPr lang="pt-BR" dirty="0" smtClean="0"/>
              <a:t>  Particionamento (O que é?)</a:t>
            </a:r>
          </a:p>
          <a:p>
            <a:pPr algn="just" eaLnBrk="1" hangingPunct="1">
              <a:defRPr/>
            </a:pPr>
            <a:r>
              <a:rPr lang="pt-BR" dirty="0" smtClean="0"/>
              <a:t>Formatação (caracterize). </a:t>
            </a:r>
          </a:p>
          <a:p>
            <a:pPr algn="just" eaLnBrk="1" hangingPunct="1">
              <a:defRPr/>
            </a:pPr>
            <a:r>
              <a:rPr lang="pt-BR" dirty="0" smtClean="0"/>
              <a:t>Programa de particionamento : FDISK 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pt-BR" sz="1800" dirty="0" smtClean="0"/>
          </a:p>
          <a:p>
            <a:pPr algn="just" eaLnBrk="1" hangingPunct="1">
              <a:buFont typeface="Arial" charset="0"/>
              <a:buNone/>
              <a:defRPr/>
            </a:pPr>
            <a:r>
              <a:rPr lang="pt-BR" dirty="0" smtClean="0"/>
              <a:t>    </a:t>
            </a:r>
            <a:r>
              <a:rPr lang="pt-BR" dirty="0" err="1" smtClean="0"/>
              <a:t>Grub</a:t>
            </a:r>
            <a:r>
              <a:rPr lang="pt-BR" dirty="0" smtClean="0"/>
              <a:t>: (gerenciador de boot). O que faz um gerenciador de boot?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NTFS (</a:t>
            </a:r>
            <a:r>
              <a:rPr lang="pt-BR" u="sng" dirty="0" err="1" smtClean="0"/>
              <a:t>New</a:t>
            </a:r>
            <a:r>
              <a:rPr lang="pt-BR" u="sng" dirty="0" smtClean="0"/>
              <a:t> </a:t>
            </a:r>
            <a:r>
              <a:rPr lang="pt-BR" u="sng" dirty="0" err="1" smtClean="0"/>
              <a:t>Technology</a:t>
            </a:r>
            <a:r>
              <a:rPr lang="pt-BR" u="sng" dirty="0" smtClean="0"/>
              <a:t> </a:t>
            </a:r>
            <a:r>
              <a:rPr lang="pt-BR" u="sng" dirty="0" err="1" smtClean="0"/>
              <a:t>FileSystem</a:t>
            </a:r>
            <a:r>
              <a:rPr lang="pt-BR" u="sng" dirty="0" smtClean="0"/>
              <a:t>)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Surgiu com o Windows NT, em 1990.</a:t>
            </a:r>
          </a:p>
          <a:p>
            <a:pPr algn="just"/>
            <a:r>
              <a:rPr lang="pt-BR" dirty="0" smtClean="0"/>
              <a:t>Endereçamento de 32 bits. 4G endereços.</a:t>
            </a:r>
          </a:p>
          <a:p>
            <a:pPr algn="just"/>
            <a:r>
              <a:rPr lang="pt-BR" dirty="0" smtClean="0"/>
              <a:t>Tamanho do cluster: 512 Bytes.</a:t>
            </a:r>
          </a:p>
          <a:p>
            <a:pPr algn="just"/>
            <a:r>
              <a:rPr lang="pt-BR" dirty="0" smtClean="0"/>
              <a:t>Nome de arquivos e pastas segue padrão UNICODE (códigos de 32bits).</a:t>
            </a:r>
          </a:p>
          <a:p>
            <a:pPr algn="just"/>
            <a:r>
              <a:rPr lang="pt-BR" dirty="0" smtClean="0"/>
              <a:t>Sistema de tolerância a falhas. O sistema mantém um </a:t>
            </a:r>
            <a:r>
              <a:rPr lang="pt-BR" dirty="0" err="1" smtClean="0"/>
              <a:t>log</a:t>
            </a:r>
            <a:r>
              <a:rPr lang="pt-BR" dirty="0" smtClean="0"/>
              <a:t> de todas as atualizações realizadas para minimizar perda de dados em caso de falhas.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u="sng" dirty="0" smtClean="0"/>
              <a:t>EXT3</a:t>
            </a:r>
            <a:r>
              <a:rPr lang="pt-BR" sz="2000" u="sng" dirty="0" smtClean="0"/>
              <a:t>(</a:t>
            </a:r>
            <a:r>
              <a:rPr lang="pt-BR" sz="2000" u="sng" dirty="0" err="1" smtClean="0"/>
              <a:t>third</a:t>
            </a:r>
            <a:r>
              <a:rPr lang="pt-BR" sz="2000" u="sng" dirty="0" smtClean="0"/>
              <a:t> </a:t>
            </a:r>
            <a:r>
              <a:rPr lang="pt-BR" sz="2000" u="sng" dirty="0" err="1" smtClean="0"/>
              <a:t>extended</a:t>
            </a:r>
            <a:r>
              <a:rPr lang="pt-BR" sz="2000" u="sng" dirty="0" smtClean="0"/>
              <a:t> </a:t>
            </a:r>
            <a:r>
              <a:rPr lang="pt-BR" sz="2000" u="sng" dirty="0" err="1" smtClean="0"/>
              <a:t>filesystem-terceiro</a:t>
            </a:r>
            <a:r>
              <a:rPr lang="pt-BR" sz="2000" u="sng" dirty="0" smtClean="0"/>
              <a:t> sistema de arquivo </a:t>
            </a:r>
            <a:r>
              <a:rPr lang="pt-BR" sz="2000" u="sng" dirty="0" err="1" smtClean="0"/>
              <a:t>extendido</a:t>
            </a:r>
            <a:r>
              <a:rPr lang="pt-BR" sz="2000" u="sng" dirty="0" smtClean="0"/>
              <a:t>)</a:t>
            </a:r>
            <a:endParaRPr lang="pt-BR" u="sng" dirty="0" smtClean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pt-BR" dirty="0" smtClean="0"/>
              <a:t>Ambiente </a:t>
            </a:r>
            <a:r>
              <a:rPr lang="pt-BR" dirty="0" err="1" smtClean="0"/>
              <a:t>linux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Extended</a:t>
            </a:r>
            <a:r>
              <a:rPr lang="pt-BR" dirty="0" smtClean="0"/>
              <a:t> File System – 1992.</a:t>
            </a:r>
          </a:p>
          <a:p>
            <a:r>
              <a:rPr lang="pt-BR" dirty="0" smtClean="0"/>
              <a:t>EXT3 - 1999</a:t>
            </a:r>
          </a:p>
          <a:p>
            <a:r>
              <a:rPr lang="pt-BR" dirty="0" smtClean="0"/>
              <a:t>Partições de até 32TB</a:t>
            </a:r>
          </a:p>
          <a:p>
            <a:r>
              <a:rPr lang="pt-BR" b="1" dirty="0" smtClean="0"/>
              <a:t>Nomes de arquivos de até 255 caracteres.</a:t>
            </a:r>
          </a:p>
          <a:p>
            <a:r>
              <a:rPr lang="pt-BR" b="1" dirty="0" smtClean="0"/>
              <a:t>Recursos de </a:t>
            </a:r>
            <a:r>
              <a:rPr lang="pt-BR" b="1" dirty="0" err="1" smtClean="0"/>
              <a:t>Journaling</a:t>
            </a:r>
            <a:r>
              <a:rPr lang="pt-BR" b="1" dirty="0" smtClean="0"/>
              <a:t> (</a:t>
            </a:r>
            <a:r>
              <a:rPr lang="pt-BR" b="1" dirty="0" err="1" smtClean="0"/>
              <a:t>log</a:t>
            </a:r>
            <a:r>
              <a:rPr lang="pt-BR" b="1" dirty="0" smtClean="0"/>
              <a:t> de alterações realizadas permitindo a recuperação de dados em caso de perdas por falha de energia,...)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smtClean="0"/>
              <a:t>EXT3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124744"/>
            <a:ext cx="8569325" cy="5001419"/>
          </a:xfrm>
        </p:spPr>
        <p:txBody>
          <a:bodyPr/>
          <a:lstStyle/>
          <a:p>
            <a:r>
              <a:rPr lang="pt-BR" dirty="0" smtClean="0"/>
              <a:t>Endereços de 32 bits</a:t>
            </a:r>
          </a:p>
          <a:p>
            <a:r>
              <a:rPr lang="pt-BR" dirty="0" smtClean="0"/>
              <a:t>Blocos de até 8KB.</a:t>
            </a:r>
          </a:p>
          <a:p>
            <a:pPr>
              <a:buFont typeface="Arial" charset="0"/>
              <a:buNone/>
            </a:pPr>
            <a:r>
              <a:rPr lang="pt-BR" sz="2000" u="sng" dirty="0" smtClean="0"/>
              <a:t>Tamanho do bloco</a:t>
            </a:r>
            <a:r>
              <a:rPr lang="pt-BR" sz="2000" dirty="0" smtClean="0"/>
              <a:t>   </a:t>
            </a:r>
            <a:r>
              <a:rPr lang="pt-BR" sz="2000" u="sng" dirty="0" smtClean="0"/>
              <a:t>Tamanho Maximo da Partição</a:t>
            </a:r>
            <a:r>
              <a:rPr lang="pt-BR" sz="2000" dirty="0" smtClean="0"/>
              <a:t>    </a:t>
            </a:r>
            <a:r>
              <a:rPr lang="pt-BR" sz="2000" u="sng" dirty="0" smtClean="0"/>
              <a:t>Tamanho máximo do arquivo</a:t>
            </a:r>
          </a:p>
          <a:p>
            <a:pPr>
              <a:buFont typeface="Arial" charset="0"/>
              <a:buNone/>
            </a:pPr>
            <a:endParaRPr lang="pt-BR" sz="2000" dirty="0" smtClean="0"/>
          </a:p>
          <a:p>
            <a:pPr>
              <a:buFont typeface="Arial" charset="0"/>
              <a:buNone/>
            </a:pPr>
            <a:r>
              <a:rPr lang="pt-BR" sz="2400" dirty="0" smtClean="0"/>
              <a:t>1KB                              2TB                                                   16GB</a:t>
            </a:r>
          </a:p>
          <a:p>
            <a:pPr>
              <a:buFont typeface="Arial" charset="0"/>
              <a:buNone/>
            </a:pPr>
            <a:r>
              <a:rPr lang="pt-BR" sz="2400" dirty="0" smtClean="0"/>
              <a:t>2KB                              8TB                                                   256GB</a:t>
            </a:r>
          </a:p>
          <a:p>
            <a:pPr>
              <a:buFont typeface="Arial" charset="0"/>
              <a:buNone/>
            </a:pPr>
            <a:r>
              <a:rPr lang="pt-BR" sz="2400" dirty="0" smtClean="0"/>
              <a:t>4KB                              16TB                                                 2TB</a:t>
            </a:r>
          </a:p>
          <a:p>
            <a:pPr>
              <a:buFont typeface="Arial" charset="0"/>
              <a:buNone/>
            </a:pPr>
            <a:r>
              <a:rPr lang="pt-BR" sz="2400" dirty="0" smtClean="0"/>
              <a:t>8KB                              32TB                                                 2TB</a:t>
            </a:r>
          </a:p>
          <a:p>
            <a:pPr>
              <a:buFont typeface="Arial" charset="0"/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/>
              <a:t>Memória Flash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memória flash é usada para armazenamento rápido e fácil de dados em equipamentos, como câmeras digitais e celulares. </a:t>
            </a:r>
          </a:p>
          <a:p>
            <a:r>
              <a:rPr lang="pt-BR" sz="2800" dirty="0" smtClean="0"/>
              <a:t>É mais usada como disco</a:t>
            </a:r>
            <a:r>
              <a:rPr lang="pt-BR" sz="2800" b="1" dirty="0" smtClean="0"/>
              <a:t> </a:t>
            </a:r>
            <a:r>
              <a:rPr lang="pt-BR" sz="2800" dirty="0" smtClean="0"/>
              <a:t>rígido que como memória RAM. </a:t>
            </a:r>
          </a:p>
          <a:p>
            <a:r>
              <a:rPr lang="pt-BR" sz="2800" dirty="0" smtClean="0"/>
              <a:t>É considerada um dispositivo de armazenamento de estado sólido, pois não há partes móveis (tudo é eletrônico, em vez de mecânico).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/>
              <a:t>Tecnologia PATA - SATA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PATA</a:t>
            </a:r>
            <a:r>
              <a:rPr lang="pt-BR" dirty="0" smtClean="0"/>
              <a:t> (</a:t>
            </a:r>
            <a:r>
              <a:rPr lang="pt-BR" dirty="0" err="1" smtClean="0"/>
              <a:t>Parallel</a:t>
            </a:r>
            <a:r>
              <a:rPr lang="pt-BR" dirty="0" smtClean="0"/>
              <a:t> </a:t>
            </a:r>
            <a:r>
              <a:rPr lang="pt-BR" dirty="0" err="1" smtClean="0"/>
              <a:t>Advanced</a:t>
            </a:r>
            <a:r>
              <a:rPr lang="pt-BR" dirty="0" smtClean="0"/>
              <a:t> </a:t>
            </a:r>
            <a:r>
              <a:rPr lang="pt-BR" dirty="0" err="1" smtClean="0"/>
              <a:t>Technology</a:t>
            </a:r>
            <a:r>
              <a:rPr lang="pt-BR" dirty="0" smtClean="0"/>
              <a:t> </a:t>
            </a:r>
            <a:r>
              <a:rPr lang="pt-BR" dirty="0" err="1" smtClean="0"/>
              <a:t>Attachment</a:t>
            </a:r>
            <a:r>
              <a:rPr lang="pt-BR" dirty="0" smtClean="0"/>
              <a:t>)  Esta conexão trabalha com tráfego de dados em paralelo e velocidades de até 133 </a:t>
            </a:r>
            <a:r>
              <a:rPr lang="pt-BR" dirty="0" err="1" smtClean="0"/>
              <a:t>Mbytes</a:t>
            </a:r>
            <a:r>
              <a:rPr lang="pt-BR" dirty="0" smtClean="0"/>
              <a:t>/s. Cada interface PATA suporta um disco </a:t>
            </a:r>
            <a:r>
              <a:rPr lang="pt-BR" dirty="0" err="1" smtClean="0"/>
              <a:t>master</a:t>
            </a:r>
            <a:r>
              <a:rPr lang="pt-BR" dirty="0" smtClean="0"/>
              <a:t> e um </a:t>
            </a:r>
            <a:r>
              <a:rPr lang="pt-BR" dirty="0" err="1" smtClean="0"/>
              <a:t>slave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SATA</a:t>
            </a:r>
            <a:r>
              <a:rPr lang="pt-BR" dirty="0" smtClean="0"/>
              <a:t> (Serial </a:t>
            </a:r>
            <a:r>
              <a:rPr lang="pt-BR" dirty="0" err="1" smtClean="0"/>
              <a:t>Advanced</a:t>
            </a:r>
            <a:r>
              <a:rPr lang="pt-BR" dirty="0" smtClean="0"/>
              <a:t> </a:t>
            </a:r>
            <a:r>
              <a:rPr lang="pt-BR" dirty="0" err="1" smtClean="0"/>
              <a:t>Technology</a:t>
            </a:r>
            <a:r>
              <a:rPr lang="pt-BR" dirty="0" smtClean="0"/>
              <a:t> </a:t>
            </a:r>
            <a:r>
              <a:rPr lang="pt-BR" dirty="0" err="1" smtClean="0"/>
              <a:t>Attachment</a:t>
            </a:r>
            <a:r>
              <a:rPr lang="pt-BR" dirty="0" smtClean="0"/>
              <a:t>) permite a conexão de somente um dispositivo por interface, </a:t>
            </a:r>
            <a:r>
              <a:rPr lang="pt-BR" dirty="0" err="1" smtClean="0"/>
              <a:t>traféga</a:t>
            </a:r>
            <a:r>
              <a:rPr lang="pt-BR" dirty="0" smtClean="0"/>
              <a:t> dados em serial e tem velocidades de até 375 </a:t>
            </a:r>
            <a:r>
              <a:rPr lang="pt-BR" dirty="0" err="1" smtClean="0"/>
              <a:t>Mbytes</a:t>
            </a:r>
            <a:r>
              <a:rPr lang="pt-BR" dirty="0" smtClean="0"/>
              <a:t>/s.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395288" y="0"/>
            <a:ext cx="8435975" cy="993775"/>
          </a:xfrm>
        </p:spPr>
        <p:txBody>
          <a:bodyPr/>
          <a:lstStyle/>
          <a:p>
            <a:pPr marL="514350" indent="-514350" eaLnBrk="1" hangingPunct="1"/>
            <a:r>
              <a:rPr lang="pt-BR" b="1" u="sng" smtClean="0"/>
              <a:t>Componentes de armazenamento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435975" cy="525621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Arial" charset="0"/>
              <a:buNone/>
            </a:pPr>
            <a:r>
              <a:rPr lang="pt-BR" u="sng" dirty="0" smtClean="0"/>
              <a:t>Determine as características do HD:</a:t>
            </a:r>
            <a:endParaRPr lang="pt-BR" sz="2800" dirty="0" smtClean="0"/>
          </a:p>
          <a:p>
            <a:pPr algn="just" eaLnBrk="1" hangingPunct="1">
              <a:buFont typeface="Arial" charset="0"/>
              <a:buNone/>
            </a:pPr>
            <a:r>
              <a:rPr lang="pt-BR" sz="2800" b="1" dirty="0" smtClean="0"/>
              <a:t>Capacidade:</a:t>
            </a:r>
          </a:p>
          <a:p>
            <a:pPr algn="just" eaLnBrk="1" hangingPunct="1">
              <a:buFont typeface="Arial" charset="0"/>
              <a:buNone/>
            </a:pPr>
            <a:r>
              <a:rPr lang="pt-BR" sz="2800" b="1" dirty="0" smtClean="0"/>
              <a:t>Formatação:</a:t>
            </a:r>
          </a:p>
          <a:p>
            <a:pPr algn="just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Modelo </a:t>
            </a:r>
            <a:r>
              <a:rPr lang="pt-BR" sz="2800" dirty="0">
                <a:solidFill>
                  <a:srgbClr val="FF0000"/>
                </a:solidFill>
              </a:rPr>
              <a:t>de </a:t>
            </a:r>
            <a:r>
              <a:rPr lang="pt-BR" sz="2800" dirty="0" smtClean="0">
                <a:solidFill>
                  <a:srgbClr val="FF0000"/>
                </a:solidFill>
              </a:rPr>
              <a:t>HD </a:t>
            </a:r>
            <a:r>
              <a:rPr lang="pt-BR" sz="2800" dirty="0">
                <a:solidFill>
                  <a:srgbClr val="FF0000"/>
                </a:solidFill>
              </a:rPr>
              <a:t>(Busque na Internet ou na sala) </a:t>
            </a:r>
            <a:r>
              <a:rPr lang="pt-BR" sz="2800" dirty="0" smtClean="0">
                <a:solidFill>
                  <a:srgbClr val="FF0000"/>
                </a:solidFill>
              </a:rPr>
              <a:t>:</a:t>
            </a:r>
            <a:endParaRPr lang="pt-BR" sz="2800" dirty="0">
              <a:solidFill>
                <a:srgbClr val="FF0000"/>
              </a:solidFill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2800" b="1" dirty="0" smtClean="0"/>
              <a:t>exemplos:</a:t>
            </a:r>
          </a:p>
          <a:p>
            <a:pPr algn="just" eaLnBrk="1" hangingPunct="1"/>
            <a:r>
              <a:rPr lang="pt-BR" sz="2800" dirty="0" smtClean="0"/>
              <a:t>Seagate,  </a:t>
            </a:r>
            <a:r>
              <a:rPr lang="pt-BR" sz="2800" dirty="0" err="1" smtClean="0"/>
              <a:t>Maxtor</a:t>
            </a:r>
            <a:r>
              <a:rPr lang="pt-BR" sz="2800" dirty="0" smtClean="0"/>
              <a:t> , Fujitsu, Quantum, Western Digital, ...</a:t>
            </a:r>
          </a:p>
          <a:p>
            <a:pPr algn="just" eaLnBrk="1" hangingPunct="1"/>
            <a:r>
              <a:rPr lang="pt-BR" sz="2800" dirty="0" smtClean="0"/>
              <a:t>Capacidade (3GB ...  100GB), tempo de acesso (&lt;=10ms) e </a:t>
            </a:r>
            <a:r>
              <a:rPr lang="pt-BR" sz="2800" i="1" dirty="0" smtClean="0"/>
              <a:t>vazão </a:t>
            </a:r>
            <a:r>
              <a:rPr lang="pt-BR" sz="2800" b="1" i="1" dirty="0" smtClean="0"/>
              <a:t>(</a:t>
            </a:r>
            <a:r>
              <a:rPr lang="pt-BR" sz="2800" i="1" dirty="0" smtClean="0"/>
              <a:t>[</a:t>
            </a:r>
            <a:r>
              <a:rPr lang="pt-BR" sz="2800" i="1" dirty="0" err="1" smtClean="0"/>
              <a:t>trougput</a:t>
            </a:r>
            <a:r>
              <a:rPr lang="pt-BR" sz="2800" i="1" dirty="0" smtClean="0"/>
              <a:t>; taxa de transferência;] – quantidade de bits(bytes) transferidos por segundo.</a:t>
            </a:r>
            <a:r>
              <a:rPr lang="pt-BR" sz="2800" b="1" i="1" dirty="0" smtClean="0"/>
              <a:t>)</a:t>
            </a:r>
            <a:r>
              <a:rPr lang="pt-BR" sz="2800" i="1" dirty="0" smtClean="0"/>
              <a:t> 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pt-BR" sz="2800" dirty="0" smtClean="0"/>
              <a:t> (aproximadamente 100, 200, 300 MB/s) . Velocidade de rotação: 7200  rpm.</a:t>
            </a:r>
          </a:p>
          <a:p>
            <a:pPr algn="just" eaLnBrk="1" hangingPunct="1"/>
            <a:r>
              <a:rPr lang="pt-BR" sz="2800" dirty="0" smtClean="0"/>
              <a:t>Jumpers: </a:t>
            </a:r>
            <a:r>
              <a:rPr lang="pt-BR" sz="2800" dirty="0" err="1" smtClean="0"/>
              <a:t>master</a:t>
            </a:r>
            <a:r>
              <a:rPr lang="pt-BR" sz="2800" dirty="0" smtClean="0"/>
              <a:t> ou </a:t>
            </a:r>
            <a:r>
              <a:rPr lang="pt-BR" sz="2800" dirty="0" err="1" smtClean="0"/>
              <a:t>slave</a:t>
            </a:r>
            <a:endParaRPr lang="pt-BR" sz="2800" dirty="0" smtClean="0"/>
          </a:p>
          <a:p>
            <a:pPr eaLnBrk="1" hangingPunct="1">
              <a:buFont typeface="Arial" charset="0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6984776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pesquisa na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pt-BR" dirty="0" smtClean="0"/>
              <a:t>HS SAS (Serial </a:t>
            </a:r>
            <a:r>
              <a:rPr lang="pt-BR" dirty="0" err="1" smtClean="0"/>
              <a:t>Attached</a:t>
            </a:r>
            <a:r>
              <a:rPr lang="pt-BR" dirty="0" smtClean="0"/>
              <a:t> SCSI) </a:t>
            </a:r>
          </a:p>
          <a:p>
            <a:r>
              <a:rPr lang="pt-BR" dirty="0" smtClean="0"/>
              <a:t>IBM 45W7732   600GB    6.0  </a:t>
            </a:r>
            <a:r>
              <a:rPr lang="pt-BR" dirty="0" err="1" smtClean="0"/>
              <a:t>Gbps</a:t>
            </a:r>
            <a:r>
              <a:rPr lang="pt-BR" dirty="0" smtClean="0"/>
              <a:t>   US400,00</a:t>
            </a:r>
          </a:p>
          <a:p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Seek</a:t>
            </a:r>
            <a:r>
              <a:rPr lang="pt-BR" dirty="0" smtClean="0"/>
              <a:t> Time (acesso): 4.0</a:t>
            </a:r>
            <a:r>
              <a:rPr lang="pt-BR" smtClean="0"/>
              <a:t>ms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marL="514350" indent="-514350" eaLnBrk="1" hangingPunct="1"/>
            <a:r>
              <a:rPr lang="pt-BR" b="1" u="sng" smtClean="0"/>
              <a:t>Componentes de armazenamento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435975" cy="540067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pt-BR" b="1" dirty="0" smtClean="0"/>
              <a:t>Caracterize: </a:t>
            </a:r>
          </a:p>
          <a:p>
            <a:pPr marL="514350" indent="-514350" algn="just" eaLnBrk="1" hangingPunct="1">
              <a:defRPr/>
            </a:pPr>
            <a:r>
              <a:rPr lang="pt-BR" sz="2800" u="sng" dirty="0" smtClean="0"/>
              <a:t>particionamento e programa </a:t>
            </a:r>
            <a:r>
              <a:rPr lang="pt-BR" sz="2800" dirty="0" err="1" smtClean="0"/>
              <a:t>Fdisk</a:t>
            </a:r>
            <a:r>
              <a:rPr lang="pt-BR" sz="2800" dirty="0" smtClean="0"/>
              <a:t>.</a:t>
            </a:r>
          </a:p>
          <a:p>
            <a:pPr algn="just" eaLnBrk="1" hangingPunct="1">
              <a:defRPr/>
            </a:pPr>
            <a:endParaRPr lang="pt-BR" sz="2800" u="sng" dirty="0" smtClean="0"/>
          </a:p>
          <a:p>
            <a:pPr algn="just" eaLnBrk="1" hangingPunct="1">
              <a:defRPr/>
            </a:pPr>
            <a:r>
              <a:rPr lang="pt-BR" sz="2800" u="sng" dirty="0" smtClean="0"/>
              <a:t>Formatação</a:t>
            </a:r>
            <a:r>
              <a:rPr lang="pt-BR" sz="2800" dirty="0" smtClean="0"/>
              <a:t> – Programa </a:t>
            </a:r>
            <a:r>
              <a:rPr lang="pt-BR" sz="2800" dirty="0" err="1" smtClean="0"/>
              <a:t>Format</a:t>
            </a:r>
            <a:r>
              <a:rPr lang="pt-BR" sz="2800" dirty="0" smtClean="0"/>
              <a:t>.</a:t>
            </a:r>
          </a:p>
          <a:p>
            <a:pPr algn="just" eaLnBrk="1" hangingPunct="1">
              <a:defRPr/>
            </a:pPr>
            <a:r>
              <a:rPr lang="pt-BR" sz="2800" dirty="0" smtClean="0"/>
              <a:t>Caracterize o tipo de formatação da unidade do laboratório. </a:t>
            </a:r>
          </a:p>
          <a:p>
            <a:pPr algn="just" eaLnBrk="1" hangingPunct="1">
              <a:defRPr/>
            </a:pPr>
            <a:endParaRPr lang="pt-BR" sz="2800" dirty="0" smtClean="0"/>
          </a:p>
          <a:p>
            <a:pPr algn="just" eaLnBrk="1" hangingPunct="1">
              <a:defRPr/>
            </a:pPr>
            <a:r>
              <a:rPr lang="pt-BR" sz="2800" u="sng" dirty="0" err="1" smtClean="0"/>
              <a:t>Grub</a:t>
            </a:r>
            <a:r>
              <a:rPr lang="pt-BR" sz="2800" u="sng" dirty="0" smtClean="0"/>
              <a:t>: gerenciador de boot </a:t>
            </a:r>
            <a:r>
              <a:rPr lang="pt-BR" sz="2800" dirty="0" smtClean="0"/>
              <a:t>- (caracterize).</a:t>
            </a:r>
          </a:p>
          <a:p>
            <a:pPr algn="just" eaLnBrk="1" hangingPunct="1">
              <a:defRPr/>
            </a:pPr>
            <a:endParaRPr lang="pt-BR" sz="2800" dirty="0" smtClean="0"/>
          </a:p>
          <a:p>
            <a:pPr algn="just" eaLnBrk="1" hangingPunct="1">
              <a:defRPr/>
            </a:pPr>
            <a:r>
              <a:rPr lang="pt-BR" sz="2800" u="sng" dirty="0" smtClean="0"/>
              <a:t>Tipos de formatação: </a:t>
            </a:r>
            <a:r>
              <a:rPr lang="pt-BR" sz="2800" dirty="0" smtClean="0"/>
              <a:t>Apresente e diga os SO onde são usados os vários tipos de formatação.</a:t>
            </a:r>
          </a:p>
          <a:p>
            <a:pPr algn="just" eaLnBrk="1" hangingPunct="1">
              <a:defRPr/>
            </a:pPr>
            <a:r>
              <a:rPr lang="pt-BR" sz="2800" dirty="0" smtClean="0"/>
              <a:t>Responda. </a:t>
            </a:r>
            <a:r>
              <a:rPr lang="pt-BR" sz="2800" b="1" dirty="0" smtClean="0"/>
              <a:t>Qual a formatação aplicada ao pen drive? 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 – </a:t>
            </a:r>
            <a:r>
              <a:rPr lang="pt-BR" dirty="0" err="1" smtClean="0"/>
              <a:t>Master</a:t>
            </a:r>
            <a:r>
              <a:rPr lang="pt-BR" dirty="0" smtClean="0"/>
              <a:t> Boot Record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Setor do HD com informações do Boot e das partições do dispositivo (HD).</a:t>
            </a:r>
          </a:p>
          <a:p>
            <a:pPr>
              <a:buNone/>
            </a:pPr>
            <a:r>
              <a:rPr lang="pt-BR" dirty="0" smtClean="0"/>
              <a:t>    Mesmo que o HD possua várias partições, o MBR é único.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4752528" cy="41805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Limpando o MBR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DEBUG:</a:t>
            </a:r>
          </a:p>
          <a:p>
            <a:r>
              <a:rPr lang="pt-BR" sz="2000" dirty="0" smtClean="0"/>
              <a:t>F 200  L200 0  ; encher a memória com 512bytes (200h) com zero a partir do endereço 200h.</a:t>
            </a:r>
          </a:p>
          <a:p>
            <a:r>
              <a:rPr lang="pt-BR" sz="2000" dirty="0" smtClean="0"/>
              <a:t>A 100               ;modo de programação a partir do endereço 200H</a:t>
            </a:r>
          </a:p>
          <a:p>
            <a:r>
              <a:rPr lang="pt-BR" sz="2000" dirty="0" err="1" smtClean="0"/>
              <a:t>Mov</a:t>
            </a:r>
            <a:r>
              <a:rPr lang="pt-BR" sz="2000" dirty="0" smtClean="0"/>
              <a:t>  </a:t>
            </a:r>
            <a:r>
              <a:rPr lang="pt-BR" sz="2000" dirty="0" err="1" smtClean="0"/>
              <a:t>ax</a:t>
            </a:r>
            <a:r>
              <a:rPr lang="pt-BR" sz="2000" dirty="0" smtClean="0"/>
              <a:t>, 0301   ;        03 </a:t>
            </a:r>
            <a:r>
              <a:rPr lang="pt-BR" sz="2000" dirty="0" smtClean="0">
                <a:sym typeface="Wingdings" pitchFamily="2" charset="2"/>
              </a:rPr>
              <a:t> escrita   01  </a:t>
            </a:r>
            <a:r>
              <a:rPr lang="pt-BR" sz="2000" dirty="0" err="1" smtClean="0">
                <a:sym typeface="Wingdings" pitchFamily="2" charset="2"/>
              </a:rPr>
              <a:t>qde</a:t>
            </a:r>
            <a:r>
              <a:rPr lang="pt-BR" sz="2000" dirty="0" smtClean="0">
                <a:sym typeface="Wingdings" pitchFamily="2" charset="2"/>
              </a:rPr>
              <a:t> de setores.</a:t>
            </a:r>
          </a:p>
          <a:p>
            <a:r>
              <a:rPr lang="pt-BR" sz="2000" dirty="0" err="1" smtClean="0">
                <a:sym typeface="Wingdings" pitchFamily="2" charset="2"/>
              </a:rPr>
              <a:t>Mov</a:t>
            </a:r>
            <a:r>
              <a:rPr lang="pt-BR" sz="2000" dirty="0" smtClean="0">
                <a:sym typeface="Wingdings" pitchFamily="2" charset="2"/>
              </a:rPr>
              <a:t>  </a:t>
            </a:r>
            <a:r>
              <a:rPr lang="pt-BR" sz="2000" dirty="0" err="1" smtClean="0">
                <a:sym typeface="Wingdings" pitchFamily="2" charset="2"/>
              </a:rPr>
              <a:t>bx</a:t>
            </a:r>
            <a:r>
              <a:rPr lang="pt-BR" sz="2000" dirty="0" smtClean="0">
                <a:sym typeface="Wingdings" pitchFamily="2" charset="2"/>
              </a:rPr>
              <a:t>, 0200   ;        BX  200 : endereço do primeiro byte de dados.</a:t>
            </a:r>
          </a:p>
          <a:p>
            <a:r>
              <a:rPr lang="pt-BR" sz="2000" dirty="0" err="1" smtClean="0">
                <a:sym typeface="Wingdings" pitchFamily="2" charset="2"/>
              </a:rPr>
              <a:t>Mov</a:t>
            </a:r>
            <a:r>
              <a:rPr lang="pt-BR" sz="2000" dirty="0" smtClean="0">
                <a:sym typeface="Wingdings" pitchFamily="2" charset="2"/>
              </a:rPr>
              <a:t>  cx, 0001   ;         CX  000000(setor)0000000001(cilindro inicial)</a:t>
            </a:r>
          </a:p>
          <a:p>
            <a:r>
              <a:rPr lang="pt-BR" sz="2000" dirty="0" err="1" smtClean="0">
                <a:sym typeface="Wingdings" pitchFamily="2" charset="2"/>
              </a:rPr>
              <a:t>Mov</a:t>
            </a:r>
            <a:r>
              <a:rPr lang="pt-BR" sz="2000" dirty="0" smtClean="0">
                <a:sym typeface="Wingdings" pitchFamily="2" charset="2"/>
              </a:rPr>
              <a:t>  dx, 0080  ;         DX  008(default) 0 (c=0; d=1;</a:t>
            </a:r>
            <a:r>
              <a:rPr lang="pt-BR" sz="2000" dirty="0" err="1" smtClean="0">
                <a:sym typeface="Wingdings" pitchFamily="2" charset="2"/>
              </a:rPr>
              <a:t>etc</a:t>
            </a:r>
            <a:r>
              <a:rPr lang="pt-BR" sz="2000" dirty="0" smtClean="0">
                <a:sym typeface="Wingdings" pitchFamily="2" charset="2"/>
              </a:rPr>
              <a:t>).</a:t>
            </a:r>
          </a:p>
          <a:p>
            <a:r>
              <a:rPr lang="pt-BR" sz="2000" dirty="0" err="1" smtClean="0">
                <a:sym typeface="Wingdings" pitchFamily="2" charset="2"/>
              </a:rPr>
              <a:t>Int</a:t>
            </a:r>
            <a:r>
              <a:rPr lang="pt-BR" sz="2000" dirty="0" smtClean="0">
                <a:sym typeface="Wingdings" pitchFamily="2" charset="2"/>
              </a:rPr>
              <a:t> 13                  ; rotina 13 da BIOS;</a:t>
            </a:r>
          </a:p>
          <a:p>
            <a:r>
              <a:rPr lang="pt-BR" sz="2000" dirty="0" err="1" smtClean="0">
                <a:sym typeface="Wingdings" pitchFamily="2" charset="2"/>
              </a:rPr>
              <a:t>Int</a:t>
            </a:r>
            <a:r>
              <a:rPr lang="pt-BR" sz="2000" dirty="0" smtClean="0">
                <a:sym typeface="Wingdings" pitchFamily="2" charset="2"/>
              </a:rPr>
              <a:t> 3             </a:t>
            </a:r>
          </a:p>
          <a:p>
            <a:r>
              <a:rPr lang="pt-BR" sz="2000" dirty="0" err="1" smtClean="0">
                <a:sym typeface="Wingdings" pitchFamily="2" charset="2"/>
              </a:rPr>
              <a:t>Enter</a:t>
            </a:r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G 100</a:t>
            </a:r>
          </a:p>
          <a:p>
            <a:r>
              <a:rPr lang="pt-BR" sz="2000" dirty="0" smtClean="0">
                <a:sym typeface="Wingdings" pitchFamily="2" charset="2"/>
              </a:rPr>
              <a:t>Q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</a:t>
            </a:r>
            <a:endParaRPr lang="pt-B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ESTUDO DA FORMATAÇÃO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None/>
            </a:pPr>
            <a:r>
              <a:rPr lang="pt-BR" b="1" smtClean="0"/>
              <a:t>Tópicos Abordados:</a:t>
            </a:r>
          </a:p>
          <a:p>
            <a:pPr algn="just"/>
            <a:endParaRPr lang="pt-BR" smtClean="0"/>
          </a:p>
          <a:p>
            <a:pPr algn="just"/>
            <a:r>
              <a:rPr lang="pt-BR" smtClean="0"/>
              <a:t>Tipos de formatação.</a:t>
            </a:r>
          </a:p>
          <a:p>
            <a:pPr algn="just"/>
            <a:endParaRPr lang="pt-BR" smtClean="0"/>
          </a:p>
          <a:p>
            <a:pPr algn="just"/>
            <a:r>
              <a:rPr lang="pt-BR" smtClean="0"/>
              <a:t> Apresentar e informar a formatação usada em sistemas operacionais e dispositivos: 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6480720" cy="706090"/>
          </a:xfrm>
        </p:spPr>
        <p:txBody>
          <a:bodyPr>
            <a:normAutofit fontScale="90000"/>
          </a:bodyPr>
          <a:lstStyle/>
          <a:p>
            <a:r>
              <a:rPr lang="pt-BR" u="sng" dirty="0" smtClean="0"/>
              <a:t>ESTUDO DA 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73427"/>
          </a:xfrm>
        </p:spPr>
        <p:txBody>
          <a:bodyPr>
            <a:normAutofit/>
          </a:bodyPr>
          <a:lstStyle/>
          <a:p>
            <a:r>
              <a:rPr lang="pt-BR" dirty="0" smtClean="0"/>
              <a:t>Um HD original é fomatado fisicamente pelo fabricante: A superfície é dividida em trilhas (círculos) e setores (radiais) que determinam os blocos contendo 512 Bytes, cada.</a:t>
            </a:r>
          </a:p>
          <a:p>
            <a:r>
              <a:rPr lang="pt-BR" dirty="0" smtClean="0"/>
              <a:t>Este processo determina a capacidade do HD.</a:t>
            </a:r>
          </a:p>
          <a:p>
            <a:r>
              <a:rPr lang="pt-BR" dirty="0" smtClean="0"/>
              <a:t>Para fins operacionais o HD deve ser particionado, isto é, dividido (ou não) em unidades individuais onde cada uma destas ter instalado um sistema operacional.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ESTUDO DA 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Após o particionamento, pode ser instalado um SO e o correspondente método de acesso aos arquivos na partição (formatação lógica).</a:t>
            </a:r>
          </a:p>
          <a:p>
            <a:r>
              <a:rPr lang="pt-BR" dirty="0" smtClean="0"/>
              <a:t>Um método de acesso é define o acesso e gerenciamento (sistema de arquivos) do HD. Um de seus elementos é a FAT (File </a:t>
            </a:r>
            <a:r>
              <a:rPr lang="pt-BR" dirty="0" err="1" smtClean="0"/>
              <a:t>Alocation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), uma tabela de índices de localização dos arquivos nos blocos do HD.</a:t>
            </a:r>
          </a:p>
          <a:p>
            <a:r>
              <a:rPr lang="pt-BR" dirty="0" smtClean="0"/>
              <a:t>Este processo é realizado na formatação (lógica) pelo programa FORMAT do </a:t>
            </a:r>
            <a:r>
              <a:rPr lang="pt-BR" dirty="0" smtClean="0"/>
              <a:t>Sistema Operacional.</a:t>
            </a:r>
            <a:endParaRPr lang="pt-BR" dirty="0" smtClean="0"/>
          </a:p>
          <a:p>
            <a:r>
              <a:rPr lang="pt-BR" dirty="0" smtClean="0"/>
              <a:t>Exemplos de sistemas de arquivos: FAT16; NTSC; ext3,...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468052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Sistema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HD é dividido logicamente em </a:t>
            </a:r>
            <a:r>
              <a:rPr lang="pt-BR" dirty="0" err="1" smtClean="0"/>
              <a:t>CLUSTERs</a:t>
            </a:r>
            <a:r>
              <a:rPr lang="pt-BR" dirty="0" smtClean="0"/>
              <a:t> (menor parcela do HD visto pelo SO).</a:t>
            </a:r>
          </a:p>
          <a:p>
            <a:r>
              <a:rPr lang="pt-BR" dirty="0" smtClean="0"/>
              <a:t>Cada cluster tem um endereço único que permite sua localização pelo SO.</a:t>
            </a:r>
          </a:p>
          <a:p>
            <a:r>
              <a:rPr lang="pt-BR" dirty="0" smtClean="0"/>
              <a:t>Em geral, cada cluster contém de 1 a 64 </a:t>
            </a:r>
            <a:r>
              <a:rPr lang="pt-BR" dirty="0" smtClean="0"/>
              <a:t>b</a:t>
            </a:r>
            <a:r>
              <a:rPr lang="pt-BR" dirty="0" smtClean="0"/>
              <a:t>locos de 512Bytes. </a:t>
            </a:r>
          </a:p>
          <a:p>
            <a:pPr>
              <a:buNone/>
            </a:pPr>
            <a:r>
              <a:rPr lang="pt-BR" dirty="0" smtClean="0"/>
              <a:t>Desse modo, o sistema de arquivos: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Prepara </a:t>
            </a:r>
            <a:r>
              <a:rPr lang="pt-BR" dirty="0" smtClean="0"/>
              <a:t>as diversas partições para receber os arquivos.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Define </a:t>
            </a:r>
            <a:r>
              <a:rPr lang="pt-BR" dirty="0" smtClean="0"/>
              <a:t>o tamanho mínimo que cada arquivo ocupará na partição.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</a:t>
            </a:r>
            <a:r>
              <a:rPr lang="pt-BR" dirty="0" smtClean="0"/>
              <a:t>criado no momento da formatação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FAT 16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Inicialmente era o padrão FAT12.</a:t>
            </a:r>
          </a:p>
          <a:p>
            <a:pPr algn="just"/>
            <a:r>
              <a:rPr lang="pt-BR" dirty="0" smtClean="0"/>
              <a:t>FAT 16 (File </a:t>
            </a:r>
            <a:r>
              <a:rPr lang="pt-BR" dirty="0" err="1" smtClean="0"/>
              <a:t>Allocation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). 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 -Padrão de formatação compatível com quase todos SO e vários dispositivos (câmera, palmtop, cartões SD, </a:t>
            </a:r>
            <a:r>
              <a:rPr lang="pt-BR" dirty="0" err="1" smtClean="0"/>
              <a:t>pendrive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até 2GB).</a:t>
            </a:r>
          </a:p>
          <a:p>
            <a:pPr>
              <a:buFont typeface="Arial" charset="0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Cluster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as unidades de alocação (gerenciamento) de dados do SO.</a:t>
            </a:r>
          </a:p>
          <a:p>
            <a:r>
              <a:rPr lang="pt-BR" dirty="0" smtClean="0"/>
              <a:t>São valores múltiplos de blocos. Exemplo:</a:t>
            </a:r>
          </a:p>
          <a:p>
            <a:r>
              <a:rPr lang="pt-BR" dirty="0" smtClean="0"/>
              <a:t>Cluster de 1 bloco : 512 Bytes;</a:t>
            </a:r>
          </a:p>
          <a:p>
            <a:pPr>
              <a:buNone/>
            </a:pPr>
            <a:r>
              <a:rPr lang="pt-BR" dirty="0" smtClean="0"/>
              <a:t>                       2 blocos: 1024 Bytes = 1KB</a:t>
            </a:r>
          </a:p>
          <a:p>
            <a:pPr>
              <a:buNone/>
            </a:pPr>
            <a:r>
              <a:rPr lang="pt-BR" dirty="0" smtClean="0"/>
              <a:t>                       4 blocos:  2048 Bytes = 2KB </a:t>
            </a:r>
          </a:p>
          <a:p>
            <a:pPr>
              <a:buNone/>
            </a:pPr>
            <a:r>
              <a:rPr lang="pt-BR" dirty="0" smtClean="0"/>
              <a:t>             ...</a:t>
            </a:r>
          </a:p>
          <a:p>
            <a:pPr>
              <a:buNone/>
            </a:pPr>
            <a:r>
              <a:rPr lang="pt-BR" dirty="0" smtClean="0"/>
              <a:t>                       32 blocos                       = 16KB,...               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pt-BR" u="sng" smtClean="0"/>
              <a:t>FAT 16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125538"/>
            <a:ext cx="8362950" cy="5256212"/>
          </a:xfrm>
        </p:spPr>
        <p:txBody>
          <a:bodyPr/>
          <a:lstStyle/>
          <a:p>
            <a:pPr algn="just"/>
            <a:r>
              <a:rPr lang="pt-BR" dirty="0" smtClean="0"/>
              <a:t>Características da formatação.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- HD é dividido logicamente em cluster.</a:t>
            </a:r>
          </a:p>
          <a:p>
            <a:pPr algn="just"/>
            <a:r>
              <a:rPr lang="pt-BR" dirty="0" smtClean="0"/>
              <a:t>Cluster (para o SO): endereço único que permite o SO localizar  arquivos armazenados.</a:t>
            </a:r>
          </a:p>
          <a:p>
            <a:pPr algn="just"/>
            <a:r>
              <a:rPr lang="pt-BR" dirty="0" smtClean="0"/>
              <a:t>Cada cluster pode conter 1 a 64 setores (512 a 32 KB) definido no momento da formatação.</a:t>
            </a:r>
          </a:p>
          <a:p>
            <a:pPr algn="just"/>
            <a:r>
              <a:rPr lang="pt-BR" dirty="0" smtClean="0"/>
              <a:t>Endereçamento por 16 bits: 2</a:t>
            </a:r>
            <a:r>
              <a:rPr lang="pt-BR" baseline="30000" dirty="0" smtClean="0"/>
              <a:t>16</a:t>
            </a:r>
            <a:r>
              <a:rPr lang="pt-BR" dirty="0" smtClean="0"/>
              <a:t> (=64K)clusters.</a:t>
            </a:r>
          </a:p>
          <a:p>
            <a:pPr algn="just"/>
            <a:r>
              <a:rPr lang="pt-BR" dirty="0" smtClean="0"/>
              <a:t>Tamanho máximo da partição: 64K *32KB=2GB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smtClean="0"/>
              <a:t>FAT 32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Endereço de 32 bits . 2</a:t>
            </a:r>
            <a:r>
              <a:rPr lang="pt-BR" baseline="30000" dirty="0" smtClean="0"/>
              <a:t>32</a:t>
            </a:r>
            <a:r>
              <a:rPr lang="pt-BR" dirty="0" smtClean="0"/>
              <a:t> = 4G endereços.</a:t>
            </a:r>
          </a:p>
          <a:p>
            <a:pPr algn="just"/>
            <a:r>
              <a:rPr lang="pt-BR" dirty="0" smtClean="0"/>
              <a:t>Tamanho do cluster: a partir de 512Bytes – padrão 4KB.</a:t>
            </a:r>
          </a:p>
          <a:p>
            <a:pPr algn="just"/>
            <a:r>
              <a:rPr lang="pt-BR" dirty="0" smtClean="0"/>
              <a:t>Tamanho máximo do HD: 4G * 512B= 2TB.</a:t>
            </a:r>
          </a:p>
          <a:p>
            <a:pPr algn="just"/>
            <a:r>
              <a:rPr lang="pt-BR" dirty="0" smtClean="0"/>
              <a:t>O tamanho máximo de um arquivo em FAT 32   é 4GB </a:t>
            </a:r>
            <a:r>
              <a:rPr lang="pt-BR" sz="2000" b="1" i="1" u="sng" dirty="0" smtClean="0"/>
              <a:t>(menos que um DVD).</a:t>
            </a:r>
          </a:p>
          <a:p>
            <a:pPr algn="just"/>
            <a:endParaRPr lang="pt-BR" sz="2000" b="1" i="1" u="sng" dirty="0" smtClean="0"/>
          </a:p>
          <a:p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1095</Words>
  <Application>Microsoft Office PowerPoint</Application>
  <PresentationFormat>Apresentação na tela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Atividades em sala (3)</vt:lpstr>
      <vt:lpstr>ESTUDO DA FORMATAÇÃO</vt:lpstr>
      <vt:lpstr>ESTUDO DA FORMATAÇÃO</vt:lpstr>
      <vt:lpstr>ESTUDO DA FORMATAÇÃO</vt:lpstr>
      <vt:lpstr>Sistema de arquivos</vt:lpstr>
      <vt:lpstr>FAT 16</vt:lpstr>
      <vt:lpstr>Cluster</vt:lpstr>
      <vt:lpstr>FAT 16</vt:lpstr>
      <vt:lpstr>FAT 32</vt:lpstr>
      <vt:lpstr>NTFS (New Technology FileSystem)</vt:lpstr>
      <vt:lpstr>EXT3(third extended filesystem-terceiro sistema de arquivo extendido)</vt:lpstr>
      <vt:lpstr>EXT3</vt:lpstr>
      <vt:lpstr>Memória Flash</vt:lpstr>
      <vt:lpstr>Tecnologia PATA - SATA</vt:lpstr>
      <vt:lpstr>Componentes de armazenamento</vt:lpstr>
      <vt:lpstr>Exemplo de pesquisa na internet</vt:lpstr>
      <vt:lpstr>Componentes de armazenamento</vt:lpstr>
      <vt:lpstr>MBR – Master Boot Record</vt:lpstr>
      <vt:lpstr>Limpando o MBR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(3)</dc:title>
  <cp:lastModifiedBy>Rafael</cp:lastModifiedBy>
  <cp:revision>18</cp:revision>
  <dcterms:modified xsi:type="dcterms:W3CDTF">2014-08-29T19:27:06Z</dcterms:modified>
</cp:coreProperties>
</file>