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b="1" u="sng" dirty="0" smtClean="0"/>
              <a:t/>
            </a:r>
            <a:br>
              <a:rPr lang="pt-BR" sz="3600" b="1" u="sng" dirty="0" smtClean="0"/>
            </a:br>
            <a:r>
              <a:rPr lang="pt-BR" sz="3600" b="1" u="sng" dirty="0" smtClean="0"/>
              <a:t/>
            </a:r>
            <a:br>
              <a:rPr lang="pt-BR" sz="3600" b="1" u="sng" dirty="0" smtClean="0"/>
            </a:br>
            <a:r>
              <a:rPr lang="pt-BR" u="sng" dirty="0" err="1" smtClean="0">
                <a:solidFill>
                  <a:srgbClr val="FF0000"/>
                </a:solidFill>
              </a:rPr>
              <a:t>tividades</a:t>
            </a:r>
            <a:r>
              <a:rPr lang="pt-BR" u="sng" dirty="0" smtClean="0">
                <a:solidFill>
                  <a:srgbClr val="FF0000"/>
                </a:solidFill>
              </a:rPr>
              <a:t> </a:t>
            </a:r>
            <a:r>
              <a:rPr lang="pt-BR" u="sng" dirty="0" smtClean="0">
                <a:solidFill>
                  <a:srgbClr val="FF0000"/>
                </a:solidFill>
              </a:rPr>
              <a:t>em sala </a:t>
            </a:r>
            <a:r>
              <a:rPr lang="pt-BR" u="sng" smtClean="0">
                <a:solidFill>
                  <a:srgbClr val="FF0000"/>
                </a:solidFill>
              </a:rPr>
              <a:t>(8) </a:t>
            </a:r>
            <a:r>
              <a:rPr lang="pt-BR" sz="3600" b="1" u="sng" dirty="0" smtClean="0"/>
              <a:t/>
            </a:r>
            <a:br>
              <a:rPr lang="pt-BR" sz="3600" b="1" u="sng" dirty="0" smtClean="0"/>
            </a:br>
            <a:r>
              <a:rPr lang="pt-BR" b="1" i="1" u="sng" dirty="0" smtClean="0"/>
              <a:t/>
            </a:r>
            <a:br>
              <a:rPr lang="pt-BR" b="1" i="1" u="sng" dirty="0" smtClean="0"/>
            </a:br>
            <a:endParaRPr lang="pt-BR" dirty="0" smtClean="0"/>
          </a:p>
        </p:txBody>
      </p:sp>
      <p:sp>
        <p:nvSpPr>
          <p:cNvPr id="55299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pt-BR" b="1" u="sng" smtClean="0"/>
              <a:t>Medida indireta de potência</a:t>
            </a:r>
            <a:endParaRPr lang="pt-BR" smtClean="0"/>
          </a:p>
          <a:p>
            <a:pPr algn="just" eaLnBrk="1" hangingPunct="1"/>
            <a:r>
              <a:rPr lang="pt-BR" smtClean="0"/>
              <a:t>Base teórica de circuitos. Potência, corrente e tensão  elétrica.</a:t>
            </a:r>
          </a:p>
          <a:p>
            <a:pPr algn="just" eaLnBrk="1" hangingPunct="1"/>
            <a:r>
              <a:rPr lang="pt-BR" smtClean="0"/>
              <a:t>Montagem e medidas.</a:t>
            </a:r>
          </a:p>
          <a:p>
            <a:pPr algn="just" eaLnBrk="1" hangingPunct="1"/>
            <a:r>
              <a:rPr lang="pt-BR" smtClean="0"/>
              <a:t>Obtenção dos resultados. </a:t>
            </a:r>
          </a:p>
          <a:p>
            <a:pPr algn="just" eaLnBrk="1" hangingPunct="1"/>
            <a:r>
              <a:rPr lang="pt-BR" smtClean="0"/>
              <a:t>Análise.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5976664" cy="63408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Medida de corrente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2736"/>
            <a:ext cx="5976664" cy="50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Medição de corrente com alicate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75746"/>
            <a:ext cx="5976664" cy="378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Medição direta de corrente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3448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Medição indireta de corrente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1"/>
            <a:ext cx="792088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Aumento de potência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482453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utilizado no experimento.</a:t>
            </a:r>
          </a:p>
          <a:p>
            <a:r>
              <a:rPr lang="pt-BR" dirty="0" smtClean="0"/>
              <a:t>Medir a tensão no resistor:</a:t>
            </a:r>
          </a:p>
          <a:p>
            <a:r>
              <a:rPr lang="pt-BR" dirty="0" smtClean="0"/>
              <a:t>Valor do resistor: </a:t>
            </a:r>
          </a:p>
          <a:p>
            <a:r>
              <a:rPr lang="pt-BR" dirty="0" smtClean="0"/>
              <a:t>Valor da tensão medida:</a:t>
            </a:r>
          </a:p>
          <a:p>
            <a:r>
              <a:rPr lang="pt-BR" dirty="0" smtClean="0"/>
              <a:t>Valor calculado para a corrente:</a:t>
            </a:r>
          </a:p>
          <a:p>
            <a:endParaRPr lang="pt-BR" dirty="0" smtClean="0"/>
          </a:p>
          <a:p>
            <a:r>
              <a:rPr lang="pt-BR" dirty="0" smtClean="0"/>
              <a:t>Valor da potência: 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do experimento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Repetição do experimento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Resultados obtidos: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u="sng" smtClean="0"/>
              <a:t>Atividades 7 - Medida indireta de potência</a:t>
            </a:r>
          </a:p>
        </p:txBody>
      </p:sp>
      <p:sp>
        <p:nvSpPr>
          <p:cNvPr id="5632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pt-BR" b="1" dirty="0" smtClean="0"/>
              <a:t>Rede elétrica: </a:t>
            </a:r>
            <a:r>
              <a:rPr lang="pt-BR" dirty="0" smtClean="0"/>
              <a:t>127volts (nominal).</a:t>
            </a:r>
          </a:p>
          <a:p>
            <a:pPr eaLnBrk="1" hangingPunct="1"/>
            <a:r>
              <a:rPr lang="pt-BR" sz="2800" b="1" dirty="0" smtClean="0"/>
              <a:t>Lâmpada: </a:t>
            </a:r>
            <a:r>
              <a:rPr lang="pt-BR" sz="2800" dirty="0" smtClean="0"/>
              <a:t>100W (potência nominal) /127volts</a:t>
            </a:r>
            <a:r>
              <a:rPr lang="pt-BR" dirty="0" smtClean="0"/>
              <a:t>.</a:t>
            </a:r>
          </a:p>
          <a:p>
            <a:pPr eaLnBrk="1" hangingPunct="1">
              <a:buFont typeface="Arial" charset="0"/>
              <a:buNone/>
            </a:pPr>
            <a:endParaRPr lang="pt-BR" sz="1200" b="1" dirty="0" smtClean="0"/>
          </a:p>
          <a:p>
            <a:pPr>
              <a:buFont typeface="Arial" charset="0"/>
              <a:buNone/>
            </a:pPr>
            <a:r>
              <a:rPr lang="pt-BR" sz="2400" b="1" i="1" dirty="0" smtClean="0"/>
              <a:t>P(potência: Watts)= V(tensão: Volts) *I (corrente: Ampères).</a:t>
            </a:r>
          </a:p>
          <a:p>
            <a:pPr algn="ctr">
              <a:buFont typeface="Arial" charset="0"/>
              <a:buNone/>
            </a:pPr>
            <a:r>
              <a:rPr lang="pt-BR" sz="2400" b="1" i="1" u="sng" dirty="0" smtClean="0"/>
              <a:t>P= V * I : </a:t>
            </a:r>
            <a:r>
              <a:rPr lang="pt-BR" sz="2400" b="1" i="1" u="sng" dirty="0" smtClean="0">
                <a:sym typeface="Wingdings" pitchFamily="2" charset="2"/>
              </a:rPr>
              <a:t> I=P/V</a:t>
            </a:r>
          </a:p>
          <a:p>
            <a:pPr algn="ctr">
              <a:buFont typeface="Arial" charset="0"/>
              <a:buNone/>
            </a:pPr>
            <a:endParaRPr lang="pt-BR" sz="2400" b="1" i="1" u="sng" dirty="0" smtClean="0"/>
          </a:p>
          <a:p>
            <a:pPr>
              <a:buFont typeface="Arial" charset="0"/>
              <a:buNone/>
            </a:pPr>
            <a:r>
              <a:rPr lang="pt-BR" sz="2400" b="1" i="1" u="sng" dirty="0" smtClean="0"/>
              <a:t>LEI DE OHM</a:t>
            </a:r>
            <a:r>
              <a:rPr lang="pt-BR" sz="2400" b="1" i="1" dirty="0" smtClean="0"/>
              <a:t>    </a:t>
            </a:r>
            <a:r>
              <a:rPr lang="pt-BR" sz="2400" i="1" u="sng" dirty="0" smtClean="0"/>
              <a:t>V = R *I ;</a:t>
            </a:r>
            <a:r>
              <a:rPr lang="pt-BR" sz="2400" i="1" dirty="0" smtClean="0"/>
              <a:t>   </a:t>
            </a:r>
            <a:r>
              <a:rPr lang="pt-BR" sz="2400" i="1" u="sng" dirty="0" smtClean="0"/>
              <a:t>ONDE</a:t>
            </a:r>
            <a:r>
              <a:rPr lang="pt-BR" sz="2400" i="1" dirty="0" smtClean="0"/>
              <a:t>   </a:t>
            </a:r>
            <a:r>
              <a:rPr lang="pt-BR" sz="2400" i="1" u="sng" dirty="0" smtClean="0"/>
              <a:t>R : (resistência: ohm) </a:t>
            </a:r>
          </a:p>
          <a:p>
            <a:endParaRPr lang="pt-BR" sz="1200" b="1" i="1" u="sng" dirty="0" smtClean="0"/>
          </a:p>
          <a:p>
            <a:r>
              <a:rPr lang="pt-BR" sz="2400" b="1" i="1" dirty="0" smtClean="0"/>
              <a:t>EXEMPLO: </a:t>
            </a:r>
            <a:r>
              <a:rPr lang="pt-BR" sz="2400" i="1" dirty="0" smtClean="0"/>
              <a:t>LÂMPADA</a:t>
            </a:r>
          </a:p>
          <a:p>
            <a:r>
              <a:rPr lang="pt-BR" sz="2400" b="1" i="1" dirty="0" smtClean="0"/>
              <a:t>I= P/V = </a:t>
            </a:r>
            <a:r>
              <a:rPr lang="pt-BR" sz="2400" i="1" dirty="0" smtClean="0"/>
              <a:t>100/127 </a:t>
            </a:r>
            <a:r>
              <a:rPr lang="pt-BR" sz="2400" i="1" dirty="0" smtClean="0">
                <a:solidFill>
                  <a:srgbClr val="FF0000"/>
                </a:solidFill>
              </a:rPr>
              <a:t>= 0,79 Ampères.</a:t>
            </a:r>
          </a:p>
          <a:p>
            <a:pPr>
              <a:buFont typeface="Arial" charset="0"/>
              <a:buNone/>
            </a:pPr>
            <a:endParaRPr lang="pt-BR" sz="1200" b="1" i="1" u="sng" dirty="0" smtClean="0">
              <a:solidFill>
                <a:srgbClr val="FF0000"/>
              </a:solidFill>
            </a:endParaRPr>
          </a:p>
          <a:p>
            <a:r>
              <a:rPr lang="pt-BR" sz="2400" b="1" i="1" dirty="0" smtClean="0"/>
              <a:t>R = V/I = </a:t>
            </a:r>
            <a:r>
              <a:rPr lang="pt-BR" sz="2400" i="1" dirty="0" smtClean="0"/>
              <a:t>127/0,79= </a:t>
            </a:r>
            <a:r>
              <a:rPr lang="pt-BR" sz="2400" i="1" dirty="0" smtClean="0">
                <a:solidFill>
                  <a:srgbClr val="FF0000"/>
                </a:solidFill>
              </a:rPr>
              <a:t>160,76 </a:t>
            </a:r>
            <a:r>
              <a:rPr lang="pt-BR" sz="2400" i="1" dirty="0" err="1" smtClean="0">
                <a:solidFill>
                  <a:srgbClr val="FF0000"/>
                </a:solidFill>
              </a:rPr>
              <a:t>OHMs</a:t>
            </a:r>
            <a:r>
              <a:rPr lang="pt-BR" sz="2400" i="1" dirty="0" smtClean="0">
                <a:solidFill>
                  <a:srgbClr val="FF0000"/>
                </a:solidFill>
              </a:rPr>
              <a:t>(161  </a:t>
            </a:r>
            <a:r>
              <a:rPr lang="pt-BR" sz="2400" i="1" dirty="0" err="1" smtClean="0">
                <a:solidFill>
                  <a:srgbClr val="FF0000"/>
                </a:solidFill>
              </a:rPr>
              <a:t>OHMs</a:t>
            </a:r>
            <a:r>
              <a:rPr lang="pt-BR" sz="2400" i="1" dirty="0" smtClean="0">
                <a:solidFill>
                  <a:srgbClr val="FF0000"/>
                </a:solidFill>
              </a:rPr>
              <a:t>).</a:t>
            </a:r>
          </a:p>
          <a:p>
            <a:endParaRPr lang="pt-BR" sz="24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68313" y="2852738"/>
            <a:ext cx="8135937" cy="100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pt-BR" b="1" u="sng" dirty="0" smtClean="0"/>
              <a:t>Lei de Ohm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672" y="3861048"/>
            <a:ext cx="5928710" cy="2814761"/>
          </a:xfrm>
          <a:noFill/>
        </p:spPr>
      </p:pic>
      <p:sp>
        <p:nvSpPr>
          <p:cNvPr id="5" name="CaixaDeTexto 4"/>
          <p:cNvSpPr txBox="1"/>
          <p:nvPr/>
        </p:nvSpPr>
        <p:spPr>
          <a:xfrm>
            <a:off x="251520" y="980728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Para visualizar o que significa a lei de Ohm imagine um circuito básico, representado na figura 1. 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Temos um gerador corrente(G), que pode ser uma pilha de lanterna ou bateria de um carro, pro exemplo. </a:t>
            </a:r>
          </a:p>
          <a:p>
            <a:pPr algn="just">
              <a:buFont typeface="Arial" pitchFamily="34" charset="0"/>
              <a:buChar char="•"/>
            </a:pPr>
            <a:endParaRPr lang="pt-BR" sz="2000" dirty="0" smtClean="0"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Este gerador está ligado através de um condutor (fio) a uma resistência (R) que pode ser algo como um aquecedor de ambiente ou uma lâmpada incandescente.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 Este esquema vai fazer com que circule uma corrente elétrica (I) no condutor (em azul) indo do polo positivo para o negativo.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>
            <a:normAutofit/>
          </a:bodyPr>
          <a:lstStyle/>
          <a:p>
            <a:r>
              <a:rPr lang="pt-BR" b="1" u="sng" dirty="0" smtClean="0"/>
              <a:t>Resistor</a:t>
            </a:r>
          </a:p>
        </p:txBody>
      </p:sp>
      <p:pic>
        <p:nvPicPr>
          <p:cNvPr id="8" name="Espaço Reservado para Conteúdo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413" y="1950423"/>
            <a:ext cx="6792273" cy="28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>
            <a:normAutofit/>
          </a:bodyPr>
          <a:lstStyle/>
          <a:p>
            <a:r>
              <a:rPr lang="pt-BR" b="1" u="sng" dirty="0" smtClean="0"/>
              <a:t>Capacitor</a:t>
            </a:r>
          </a:p>
        </p:txBody>
      </p:sp>
      <p:pic>
        <p:nvPicPr>
          <p:cNvPr id="7" name="Imagem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8488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Indutor - Bobinas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666" y="2477467"/>
            <a:ext cx="6866667" cy="27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 de potência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Em circuitos reativos a corrente começa a passar defasada em relação ao instante da aplicada a tensão. Devido a este fenômeno, a potência dissipada é sempre menor que a multiplicação da tensão pela corrente</a:t>
            </a:r>
          </a:p>
          <a:p>
            <a:r>
              <a:rPr lang="pt-BR" dirty="0" smtClean="0"/>
              <a:t>Num circuito reativo a potência é igual a P = U * I * FP, onde: </a:t>
            </a:r>
          </a:p>
          <a:p>
            <a:r>
              <a:rPr lang="pt-BR" dirty="0" smtClean="0"/>
              <a:t>P = Potência efetivamente dissipada. Medida em Watt (W)</a:t>
            </a:r>
          </a:p>
          <a:p>
            <a:r>
              <a:rPr lang="pt-BR" dirty="0" smtClean="0"/>
              <a:t>U = Tensão aplicada no circuito, em Volt (V) </a:t>
            </a:r>
          </a:p>
          <a:p>
            <a:r>
              <a:rPr lang="pt-BR" dirty="0" smtClean="0"/>
              <a:t>I = Corrente que atravessa o circuito. Medida em Ampère</a:t>
            </a:r>
          </a:p>
          <a:p>
            <a:r>
              <a:rPr lang="pt-BR" dirty="0" smtClean="0"/>
              <a:t>FP = Fator de potência, que não tem unidade, é apenas um número, também chamado de "Cosseno de </a:t>
            </a:r>
            <a:r>
              <a:rPr lang="pt-BR" dirty="0" err="1" smtClean="0"/>
              <a:t>Fi</a:t>
            </a:r>
            <a:r>
              <a:rPr lang="pt-BR" dirty="0" smtClean="0"/>
              <a:t>". </a:t>
            </a:r>
          </a:p>
          <a:p>
            <a:r>
              <a:rPr lang="pt-BR" dirty="0" smtClean="0"/>
              <a:t>"</a:t>
            </a:r>
            <a:r>
              <a:rPr lang="pt-BR" dirty="0" err="1" smtClean="0"/>
              <a:t>Fi</a:t>
            </a:r>
            <a:r>
              <a:rPr lang="pt-BR" dirty="0" smtClean="0"/>
              <a:t>", no caso acima, designa a diferença entre as fases da tensão e corrente.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Multímetro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6712"/>
            <a:ext cx="8291264" cy="547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684076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Amperímetro de alicate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6552728" cy="517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415</Words>
  <Application>Microsoft Office PowerPoint</Application>
  <PresentationFormat>Apresentação na tela (4:3)</PresentationFormat>
  <Paragraphs>53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  tividades em sala (8)   </vt:lpstr>
      <vt:lpstr>Atividades 7 - Medida indireta de potência</vt:lpstr>
      <vt:lpstr>Lei de Ohm</vt:lpstr>
      <vt:lpstr>Resistor</vt:lpstr>
      <vt:lpstr>Capacitor</vt:lpstr>
      <vt:lpstr>Indutor - Bobinas</vt:lpstr>
      <vt:lpstr>Fator de potência</vt:lpstr>
      <vt:lpstr>Multímetro</vt:lpstr>
      <vt:lpstr>Amperímetro de alicate</vt:lpstr>
      <vt:lpstr>Medida de corrente</vt:lpstr>
      <vt:lpstr>Medição de corrente com alicate</vt:lpstr>
      <vt:lpstr>Medição direta de corrente</vt:lpstr>
      <vt:lpstr>Medição indireta de corrente</vt:lpstr>
      <vt:lpstr>Aumento de potência</vt:lpstr>
      <vt:lpstr>Slide 15</vt:lpstr>
      <vt:lpstr>Diagrama do experimento</vt:lpstr>
      <vt:lpstr>Repetição do experimento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em sala (7)</dc:title>
  <dc:creator>Rafael</dc:creator>
  <cp:lastModifiedBy>Rafael</cp:lastModifiedBy>
  <cp:revision>5</cp:revision>
  <dcterms:modified xsi:type="dcterms:W3CDTF">2015-04-15T13:49:10Z</dcterms:modified>
</cp:coreProperties>
</file>