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303" r:id="rId5"/>
    <p:sldId id="259" r:id="rId6"/>
    <p:sldId id="260" r:id="rId7"/>
    <p:sldId id="261" r:id="rId8"/>
    <p:sldId id="262" r:id="rId9"/>
    <p:sldId id="32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7" r:id="rId52"/>
    <p:sldId id="304" r:id="rId53"/>
    <p:sldId id="305" r:id="rId54"/>
    <p:sldId id="306" r:id="rId55"/>
    <p:sldId id="320" r:id="rId5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1340C-841E-4029-893F-F4088E57BF28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D020D-109F-442D-92DA-0098C6D5F3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86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314" name="Text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4176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8C28-5BB4-4AE7-8106-C9E4CFB5FC6A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2F93-7402-4757-A4D8-46773E88BB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05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8C28-5BB4-4AE7-8106-C9E4CFB5FC6A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2F93-7402-4757-A4D8-46773E88BB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52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8C28-5BB4-4AE7-8106-C9E4CFB5FC6A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2F93-7402-4757-A4D8-46773E88BB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62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8C28-5BB4-4AE7-8106-C9E4CFB5FC6A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2F93-7402-4757-A4D8-46773E88BB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20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8C28-5BB4-4AE7-8106-C9E4CFB5FC6A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2F93-7402-4757-A4D8-46773E88BB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21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8C28-5BB4-4AE7-8106-C9E4CFB5FC6A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2F93-7402-4757-A4D8-46773E88BB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03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8C28-5BB4-4AE7-8106-C9E4CFB5FC6A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2F93-7402-4757-A4D8-46773E88BB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76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8C28-5BB4-4AE7-8106-C9E4CFB5FC6A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2F93-7402-4757-A4D8-46773E88BB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51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8C28-5BB4-4AE7-8106-C9E4CFB5FC6A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2F93-7402-4757-A4D8-46773E88BB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48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8C28-5BB4-4AE7-8106-C9E4CFB5FC6A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2F93-7402-4757-A4D8-46773E88BB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5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8C28-5BB4-4AE7-8106-C9E4CFB5FC6A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2F93-7402-4757-A4D8-46773E88BB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5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38C28-5BB4-4AE7-8106-C9E4CFB5FC6A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22F93-7402-4757-A4D8-46773E88BB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85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jpe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3.png"/><Relationship Id="rId4" Type="http://schemas.openxmlformats.org/officeDocument/2006/relationships/image" Target="../media/image3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7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0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5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61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6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63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107950"/>
            <a:ext cx="10007600" cy="66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6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579" y="3013980"/>
            <a:ext cx="9223717" cy="1609535"/>
          </a:xfrm>
          <a:prstGeom prst="rect">
            <a:avLst/>
          </a:prstGeom>
        </p:spPr>
      </p:pic>
      <p:sp>
        <p:nvSpPr>
          <p:cNvPr id="5" name="Title 1"/>
          <p:cNvSpPr txBox="1">
            <a:spLocks noChangeArrowheads="1"/>
          </p:cNvSpPr>
          <p:nvPr/>
        </p:nvSpPr>
        <p:spPr>
          <a:xfrm>
            <a:off x="60325" y="174625"/>
            <a:ext cx="11826875" cy="1058863"/>
          </a:xfrm>
          <a:prstGeom prst="rect">
            <a:avLst/>
          </a:prstGeom>
          <a:solidFill>
            <a:srgbClr val="2E75B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en-US" b="1" dirty="0" smtClean="0">
                <a:solidFill>
                  <a:schemeClr val="bg1"/>
                </a:solidFill>
              </a:rPr>
              <a:t>  Endereçamento</a:t>
            </a:r>
          </a:p>
        </p:txBody>
      </p:sp>
    </p:spTree>
    <p:extLst>
      <p:ext uri="{BB962C8B-B14F-4D97-AF65-F5344CB8AC3E}">
        <p14:creationId xmlns:p14="http://schemas.microsoft.com/office/powerpoint/2010/main" val="83107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Espaço de Endereçamento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40" y="2139115"/>
            <a:ext cx="8934828" cy="403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6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Espaço de Endereçamento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793" y="2268632"/>
            <a:ext cx="8339107" cy="326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1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Subendereçamento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221" y="2056654"/>
            <a:ext cx="9335259" cy="14335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379" y="4320943"/>
            <a:ext cx="9073310" cy="166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8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Endereçamento sem Classe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54" y="2442961"/>
            <a:ext cx="9487817" cy="313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3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Endereçamento Estático e Dinâmico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69" y="2344007"/>
            <a:ext cx="8208862" cy="31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2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Mapeamento de Endereço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994" y="2472808"/>
            <a:ext cx="7837420" cy="297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3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Tradução de Endereço de Rede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475" y="2702470"/>
            <a:ext cx="8933050" cy="295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3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Endereço </a:t>
            </a:r>
            <a:r>
              <a:rPr 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Multicast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969" y="2443932"/>
            <a:ext cx="8731726" cy="320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Endereço </a:t>
            </a:r>
            <a:r>
              <a:rPr 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Multicast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969" y="2443932"/>
            <a:ext cx="8731726" cy="320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Capítulo 6 – Camada de Rede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Disciplina: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Fund. Redes</a:t>
            </a:r>
            <a:b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Professor: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David </a:t>
            </a:r>
            <a:r>
              <a:rPr 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Tsai</a:t>
            </a:r>
            <a:endParaRPr lang="pt-BR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buNone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buNone/>
            </a:pPr>
            <a:r>
              <a:rPr lang="pt-B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Componentes:</a:t>
            </a:r>
          </a:p>
          <a:p>
            <a:pPr marL="0" indent="0" algn="ctr"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Alberto Rodrigues</a:t>
            </a:r>
          </a:p>
          <a:p>
            <a:pPr marL="0" indent="0" algn="ctr"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Fernando Mascara</a:t>
            </a:r>
          </a:p>
          <a:p>
            <a:pPr marL="0" indent="0" algn="ctr">
              <a:buNone/>
            </a:pPr>
            <a:r>
              <a:rPr lang="pt-BR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Izaac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Silva</a:t>
            </a:r>
          </a:p>
          <a:p>
            <a:pPr marL="0" indent="0" algn="ctr"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Mário Nascimento</a:t>
            </a:r>
          </a:p>
          <a:p>
            <a:pPr marL="0" indent="0" algn="ctr"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Priscilla Pires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05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5" descr="Re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1233488"/>
            <a:ext cx="8131175" cy="541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471488" y="4084638"/>
            <a:ext cx="4719637" cy="2398712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pt-BR" altLang="en-US" sz="4000" i="1" smtClean="0"/>
              <a:t>“</a:t>
            </a:r>
            <a:r>
              <a:rPr lang="pt-BR" altLang="en-US" sz="4800" i="1" smtClean="0"/>
              <a:t>to route”</a:t>
            </a:r>
            <a:r>
              <a:rPr lang="pt-BR" altLang="en-US" sz="4800" smtClean="0"/>
              <a:t>: </a:t>
            </a:r>
          </a:p>
          <a:p>
            <a:pPr algn="l">
              <a:lnSpc>
                <a:spcPct val="80000"/>
              </a:lnSpc>
            </a:pPr>
            <a:r>
              <a:rPr lang="pt-BR" altLang="en-US" sz="4800" smtClean="0"/>
              <a:t>encaminhar, traçar a rota</a:t>
            </a:r>
          </a:p>
        </p:txBody>
      </p:sp>
      <p:sp>
        <p:nvSpPr>
          <p:cNvPr id="4099" name="Title 1"/>
          <p:cNvSpPr>
            <a:spLocks noGrp="1" noChangeArrowheads="1"/>
          </p:cNvSpPr>
          <p:nvPr>
            <p:ph type="ctrTitle"/>
          </p:nvPr>
        </p:nvSpPr>
        <p:spPr>
          <a:xfrm>
            <a:off x="60325" y="174625"/>
            <a:ext cx="11826875" cy="1058863"/>
          </a:xfrm>
          <a:solidFill>
            <a:srgbClr val="2E75B6"/>
          </a:solidFill>
        </p:spPr>
        <p:txBody>
          <a:bodyPr/>
          <a:lstStyle/>
          <a:p>
            <a:pPr algn="l"/>
            <a:r>
              <a:rPr lang="pt-BR" altLang="en-US" b="1" dirty="0" smtClean="0">
                <a:solidFill>
                  <a:schemeClr val="bg1"/>
                </a:solidFill>
              </a:rPr>
              <a:t>  Roteamento</a:t>
            </a:r>
          </a:p>
        </p:txBody>
      </p:sp>
      <p:pic>
        <p:nvPicPr>
          <p:cNvPr id="7" name="Picture 6" descr="Waz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2087563"/>
            <a:ext cx="2139950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26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uild="p"/>
      <p:bldP spid="2050" grpI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>
            <a:off x="1770063" y="3241675"/>
            <a:ext cx="0" cy="561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770063" y="4708525"/>
            <a:ext cx="0" cy="8334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78688" y="1541463"/>
            <a:ext cx="0" cy="22621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6" descr="FFVII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050" y="450850"/>
            <a:ext cx="2825750" cy="199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Content Placeholder 4" descr="SonicNetwork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70963" y="2565400"/>
            <a:ext cx="2447925" cy="1917700"/>
          </a:xfrm>
        </p:spPr>
      </p:pic>
      <p:cxnSp>
        <p:nvCxnSpPr>
          <p:cNvPr id="8" name="Straight Connector 7"/>
          <p:cNvCxnSpPr/>
          <p:nvPr/>
        </p:nvCxnSpPr>
        <p:spPr>
          <a:xfrm>
            <a:off x="214313" y="4483100"/>
            <a:ext cx="7256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272338" y="1541463"/>
            <a:ext cx="15224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470775" y="5351463"/>
            <a:ext cx="13239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470775" y="3241675"/>
            <a:ext cx="0" cy="21145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470775" y="3246438"/>
            <a:ext cx="13557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1" name="Text Box 17"/>
          <p:cNvSpPr txBox="1">
            <a:spLocks noChangeArrowheads="1"/>
          </p:cNvSpPr>
          <p:nvPr/>
        </p:nvSpPr>
        <p:spPr bwMode="auto">
          <a:xfrm>
            <a:off x="10798175" y="322263"/>
            <a:ext cx="984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en-US">
                <a:ea typeface="Calibri" panose="020F0502020204030204" pitchFamily="34" charset="0"/>
                <a:cs typeface="Calibri" panose="020F0502020204030204" pitchFamily="34" charset="0"/>
              </a:rPr>
              <a:t>REDE A</a:t>
            </a:r>
          </a:p>
        </p:txBody>
      </p:sp>
      <p:sp>
        <p:nvSpPr>
          <p:cNvPr id="5132" name="Text Box 18"/>
          <p:cNvSpPr txBox="1">
            <a:spLocks noChangeArrowheads="1"/>
          </p:cNvSpPr>
          <p:nvPr/>
        </p:nvSpPr>
        <p:spPr bwMode="auto">
          <a:xfrm>
            <a:off x="10952163" y="3979863"/>
            <a:ext cx="985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en-US">
                <a:ea typeface="Calibri" panose="020F0502020204030204" pitchFamily="34" charset="0"/>
                <a:cs typeface="Calibri" panose="020F0502020204030204" pitchFamily="34" charset="0"/>
              </a:rPr>
              <a:t>REDE B</a:t>
            </a:r>
          </a:p>
        </p:txBody>
      </p:sp>
      <p:pic>
        <p:nvPicPr>
          <p:cNvPr id="5133" name="Content Placeholder 3" descr="MarioNetwork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23350" y="4756150"/>
            <a:ext cx="2584450" cy="1863725"/>
          </a:xfrm>
        </p:spPr>
      </p:pic>
      <p:sp>
        <p:nvSpPr>
          <p:cNvPr id="5134" name="Text Box 23"/>
          <p:cNvSpPr txBox="1">
            <a:spLocks noChangeArrowheads="1"/>
          </p:cNvSpPr>
          <p:nvPr/>
        </p:nvSpPr>
        <p:spPr bwMode="auto">
          <a:xfrm>
            <a:off x="5727700" y="5203825"/>
            <a:ext cx="1398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en-US">
                <a:ea typeface="Calibri" panose="020F0502020204030204" pitchFamily="34" charset="0"/>
                <a:cs typeface="Calibri" panose="020F0502020204030204" pitchFamily="34" charset="0"/>
              </a:rPr>
              <a:t>ROTEADOR B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214313" y="3240088"/>
            <a:ext cx="1555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14313" y="5532438"/>
            <a:ext cx="1555750" cy="31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7" name="Text Box 31"/>
          <p:cNvSpPr txBox="1">
            <a:spLocks noChangeArrowheads="1"/>
          </p:cNvSpPr>
          <p:nvPr/>
        </p:nvSpPr>
        <p:spPr bwMode="auto">
          <a:xfrm>
            <a:off x="2065338" y="5167313"/>
            <a:ext cx="1508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en-US">
                <a:ea typeface="Calibri" panose="020F0502020204030204" pitchFamily="34" charset="0"/>
                <a:cs typeface="Calibri" panose="020F0502020204030204" pitchFamily="34" charset="0"/>
              </a:rPr>
              <a:t>ROTEADOR A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214313" y="4483100"/>
            <a:ext cx="72564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14313" y="3240088"/>
            <a:ext cx="1555750" cy="1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40" name="Group 24"/>
          <p:cNvGrpSpPr>
            <a:grpSpLocks/>
          </p:cNvGrpSpPr>
          <p:nvPr/>
        </p:nvGrpSpPr>
        <p:grpSpPr bwMode="auto">
          <a:xfrm>
            <a:off x="1074738" y="3638550"/>
            <a:ext cx="1587500" cy="1587500"/>
            <a:chOff x="8350" y="3216"/>
            <a:chExt cx="2500" cy="2500"/>
          </a:xfrm>
        </p:grpSpPr>
        <p:sp>
          <p:nvSpPr>
            <p:cNvPr id="26" name="Oval 25"/>
            <p:cNvSpPr/>
            <p:nvPr/>
          </p:nvSpPr>
          <p:spPr>
            <a:xfrm>
              <a:off x="8460" y="3326"/>
              <a:ext cx="2280" cy="22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en-US" noProof="1"/>
            </a:p>
          </p:txBody>
        </p:sp>
        <p:pic>
          <p:nvPicPr>
            <p:cNvPr id="5142" name="Picture 26" descr="Router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0" y="3216"/>
              <a:ext cx="2500" cy="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43" name="Group 14"/>
          <p:cNvGrpSpPr>
            <a:grpSpLocks/>
          </p:cNvGrpSpPr>
          <p:nvPr/>
        </p:nvGrpSpPr>
        <p:grpSpPr bwMode="auto">
          <a:xfrm>
            <a:off x="6489700" y="3708400"/>
            <a:ext cx="1587500" cy="1587500"/>
            <a:chOff x="8350" y="3216"/>
            <a:chExt cx="2500" cy="2500"/>
          </a:xfrm>
        </p:grpSpPr>
        <p:sp>
          <p:nvSpPr>
            <p:cNvPr id="14" name="Oval 13"/>
            <p:cNvSpPr/>
            <p:nvPr/>
          </p:nvSpPr>
          <p:spPr>
            <a:xfrm>
              <a:off x="8460" y="3326"/>
              <a:ext cx="2280" cy="22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en-US" noProof="1"/>
            </a:p>
          </p:txBody>
        </p:sp>
        <p:pic>
          <p:nvPicPr>
            <p:cNvPr id="5145" name="Picture 12" descr="Router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0" y="3216"/>
              <a:ext cx="2500" cy="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" name="Picture 34" descr="Shroo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4100513"/>
            <a:ext cx="71120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QuestionMark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38" y="3979863"/>
            <a:ext cx="8223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4264025" y="322263"/>
            <a:ext cx="3008313" cy="2997200"/>
            <a:chOff x="6714" y="507"/>
            <a:chExt cx="4738" cy="4720"/>
          </a:xfrm>
        </p:grpSpPr>
        <p:pic>
          <p:nvPicPr>
            <p:cNvPr id="5149" name="Picture 36" descr="Table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1" y="2413"/>
              <a:ext cx="2814" cy="2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50" name="Text Box 39"/>
            <p:cNvSpPr txBox="1">
              <a:spLocks noChangeArrowheads="1"/>
            </p:cNvSpPr>
            <p:nvPr/>
          </p:nvSpPr>
          <p:spPr bwMode="auto">
            <a:xfrm>
              <a:off x="6714" y="507"/>
              <a:ext cx="4738" cy="1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pt-BR" altLang="en-US" sz="3600">
                  <a:ea typeface="Calibri" panose="020F0502020204030204" pitchFamily="34" charset="0"/>
                  <a:cs typeface="Calibri" panose="020F0502020204030204" pitchFamily="34" charset="0"/>
                </a:rPr>
                <a:t>Tabelas de Roteamento</a:t>
              </a:r>
            </a:p>
          </p:txBody>
        </p:sp>
      </p:grpSp>
      <p:sp>
        <p:nvSpPr>
          <p:cNvPr id="42" name="Oval 41"/>
          <p:cNvSpPr/>
          <p:nvPr/>
        </p:nvSpPr>
        <p:spPr>
          <a:xfrm>
            <a:off x="6962775" y="2105025"/>
            <a:ext cx="641350" cy="64135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/>
            <a:r>
              <a:rPr lang="pt-BR" altLang="en-US" sz="2000" noProof="1"/>
              <a:t>R1</a:t>
            </a:r>
          </a:p>
        </p:txBody>
      </p:sp>
      <p:sp>
        <p:nvSpPr>
          <p:cNvPr id="43" name="Oval 42"/>
          <p:cNvSpPr/>
          <p:nvPr/>
        </p:nvSpPr>
        <p:spPr>
          <a:xfrm>
            <a:off x="7604125" y="2921000"/>
            <a:ext cx="639763" cy="639763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/>
            <a:r>
              <a:rPr lang="pt-BR" altLang="en-US" sz="2000" noProof="1"/>
              <a:t>R2</a:t>
            </a:r>
          </a:p>
        </p:txBody>
      </p:sp>
      <p:sp>
        <p:nvSpPr>
          <p:cNvPr id="44" name="Oval 43"/>
          <p:cNvSpPr/>
          <p:nvPr/>
        </p:nvSpPr>
        <p:spPr>
          <a:xfrm>
            <a:off x="7812088" y="5121275"/>
            <a:ext cx="639762" cy="639763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/>
            <a:r>
              <a:rPr lang="pt-BR" altLang="en-US" sz="2000" noProof="1"/>
              <a:t>R3</a:t>
            </a:r>
          </a:p>
        </p:txBody>
      </p:sp>
      <p:grpSp>
        <p:nvGrpSpPr>
          <p:cNvPr id="47" name="Group 46"/>
          <p:cNvGrpSpPr>
            <a:grpSpLocks/>
          </p:cNvGrpSpPr>
          <p:nvPr/>
        </p:nvGrpSpPr>
        <p:grpSpPr bwMode="auto">
          <a:xfrm>
            <a:off x="2565400" y="2468563"/>
            <a:ext cx="4152900" cy="1544637"/>
            <a:chOff x="4083" y="3888"/>
            <a:chExt cx="6542" cy="2431"/>
          </a:xfrm>
        </p:grpSpPr>
        <p:sp>
          <p:nvSpPr>
            <p:cNvPr id="45" name="Cloud Callout 44"/>
            <p:cNvSpPr/>
            <p:nvPr/>
          </p:nvSpPr>
          <p:spPr>
            <a:xfrm flipH="1">
              <a:off x="4083" y="3888"/>
              <a:ext cx="6542" cy="2431"/>
            </a:xfrm>
            <a:prstGeom prst="cloudCallou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/>
              <a:r>
                <a:rPr lang="pt-BR" altLang="en-US" sz="3600" noProof="1">
                  <a:solidFill>
                    <a:schemeClr val="tx1"/>
                  </a:solidFill>
                </a:rPr>
                <a:t>221.130.3.</a:t>
              </a:r>
            </a:p>
          </p:txBody>
        </p:sp>
        <p:pic>
          <p:nvPicPr>
            <p:cNvPr id="5156" name="Picture 45" descr="PixelMario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89" t="12344"/>
            <a:stretch>
              <a:fillRect/>
            </a:stretch>
          </p:blipFill>
          <p:spPr bwMode="auto">
            <a:xfrm>
              <a:off x="8639" y="4324"/>
              <a:ext cx="1049" cy="1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4" name="Picture 63" descr="CurvedBlueArrow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0000">
            <a:off x="3932238" y="2028825"/>
            <a:ext cx="1141412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831850" y="989013"/>
            <a:ext cx="3432175" cy="2262187"/>
            <a:chOff x="1310" y="1558"/>
            <a:chExt cx="5404" cy="3562"/>
          </a:xfrm>
        </p:grpSpPr>
        <p:grpSp>
          <p:nvGrpSpPr>
            <p:cNvPr id="5159" name="Group 73"/>
            <p:cNvGrpSpPr>
              <a:grpSpLocks/>
            </p:cNvGrpSpPr>
            <p:nvPr/>
          </p:nvGrpSpPr>
          <p:grpSpPr bwMode="auto">
            <a:xfrm>
              <a:off x="1310" y="1558"/>
              <a:ext cx="5404" cy="3563"/>
              <a:chOff x="1310" y="1558"/>
              <a:chExt cx="5404" cy="3563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3225" y="3545"/>
                <a:ext cx="1575" cy="1575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/>
                <a:r>
                  <a:rPr lang="pt-BR" altLang="en-US" sz="3600" noProof="1"/>
                  <a:t>R3</a:t>
                </a:r>
              </a:p>
            </p:txBody>
          </p:sp>
          <p:sp>
            <p:nvSpPr>
              <p:cNvPr id="76" name="Text Box 75"/>
              <p:cNvSpPr txBox="1"/>
              <p:nvPr/>
            </p:nvSpPr>
            <p:spPr>
              <a:xfrm>
                <a:off x="1310" y="1558"/>
                <a:ext cx="5404" cy="173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pt-BR" altLang="en-US" sz="4800"/>
                  <a:t>221.130.3.</a:t>
                </a:r>
              </a:p>
              <a:p>
                <a:endParaRPr lang="en-US" altLang="en-US"/>
              </a:p>
            </p:txBody>
          </p:sp>
          <p:pic>
            <p:nvPicPr>
              <p:cNvPr id="5162" name="Picture 76" descr="LinkIcon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2760000">
                <a:off x="3562" y="2955"/>
                <a:ext cx="897" cy="8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163" name="Picture 77" descr="PixelMario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91" t="20029" r="18927" b="9247"/>
            <a:stretch>
              <a:fillRect/>
            </a:stretch>
          </p:blipFill>
          <p:spPr bwMode="auto">
            <a:xfrm>
              <a:off x="5523" y="1710"/>
              <a:ext cx="1046" cy="1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64" name="Picture 81" descr="Switch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075" y="1374775"/>
            <a:ext cx="625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65" name="Picture 82" descr="Switch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075" y="3130550"/>
            <a:ext cx="625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MarioNetwork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350" y="4638675"/>
            <a:ext cx="25844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67" name="Picture 83" descr="Switch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825" y="5226050"/>
            <a:ext cx="6254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68" name="Text Box 19"/>
          <p:cNvSpPr txBox="1">
            <a:spLocks noChangeArrowheads="1"/>
          </p:cNvSpPr>
          <p:nvPr/>
        </p:nvSpPr>
        <p:spPr bwMode="auto">
          <a:xfrm>
            <a:off x="10952163" y="4857750"/>
            <a:ext cx="985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en-US">
                <a:ea typeface="Calibri" panose="020F0502020204030204" pitchFamily="34" charset="0"/>
                <a:cs typeface="Calibri" panose="020F0502020204030204" pitchFamily="34" charset="0"/>
              </a:rPr>
              <a:t>REDE C</a:t>
            </a:r>
          </a:p>
        </p:txBody>
      </p:sp>
    </p:spTree>
    <p:extLst>
      <p:ext uri="{BB962C8B-B14F-4D97-AF65-F5344CB8AC3E}">
        <p14:creationId xmlns:p14="http://schemas.microsoft.com/office/powerpoint/2010/main" val="373532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xit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6" presetID="59" presetClass="path" presetSubtype="0" accel="50000" decel="5000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 0  C 0 -0.035  0.028 -0.062  0.062 -0.062  C 0.097 -0.062  0.125 -0.035  0.125 0  C 0.125 0.035  0.153 0.062  0.188 0.062  C 0.222 0.062  0.25 0.035  0.25 0  E" pathEditMode="relative" rAng="0" ptsTypes="">
                                      <p:cBhvr>
                                        <p:cTn id="3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5" name="Content Placeholder 243720"/>
          <p:cNvGraphicFramePr>
            <a:graphicFrameLocks noGrp="1"/>
          </p:cNvGraphicFramePr>
          <p:nvPr>
            <p:ph sz="half" idx="1"/>
          </p:nvPr>
        </p:nvGraphicFramePr>
        <p:xfrm>
          <a:off x="454025" y="765175"/>
          <a:ext cx="11177588" cy="277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r:id="rId3" imgW="4984920" imgH="1238400" progId="Visio.Drawing.6">
                  <p:embed/>
                </p:oleObj>
              </mc:Choice>
              <mc:Fallback>
                <p:oleObj r:id="rId3" imgW="4984920" imgH="1238400" progId="Visio.Drawing.6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765175"/>
                        <a:ext cx="11177588" cy="2779713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Table 11"/>
          <p:cNvGraphicFramePr/>
          <p:nvPr/>
        </p:nvGraphicFramePr>
        <p:xfrm>
          <a:off x="8042275" y="3400425"/>
          <a:ext cx="2157413" cy="2917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356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3200"/>
                        <a:t>TR3</a:t>
                      </a:r>
                    </a:p>
                  </a:txBody>
                  <a:tcPr marL="91480" marR="91480" marT="46071" marB="46071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5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3200"/>
                        <a:t>20</a:t>
                      </a:r>
                    </a:p>
                  </a:txBody>
                  <a:tcPr marL="91480" marR="91480" marT="46071" marB="4607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3200"/>
                        <a:t>E</a:t>
                      </a:r>
                    </a:p>
                  </a:txBody>
                  <a:tcPr marL="91480" marR="91480" marT="46071" marB="4607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5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3200"/>
                        <a:t>30</a:t>
                      </a:r>
                    </a:p>
                  </a:txBody>
                  <a:tcPr marL="91480" marR="91480" marT="46071" marB="4607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3200"/>
                        <a:t>E</a:t>
                      </a:r>
                    </a:p>
                  </a:txBody>
                  <a:tcPr marL="91480" marR="91480" marT="46071" marB="4607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5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3200"/>
                        <a:t>40</a:t>
                      </a:r>
                    </a:p>
                  </a:txBody>
                  <a:tcPr marL="91480" marR="91480" marT="46071" marB="4607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3200"/>
                        <a:t>E</a:t>
                      </a:r>
                    </a:p>
                  </a:txBody>
                  <a:tcPr marL="91480" marR="91480" marT="46071" marB="4607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5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3200"/>
                        <a:t>50</a:t>
                      </a:r>
                    </a:p>
                  </a:txBody>
                  <a:tcPr marL="91480" marR="91480" marT="46071" marB="4607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3200"/>
                        <a:t>D</a:t>
                      </a:r>
                    </a:p>
                  </a:txBody>
                  <a:tcPr marL="91480" marR="91480" marT="46071" marB="4607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2"/>
          <p:cNvGraphicFramePr>
            <a:graphicFrameLocks noGrp="1"/>
          </p:cNvGraphicFramePr>
          <p:nvPr>
            <p:ph sz="half" idx="2"/>
          </p:nvPr>
        </p:nvGraphicFramePr>
        <p:xfrm>
          <a:off x="4905375" y="3400425"/>
          <a:ext cx="2155825" cy="2917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143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3200"/>
                        <a:t>TR2</a:t>
                      </a:r>
                    </a:p>
                  </a:txBody>
                  <a:tcPr marL="91413" marR="91413" marT="46000" marB="4600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67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3200"/>
                        <a:t>20</a:t>
                      </a:r>
                    </a:p>
                  </a:txBody>
                  <a:tcPr marL="91413" marR="91413" marT="46000" marB="4600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3200"/>
                        <a:t>E</a:t>
                      </a:r>
                    </a:p>
                  </a:txBody>
                  <a:tcPr marL="91413" marR="91413" marT="46000" marB="4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67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3200"/>
                        <a:t>30</a:t>
                      </a:r>
                    </a:p>
                  </a:txBody>
                  <a:tcPr marL="91413" marR="91413" marT="46000" marB="4600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3200"/>
                        <a:t>E</a:t>
                      </a:r>
                    </a:p>
                  </a:txBody>
                  <a:tcPr marL="91413" marR="91413" marT="46000" marB="4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67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3200"/>
                        <a:t>40</a:t>
                      </a:r>
                    </a:p>
                  </a:txBody>
                  <a:tcPr marL="91413" marR="91413" marT="46000" marB="4600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3200"/>
                        <a:t>D</a:t>
                      </a:r>
                    </a:p>
                  </a:txBody>
                  <a:tcPr marL="91413" marR="91413" marT="46000" marB="4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67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3200"/>
                        <a:t>50</a:t>
                      </a:r>
                    </a:p>
                  </a:txBody>
                  <a:tcPr marL="91413" marR="91413" marT="46000" marB="4600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3200"/>
                        <a:t>D</a:t>
                      </a:r>
                    </a:p>
                  </a:txBody>
                  <a:tcPr marL="91413" marR="91413" marT="46000" marB="4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/>
          <p:nvPr/>
        </p:nvGraphicFramePr>
        <p:xfrm>
          <a:off x="1766888" y="3400425"/>
          <a:ext cx="2157412" cy="2917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356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3200"/>
                        <a:t>TR1</a:t>
                      </a:r>
                    </a:p>
                  </a:txBody>
                  <a:tcPr marL="91480" marR="91480" marT="46071" marB="46071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5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3200"/>
                        <a:t>20</a:t>
                      </a:r>
                    </a:p>
                  </a:txBody>
                  <a:tcPr marL="91480" marR="91480" marT="46071" marB="4607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3200"/>
                        <a:t>E</a:t>
                      </a:r>
                    </a:p>
                  </a:txBody>
                  <a:tcPr marL="91480" marR="91480" marT="46071" marB="4607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5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3200"/>
                        <a:t>30</a:t>
                      </a:r>
                    </a:p>
                  </a:txBody>
                  <a:tcPr marL="91480" marR="91480" marT="46071" marB="4607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3200"/>
                        <a:t>D</a:t>
                      </a:r>
                    </a:p>
                  </a:txBody>
                  <a:tcPr marL="91480" marR="91480" marT="46071" marB="4607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5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3200"/>
                        <a:t>40</a:t>
                      </a:r>
                    </a:p>
                  </a:txBody>
                  <a:tcPr marL="91480" marR="91480" marT="46071" marB="4607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3200"/>
                        <a:t>D</a:t>
                      </a:r>
                    </a:p>
                  </a:txBody>
                  <a:tcPr marL="91480" marR="91480" marT="46071" marB="4607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5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3200"/>
                        <a:t>50</a:t>
                      </a:r>
                    </a:p>
                  </a:txBody>
                  <a:tcPr marL="91480" marR="91480" marT="46071" marB="4607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3200"/>
                        <a:t>D</a:t>
                      </a:r>
                    </a:p>
                  </a:txBody>
                  <a:tcPr marL="91480" marR="91480" marT="46071" marB="4607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320925" y="555625"/>
            <a:ext cx="1047750" cy="135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noProof="1"/>
          </a:p>
        </p:txBody>
      </p:sp>
      <p:sp>
        <p:nvSpPr>
          <p:cNvPr id="17" name="Rectangle 16"/>
          <p:cNvSpPr/>
          <p:nvPr/>
        </p:nvSpPr>
        <p:spPr>
          <a:xfrm>
            <a:off x="5318125" y="539750"/>
            <a:ext cx="1047750" cy="135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noProof="1"/>
          </a:p>
        </p:txBody>
      </p:sp>
      <p:sp>
        <p:nvSpPr>
          <p:cNvPr id="18" name="Rectangle 17"/>
          <p:cNvSpPr/>
          <p:nvPr/>
        </p:nvSpPr>
        <p:spPr>
          <a:xfrm>
            <a:off x="8597900" y="555625"/>
            <a:ext cx="1047750" cy="135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noProof="1"/>
          </a:p>
        </p:txBody>
      </p:sp>
      <p:sp>
        <p:nvSpPr>
          <p:cNvPr id="6206" name="Tit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mtClean="0"/>
              <a:t>Tabelas de Roteamento</a:t>
            </a:r>
          </a:p>
        </p:txBody>
      </p: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3636963" y="3195638"/>
            <a:ext cx="4719637" cy="1595437"/>
            <a:chOff x="5727" y="5033"/>
            <a:chExt cx="7432" cy="2512"/>
          </a:xfrm>
        </p:grpSpPr>
        <p:pic>
          <p:nvPicPr>
            <p:cNvPr id="6208" name="Picture 21" descr="Reload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7" y="5033"/>
              <a:ext cx="2504" cy="2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09" name="Picture 22" descr="Reload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55" y="5041"/>
              <a:ext cx="2504" cy="2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6652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Content Placeholder 32" descr="Flash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50350" y="2030413"/>
            <a:ext cx="2840038" cy="2506662"/>
          </a:xfrm>
        </p:spPr>
      </p:pic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mtClean="0"/>
              <a:t>Métricas: como escolher o melhor caminho</a:t>
            </a:r>
          </a:p>
        </p:txBody>
      </p: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2333625" y="3152775"/>
            <a:ext cx="7523163" cy="3311525"/>
            <a:chOff x="3272" y="4150"/>
            <a:chExt cx="11847" cy="5215"/>
          </a:xfrm>
        </p:grpSpPr>
        <p:sp>
          <p:nvSpPr>
            <p:cNvPr id="18" name="Rectangle 17"/>
            <p:cNvSpPr/>
            <p:nvPr/>
          </p:nvSpPr>
          <p:spPr>
            <a:xfrm>
              <a:off x="4639" y="5425"/>
              <a:ext cx="8735" cy="271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noProof="1"/>
            </a:p>
          </p:txBody>
        </p:sp>
        <p:grpSp>
          <p:nvGrpSpPr>
            <p:cNvPr id="7173" name="Group 24"/>
            <p:cNvGrpSpPr>
              <a:grpSpLocks/>
            </p:cNvGrpSpPr>
            <p:nvPr/>
          </p:nvGrpSpPr>
          <p:grpSpPr bwMode="auto">
            <a:xfrm>
              <a:off x="3272" y="6865"/>
              <a:ext cx="2500" cy="2500"/>
              <a:chOff x="8350" y="3216"/>
              <a:chExt cx="2500" cy="25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8460" y="3326"/>
                <a:ext cx="2280" cy="22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en-US" noProof="1"/>
              </a:p>
            </p:txBody>
          </p:sp>
          <p:pic>
            <p:nvPicPr>
              <p:cNvPr id="7175" name="Picture 26" descr="RouterIco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50" y="3216"/>
                <a:ext cx="2500" cy="2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176" name="Group 24"/>
            <p:cNvGrpSpPr>
              <a:grpSpLocks/>
            </p:cNvGrpSpPr>
            <p:nvPr/>
          </p:nvGrpSpPr>
          <p:grpSpPr bwMode="auto">
            <a:xfrm>
              <a:off x="12107" y="6865"/>
              <a:ext cx="2500" cy="2500"/>
              <a:chOff x="8350" y="3216"/>
              <a:chExt cx="2500" cy="25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460" y="3326"/>
                <a:ext cx="2280" cy="22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en-US" noProof="1"/>
              </a:p>
            </p:txBody>
          </p:sp>
          <p:pic>
            <p:nvPicPr>
              <p:cNvPr id="7178" name="Picture 26" descr="RouterIco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50" y="3216"/>
                <a:ext cx="2500" cy="2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179" name="Group 24"/>
            <p:cNvGrpSpPr>
              <a:grpSpLocks/>
            </p:cNvGrpSpPr>
            <p:nvPr/>
          </p:nvGrpSpPr>
          <p:grpSpPr bwMode="auto">
            <a:xfrm>
              <a:off x="7961" y="4150"/>
              <a:ext cx="2500" cy="2500"/>
              <a:chOff x="8350" y="3216"/>
              <a:chExt cx="2500" cy="25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461" y="3326"/>
                <a:ext cx="2280" cy="22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en-US" noProof="1"/>
              </a:p>
            </p:txBody>
          </p:sp>
          <p:pic>
            <p:nvPicPr>
              <p:cNvPr id="7181" name="Picture 26" descr="RouterIco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50" y="3216"/>
                <a:ext cx="2500" cy="2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182" name="Text Box 18"/>
            <p:cNvSpPr txBox="1">
              <a:spLocks noChangeArrowheads="1"/>
            </p:cNvSpPr>
            <p:nvPr/>
          </p:nvSpPr>
          <p:spPr bwMode="auto">
            <a:xfrm>
              <a:off x="3405" y="4412"/>
              <a:ext cx="3480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pt-BR" altLang="en-US" sz="3200"/>
                <a:t>10 Mbps</a:t>
              </a:r>
            </a:p>
          </p:txBody>
        </p:sp>
        <p:sp>
          <p:nvSpPr>
            <p:cNvPr id="7183" name="Text Box 19"/>
            <p:cNvSpPr txBox="1">
              <a:spLocks noChangeArrowheads="1"/>
            </p:cNvSpPr>
            <p:nvPr/>
          </p:nvSpPr>
          <p:spPr bwMode="auto">
            <a:xfrm>
              <a:off x="11639" y="4505"/>
              <a:ext cx="3480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pt-BR" altLang="en-US" sz="3200"/>
                <a:t>10 Mbps</a:t>
              </a:r>
            </a:p>
          </p:txBody>
        </p:sp>
        <p:sp>
          <p:nvSpPr>
            <p:cNvPr id="7184" name="Text Box 20"/>
            <p:cNvSpPr txBox="1">
              <a:spLocks noChangeArrowheads="1"/>
            </p:cNvSpPr>
            <p:nvPr/>
          </p:nvSpPr>
          <p:spPr bwMode="auto">
            <a:xfrm>
              <a:off x="8086" y="8337"/>
              <a:ext cx="2506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pt-BR" altLang="en-US" sz="3200"/>
                <a:t>1 Mbps</a:t>
              </a:r>
            </a:p>
          </p:txBody>
        </p:sp>
      </p:grp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1452563" y="1905000"/>
            <a:ext cx="398145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en-US" sz="4000"/>
              <a:t>Número de saltos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6153150" y="1905000"/>
            <a:ext cx="444341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en-US" sz="4000"/>
              <a:t>Taxa de transmissão</a:t>
            </a:r>
          </a:p>
        </p:txBody>
      </p:sp>
      <p:pic>
        <p:nvPicPr>
          <p:cNvPr id="32" name="Content Placeholder 31" descr="Pogobol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638" y="2462213"/>
            <a:ext cx="2058987" cy="1643062"/>
          </a:xfrm>
        </p:spPr>
      </p:pic>
    </p:spTree>
    <p:extLst>
      <p:ext uri="{BB962C8B-B14F-4D97-AF65-F5344CB8AC3E}">
        <p14:creationId xmlns:p14="http://schemas.microsoft.com/office/powerpoint/2010/main" val="205568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str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str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34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4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7" grpId="0"/>
      <p:bldP spid="2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mtClean="0"/>
              <a:t>Métricas: como escolher o melhor caminho</a:t>
            </a:r>
          </a:p>
        </p:txBody>
      </p:sp>
      <p:pic>
        <p:nvPicPr>
          <p:cNvPr id="3" name="Content Placeholder 2" descr="24Hora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28050" y="2819400"/>
            <a:ext cx="2536825" cy="2925763"/>
          </a:xfrm>
        </p:spPr>
      </p:pic>
      <p:pic>
        <p:nvPicPr>
          <p:cNvPr id="4" name="Content Placeholder 3" descr="Alvo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19600" y="2576513"/>
            <a:ext cx="3194050" cy="3168650"/>
          </a:xfrm>
        </p:spPr>
      </p:pic>
      <p:pic>
        <p:nvPicPr>
          <p:cNvPr id="5" name="Picture 4" descr="Cronômet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576513"/>
            <a:ext cx="32004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528763" y="1720850"/>
            <a:ext cx="15541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en-US" sz="4000"/>
              <a:t>Atraso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383088" y="1833563"/>
            <a:ext cx="27305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en-US" sz="4000"/>
              <a:t>Taxa de erro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070850" y="1838325"/>
            <a:ext cx="3449638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en-US" sz="4000"/>
              <a:t>Disponibilidade </a:t>
            </a:r>
          </a:p>
        </p:txBody>
      </p:sp>
      <p:pic>
        <p:nvPicPr>
          <p:cNvPr id="23" name="Picture 22" descr="SacoDeDinheir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5" t="5396" r="5489" b="7600"/>
          <a:stretch>
            <a:fillRect/>
          </a:stretch>
        </p:blipFill>
        <p:spPr bwMode="auto">
          <a:xfrm>
            <a:off x="2779713" y="1455738"/>
            <a:ext cx="4884737" cy="533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1179513" y="4841875"/>
            <a:ext cx="155416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en-US" sz="4000"/>
              <a:t>Custo </a:t>
            </a:r>
          </a:p>
        </p:txBody>
      </p:sp>
      <p:pic>
        <p:nvPicPr>
          <p:cNvPr id="31" name="Picture 30" descr="Cronômetr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1558925"/>
            <a:ext cx="16319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Flash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763" y="2136775"/>
            <a:ext cx="2347912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24Hor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4841875"/>
            <a:ext cx="146367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Alv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50" y="4208463"/>
            <a:ext cx="1976438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48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mtClean="0"/>
              <a:t>Classificação dos Algoritmos de Roteamento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911725" y="1954213"/>
            <a:ext cx="226377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en-US" sz="4000"/>
              <a:t>Multicast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8669338" y="1954213"/>
            <a:ext cx="22653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en-US" sz="4000"/>
              <a:t>Broadcast</a:t>
            </a:r>
          </a:p>
        </p:txBody>
      </p:sp>
      <p:pic>
        <p:nvPicPr>
          <p:cNvPr id="16" name="Content Placeholder 15" descr="Broadcast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0" t="3435" r="5481" b="7535"/>
          <a:stretch>
            <a:fillRect/>
          </a:stretch>
        </p:blipFill>
        <p:spPr>
          <a:xfrm>
            <a:off x="8205788" y="2760663"/>
            <a:ext cx="3192462" cy="2205037"/>
          </a:xfrm>
        </p:spPr>
      </p:pic>
      <p:pic>
        <p:nvPicPr>
          <p:cNvPr id="17" name="Content Placeholder 16" descr="Multicast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0" t="4126" r="5942" b="8252"/>
          <a:stretch>
            <a:fillRect/>
          </a:stretch>
        </p:blipFill>
        <p:spPr>
          <a:xfrm>
            <a:off x="4456113" y="2660650"/>
            <a:ext cx="3175000" cy="2171700"/>
          </a:xfrm>
        </p:spPr>
      </p:pic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1317625" y="1954213"/>
            <a:ext cx="1804988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en-US" sz="4000"/>
              <a:t>Unicast</a:t>
            </a:r>
          </a:p>
        </p:txBody>
      </p:sp>
      <p:pic>
        <p:nvPicPr>
          <p:cNvPr id="18" name="Picture 17" descr="Unicas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6" r="2800" b="6325"/>
          <a:stretch>
            <a:fillRect/>
          </a:stretch>
        </p:blipFill>
        <p:spPr bwMode="auto">
          <a:xfrm>
            <a:off x="660400" y="2760663"/>
            <a:ext cx="3136900" cy="226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4119563" y="5168900"/>
            <a:ext cx="3633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en-US" sz="4000"/>
              <a:t>”um para muitos”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8123238" y="5168900"/>
            <a:ext cx="348773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en-US" sz="4000"/>
              <a:t>”um para todos”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657225" y="5168900"/>
            <a:ext cx="295751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en-US" sz="4000"/>
              <a:t>“um para um”</a:t>
            </a:r>
          </a:p>
        </p:txBody>
      </p:sp>
    </p:spTree>
    <p:extLst>
      <p:ext uri="{BB962C8B-B14F-4D97-AF65-F5344CB8AC3E}">
        <p14:creationId xmlns:p14="http://schemas.microsoft.com/office/powerpoint/2010/main" val="182782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5" grpId="0"/>
      <p:bldP spid="20" grpId="0"/>
      <p:bldP spid="21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mtClean="0"/>
              <a:t>Classificação dos Algoritmos de Roteamento</a:t>
            </a:r>
          </a:p>
        </p:txBody>
      </p:sp>
      <p:pic>
        <p:nvPicPr>
          <p:cNvPr id="7" name="Content Placeholder 6" descr="Programdor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7863" y="1865313"/>
            <a:ext cx="3536950" cy="3538537"/>
          </a:xfrm>
        </p:spPr>
      </p:pic>
      <p:pic>
        <p:nvPicPr>
          <p:cNvPr id="8" name="Content Placeholder 7" descr="NetworkRobot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38913" y="1919288"/>
            <a:ext cx="4760912" cy="3570287"/>
          </a:xfr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578225" y="1838325"/>
            <a:ext cx="1806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en-US" sz="4000"/>
              <a:t>Estático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083300" y="1838325"/>
            <a:ext cx="22653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en-US" sz="4000"/>
              <a:t>Dinâmico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073150" y="5567363"/>
            <a:ext cx="4706938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en-US" sz="3200"/>
              <a:t>Tabelas criadas e mantidas manualmente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538913" y="5489575"/>
            <a:ext cx="4706937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en-US" sz="3200"/>
              <a:t>Tabelas inicializadas e mantidas pelos dispositivos</a:t>
            </a:r>
          </a:p>
        </p:txBody>
      </p:sp>
    </p:spTree>
    <p:extLst>
      <p:ext uri="{BB962C8B-B14F-4D97-AF65-F5344CB8AC3E}">
        <p14:creationId xmlns:p14="http://schemas.microsoft.com/office/powerpoint/2010/main" val="286704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Content Placeholder 243720"/>
          <p:cNvGraphicFramePr>
            <a:graphicFrameLocks noGrp="1"/>
          </p:cNvGraphicFramePr>
          <p:nvPr>
            <p:ph sz="half" idx="1"/>
          </p:nvPr>
        </p:nvGraphicFramePr>
        <p:xfrm>
          <a:off x="339725" y="1474788"/>
          <a:ext cx="11541125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r:id="rId3" imgW="4984920" imgH="1238400" progId="Visio.Drawing.6">
                  <p:embed/>
                </p:oleObj>
              </mc:Choice>
              <mc:Fallback>
                <p:oleObj r:id="rId3" imgW="4984920" imgH="1238400" progId="Visio.Drawing.6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1474788"/>
                        <a:ext cx="11541125" cy="28702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mtClean="0"/>
              <a:t>Classificação dos Algoritmos de Roteamento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20925" y="1282700"/>
            <a:ext cx="1047750" cy="1357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noProof="1"/>
          </a:p>
        </p:txBody>
      </p:sp>
      <p:sp>
        <p:nvSpPr>
          <p:cNvPr id="17" name="Rectangle 16"/>
          <p:cNvSpPr/>
          <p:nvPr/>
        </p:nvSpPr>
        <p:spPr>
          <a:xfrm>
            <a:off x="5384800" y="1266825"/>
            <a:ext cx="1047750" cy="135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noProof="1"/>
          </a:p>
        </p:txBody>
      </p:sp>
      <p:sp>
        <p:nvSpPr>
          <p:cNvPr id="18" name="Rectangle 17"/>
          <p:cNvSpPr/>
          <p:nvPr/>
        </p:nvSpPr>
        <p:spPr>
          <a:xfrm>
            <a:off x="8662988" y="1282700"/>
            <a:ext cx="1047750" cy="1357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noProof="1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850188" y="1558925"/>
            <a:ext cx="27400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en-US" sz="4000"/>
              <a:t>Hierárquico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614488" y="1558925"/>
            <a:ext cx="18049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en-US" sz="4000"/>
              <a:t>Plano</a:t>
            </a: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half" idx="2"/>
          </p:nvPr>
        </p:nvGraphicFramePr>
        <p:xfrm>
          <a:off x="5384800" y="3441700"/>
          <a:ext cx="2282825" cy="2917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356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3200"/>
                        <a:t>TR3</a:t>
                      </a:r>
                    </a:p>
                  </a:txBody>
                  <a:tcPr marL="91415" marR="9141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5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3200"/>
                        <a:t>20</a:t>
                      </a:r>
                    </a:p>
                  </a:txBody>
                  <a:tcPr marL="91415" marR="9141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3200"/>
                        <a:t>E</a:t>
                      </a:r>
                    </a:p>
                  </a:txBody>
                  <a:tcPr marL="91415" marR="914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5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3200"/>
                        <a:t>30</a:t>
                      </a:r>
                    </a:p>
                  </a:txBody>
                  <a:tcPr marL="91415" marR="9141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3200"/>
                        <a:t>D</a:t>
                      </a:r>
                    </a:p>
                  </a:txBody>
                  <a:tcPr marL="91415" marR="9141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5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3200"/>
                        <a:t>40</a:t>
                      </a:r>
                    </a:p>
                  </a:txBody>
                  <a:tcPr marL="91415" marR="9141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3200"/>
                        <a:t>D</a:t>
                      </a:r>
                    </a:p>
                  </a:txBody>
                  <a:tcPr marL="91415" marR="9141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5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3200"/>
                        <a:t>50</a:t>
                      </a:r>
                    </a:p>
                  </a:txBody>
                  <a:tcPr marL="91415" marR="9141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3200"/>
                        <a:t>D</a:t>
                      </a:r>
                    </a:p>
                  </a:txBody>
                  <a:tcPr marL="91415" marR="9141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7850188" y="4024313"/>
          <a:ext cx="2282825" cy="1751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3671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3200"/>
                        <a:t>TR3</a:t>
                      </a:r>
                    </a:p>
                  </a:txBody>
                  <a:tcPr marL="91415" marR="91415" marT="45728" marB="45728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67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3200"/>
                        <a:t>50</a:t>
                      </a:r>
                    </a:p>
                  </a:txBody>
                  <a:tcPr marL="91415" marR="91415" marT="45728" marB="45728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3200"/>
                        <a:t>D</a:t>
                      </a:r>
                    </a:p>
                  </a:txBody>
                  <a:tcPr marL="91415" marR="91415"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7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3200"/>
                        <a:t>0</a:t>
                      </a:r>
                    </a:p>
                  </a:txBody>
                  <a:tcPr marL="91415" marR="91415" marT="45728" marB="45728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3200"/>
                        <a:t>E</a:t>
                      </a:r>
                    </a:p>
                  </a:txBody>
                  <a:tcPr marL="91415" marR="91415"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60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LocalGlobal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01" b="21886"/>
          <a:stretch>
            <a:fillRect/>
          </a:stretch>
        </p:blipFill>
        <p:spPr>
          <a:xfrm>
            <a:off x="1511300" y="2465388"/>
            <a:ext cx="9248775" cy="2293937"/>
          </a:xfrm>
        </p:spPr>
      </p:pic>
      <p:sp>
        <p:nvSpPr>
          <p:cNvPr id="122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mtClean="0"/>
              <a:t>Classificação dos Algoritmos de Roteamento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453313" y="1657350"/>
            <a:ext cx="25034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en-US" sz="4000"/>
              <a:t>Global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951163" y="1657350"/>
            <a:ext cx="18049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en-US" sz="4000"/>
              <a:t>Local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31825" y="5038725"/>
            <a:ext cx="5148263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en-US" sz="3200"/>
              <a:t>Roteadores conhecem apenas o dispositivo adjacente que leva ao destino desejado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538913" y="5060950"/>
            <a:ext cx="499427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en-US" sz="3200"/>
              <a:t>Cada roteador tem conhecimento completo do mapa da rede</a:t>
            </a:r>
          </a:p>
        </p:txBody>
      </p:sp>
    </p:spTree>
    <p:extLst>
      <p:ext uri="{BB962C8B-B14F-4D97-AF65-F5344CB8AC3E}">
        <p14:creationId xmlns:p14="http://schemas.microsoft.com/office/powerpoint/2010/main" val="59767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istribuir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3" t="9776" r="9824" b="13441"/>
          <a:stretch>
            <a:fillRect/>
          </a:stretch>
        </p:blipFill>
        <p:spPr>
          <a:xfrm>
            <a:off x="6734175" y="2009775"/>
            <a:ext cx="4452938" cy="3465513"/>
          </a:xfrm>
        </p:spPr>
      </p:pic>
      <p:pic>
        <p:nvPicPr>
          <p:cNvPr id="3" name="Content Placeholder 2" descr="Centralizar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6275" y="2373313"/>
            <a:ext cx="4333875" cy="3684587"/>
          </a:xfrm>
        </p:spPr>
      </p:pic>
      <p:sp>
        <p:nvSpPr>
          <p:cNvPr id="14339" name="Title 1"/>
          <p:cNvSpPr>
            <a:spLocks noGrp="1" noChangeArrowheads="1"/>
          </p:cNvSpPr>
          <p:nvPr>
            <p:ph type="title"/>
          </p:nvPr>
        </p:nvSpPr>
        <p:spPr>
          <a:xfrm>
            <a:off x="838200" y="341313"/>
            <a:ext cx="10515600" cy="1325562"/>
          </a:xfrm>
        </p:spPr>
        <p:txBody>
          <a:bodyPr/>
          <a:lstStyle/>
          <a:p>
            <a:r>
              <a:rPr lang="pt-BR" altLang="en-US" smtClean="0"/>
              <a:t>Classificação dos Algoritmos de Roteamento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708900" y="5576888"/>
            <a:ext cx="25019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en-US" sz="4000"/>
              <a:t>Distribuído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431925" y="1666875"/>
            <a:ext cx="282416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en-US" sz="4000"/>
              <a:t>Centralizado</a:t>
            </a:r>
          </a:p>
        </p:txBody>
      </p:sp>
    </p:spTree>
    <p:extLst>
      <p:ext uri="{BB962C8B-B14F-4D97-AF65-F5344CB8AC3E}">
        <p14:creationId xmlns:p14="http://schemas.microsoft.com/office/powerpoint/2010/main" val="145267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Permite que uma mensagem enviada pelo transmissor chegue ao destino utilizando dispositivos intermediários;</a:t>
            </a:r>
          </a:p>
          <a:p>
            <a:r>
              <a:rPr lang="pt-BR" dirty="0" smtClean="0"/>
              <a:t>Preocupa-se em permitir a comunicação entre dispositivos não adjacentes, diferente da camada de enlace;</a:t>
            </a:r>
          </a:p>
          <a:p>
            <a:r>
              <a:rPr lang="pt-BR" dirty="0" smtClean="0"/>
              <a:t>Na maioria das redes de computadores, a camada de rede implementa a técnica de comutação por pacotes.</a:t>
            </a:r>
            <a:endParaRPr lang="pt-BR" dirty="0"/>
          </a:p>
        </p:txBody>
      </p:sp>
      <p:sp>
        <p:nvSpPr>
          <p:cNvPr id="5" name="Title 1"/>
          <p:cNvSpPr txBox="1">
            <a:spLocks noChangeArrowheads="1"/>
          </p:cNvSpPr>
          <p:nvPr/>
        </p:nvSpPr>
        <p:spPr>
          <a:xfrm>
            <a:off x="60325" y="174625"/>
            <a:ext cx="11826875" cy="1058863"/>
          </a:xfrm>
          <a:prstGeom prst="rect">
            <a:avLst/>
          </a:prstGeom>
          <a:solidFill>
            <a:srgbClr val="2E75B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en-US" b="1" dirty="0" smtClean="0">
                <a:solidFill>
                  <a:schemeClr val="bg1"/>
                </a:solidFill>
              </a:rPr>
              <a:t>  Introdução</a:t>
            </a:r>
          </a:p>
        </p:txBody>
      </p:sp>
    </p:spTree>
    <p:extLst>
      <p:ext uri="{BB962C8B-B14F-4D97-AF65-F5344CB8AC3E}">
        <p14:creationId xmlns:p14="http://schemas.microsoft.com/office/powerpoint/2010/main" val="25985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4"/>
          <p:cNvSpPr>
            <a:spLocks noGrp="1" noChangeArrowheads="1"/>
          </p:cNvSpPr>
          <p:nvPr>
            <p:ph type="title"/>
          </p:nvPr>
        </p:nvSpPr>
        <p:spPr>
          <a:xfrm>
            <a:off x="838200" y="341313"/>
            <a:ext cx="10515600" cy="1325562"/>
          </a:xfrm>
        </p:spPr>
        <p:txBody>
          <a:bodyPr/>
          <a:lstStyle/>
          <a:p>
            <a:r>
              <a:rPr lang="pt-BR" altLang="en-US" smtClean="0"/>
              <a:t>Roteamento por Vetor de Distância</a:t>
            </a:r>
          </a:p>
        </p:txBody>
      </p:sp>
      <p:graphicFrame>
        <p:nvGraphicFramePr>
          <p:cNvPr id="15362" name="Content Placeholder 244746"/>
          <p:cNvGraphicFramePr>
            <a:graphicFrameLocks noGrp="1"/>
          </p:cNvGraphicFramePr>
          <p:nvPr>
            <p:ph idx="1"/>
          </p:nvPr>
        </p:nvGraphicFramePr>
        <p:xfrm>
          <a:off x="2667000" y="1666875"/>
          <a:ext cx="6859588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r:id="rId3" imgW="2350800" imgH="1436760" progId="Visio.Drawing.6">
                  <p:embed/>
                </p:oleObj>
              </mc:Choice>
              <mc:Fallback>
                <p:oleObj r:id="rId3" imgW="2350800" imgH="1436760" progId="Visio.Drawing.6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666875"/>
                        <a:ext cx="6859588" cy="41910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3773488" y="2051050"/>
            <a:ext cx="2058987" cy="357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64334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4"/>
          <p:cNvSpPr>
            <a:spLocks noGrp="1" noChangeArrowheads="1"/>
          </p:cNvSpPr>
          <p:nvPr>
            <p:ph type="title"/>
          </p:nvPr>
        </p:nvSpPr>
        <p:spPr>
          <a:xfrm>
            <a:off x="838200" y="341313"/>
            <a:ext cx="10515600" cy="1325562"/>
          </a:xfrm>
        </p:spPr>
        <p:txBody>
          <a:bodyPr/>
          <a:lstStyle/>
          <a:p>
            <a:r>
              <a:rPr lang="pt-BR" altLang="en-US" smtClean="0"/>
              <a:t>Roteamento por Estado do Enlace</a:t>
            </a:r>
          </a:p>
        </p:txBody>
      </p:sp>
      <p:graphicFrame>
        <p:nvGraphicFramePr>
          <p:cNvPr id="16386" name="Content Placeholder 262149"/>
          <p:cNvGraphicFramePr>
            <a:graphicFrameLocks noGrp="1"/>
          </p:cNvGraphicFramePr>
          <p:nvPr>
            <p:ph idx="1"/>
          </p:nvPr>
        </p:nvGraphicFramePr>
        <p:xfrm>
          <a:off x="838200" y="1666875"/>
          <a:ext cx="10518775" cy="430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r:id="rId3" imgW="3503520" imgH="1433520" progId="Visio.Drawing.6">
                  <p:embed/>
                </p:oleObj>
              </mc:Choice>
              <mc:Fallback>
                <p:oleObj r:id="rId3" imgW="3503520" imgH="1433520" progId="Visio.Drawing.6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66875"/>
                        <a:ext cx="10518775" cy="430847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846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306177"/>
          <p:cNvSpPr>
            <a:spLocks noGrp="1" noChangeArrowheads="1"/>
          </p:cNvSpPr>
          <p:nvPr>
            <p:ph type="title"/>
          </p:nvPr>
        </p:nvSpPr>
        <p:spPr>
          <a:xfrm>
            <a:off x="902594" y="1600852"/>
            <a:ext cx="10515600" cy="1220329"/>
          </a:xfrm>
        </p:spPr>
        <p:txBody>
          <a:bodyPr>
            <a:normAutofit/>
          </a:bodyPr>
          <a:lstStyle/>
          <a:p>
            <a:r>
              <a:rPr lang="pt-BR" altLang="pt-BR" sz="3200" dirty="0"/>
              <a:t>Encapsulamento na</a:t>
            </a:r>
            <a:br>
              <a:rPr lang="pt-BR" altLang="pt-BR" sz="3200" dirty="0"/>
            </a:br>
            <a:r>
              <a:rPr lang="pt-BR" altLang="pt-BR" sz="3200" dirty="0"/>
              <a:t>camada de enlace</a:t>
            </a:r>
            <a:r>
              <a:rPr lang="en-US" altLang="en-US" sz="3200" dirty="0"/>
              <a:t> </a:t>
            </a:r>
          </a:p>
        </p:txBody>
      </p:sp>
      <p:cxnSp>
        <p:nvCxnSpPr>
          <p:cNvPr id="6" name="Conector de Seta Reta 5"/>
          <p:cNvCxnSpPr>
            <a:cxnSpLocks/>
            <a:endCxn id="8" idx="3"/>
          </p:cNvCxnSpPr>
          <p:nvPr/>
        </p:nvCxnSpPr>
        <p:spPr>
          <a:xfrm flipH="1">
            <a:off x="2831787" y="3776037"/>
            <a:ext cx="1496958" cy="660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25258" y="3974393"/>
            <a:ext cx="23065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MTU</a:t>
            </a:r>
          </a:p>
          <a:p>
            <a:pPr algn="ctr"/>
            <a:r>
              <a:rPr lang="pt-BR" dirty="0"/>
              <a:t>1500 bytes</a:t>
            </a:r>
          </a:p>
          <a:p>
            <a:pPr algn="ctr"/>
            <a:r>
              <a:rPr lang="pt-BR" dirty="0"/>
              <a:t>em uma rede Ethernet</a:t>
            </a:r>
          </a:p>
        </p:txBody>
      </p:sp>
      <p:graphicFrame>
        <p:nvGraphicFramePr>
          <p:cNvPr id="22" name="Content Placeholder 30618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589883"/>
              </p:ext>
            </p:extLst>
          </p:nvPr>
        </p:nvGraphicFramePr>
        <p:xfrm>
          <a:off x="3327443" y="2829728"/>
          <a:ext cx="8295850" cy="3781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3" imgW="3959640" imgH="1684440" progId="Visio.Drawing.6">
                  <p:embed/>
                </p:oleObj>
              </mc:Choice>
              <mc:Fallback>
                <p:oleObj r:id="rId3" imgW="3959640" imgH="1684440" progId="Visio.Drawing.6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43" y="2829728"/>
                        <a:ext cx="8295850" cy="378151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 noChangeArrowheads="1"/>
          </p:cNvSpPr>
          <p:nvPr/>
        </p:nvSpPr>
        <p:spPr>
          <a:xfrm>
            <a:off x="60325" y="174625"/>
            <a:ext cx="11826875" cy="1058863"/>
          </a:xfrm>
          <a:prstGeom prst="rect">
            <a:avLst/>
          </a:prstGeom>
          <a:solidFill>
            <a:srgbClr val="2E75B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en-US" b="1" dirty="0" smtClean="0">
                <a:solidFill>
                  <a:schemeClr val="bg1"/>
                </a:solidFill>
              </a:rPr>
              <a:t>  Fragmentação</a:t>
            </a:r>
          </a:p>
        </p:txBody>
      </p:sp>
    </p:spTree>
    <p:extLst>
      <p:ext uri="{BB962C8B-B14F-4D97-AF65-F5344CB8AC3E}">
        <p14:creationId xmlns:p14="http://schemas.microsoft.com/office/powerpoint/2010/main" val="28350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07204"/>
          <p:cNvGraphicFramePr>
            <a:graphicFrameLocks/>
          </p:cNvGraphicFramePr>
          <p:nvPr>
            <p:extLst/>
          </p:nvPr>
        </p:nvGraphicFramePr>
        <p:xfrm>
          <a:off x="3565321" y="1342756"/>
          <a:ext cx="8153400" cy="269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r:id="rId3" imgW="6657120" imgH="2197800" progId="Visio.Drawing.6">
                  <p:embed/>
                </p:oleObj>
              </mc:Choice>
              <mc:Fallback>
                <p:oleObj r:id="rId3" imgW="6657120" imgH="2197800" progId="Visio.Drawing.6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321" y="1342756"/>
                        <a:ext cx="8153400" cy="2690813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07201"/>
          <p:cNvSpPr txBox="1">
            <a:spLocks noChangeArrowheads="1"/>
          </p:cNvSpPr>
          <p:nvPr/>
        </p:nvSpPr>
        <p:spPr>
          <a:xfrm>
            <a:off x="733574" y="376590"/>
            <a:ext cx="3440186" cy="876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dirty="0"/>
              <a:t>Fragmentação</a:t>
            </a:r>
            <a:r>
              <a:rPr lang="en-US" altLang="en-US" dirty="0"/>
              <a:t>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33574" y="2176492"/>
            <a:ext cx="1438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Um pacote IP</a:t>
            </a:r>
          </a:p>
          <a:p>
            <a:pPr algn="ctr"/>
            <a:r>
              <a:rPr lang="pt-BR" dirty="0"/>
              <a:t>pode ter até</a:t>
            </a:r>
          </a:p>
          <a:p>
            <a:pPr algn="ctr"/>
            <a:r>
              <a:rPr lang="pt-BR" dirty="0"/>
              <a:t>65535 bytes</a:t>
            </a:r>
          </a:p>
        </p:txBody>
      </p:sp>
      <p:cxnSp>
        <p:nvCxnSpPr>
          <p:cNvPr id="7" name="Conector de Seta Reta 6"/>
          <p:cNvCxnSpPr>
            <a:cxnSpLocks/>
            <a:endCxn id="6" idx="3"/>
          </p:cNvCxnSpPr>
          <p:nvPr/>
        </p:nvCxnSpPr>
        <p:spPr>
          <a:xfrm flipH="1">
            <a:off x="2172173" y="1661239"/>
            <a:ext cx="1271782" cy="976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307201"/>
          <p:cNvSpPr txBox="1">
            <a:spLocks noChangeArrowheads="1"/>
          </p:cNvSpPr>
          <p:nvPr/>
        </p:nvSpPr>
        <p:spPr>
          <a:xfrm>
            <a:off x="733574" y="4110344"/>
            <a:ext cx="3440186" cy="876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dirty="0"/>
              <a:t>Desfragmentação</a:t>
            </a:r>
            <a:r>
              <a:rPr lang="en-US" altLang="en-US" dirty="0"/>
              <a:t>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015069" y="5178155"/>
            <a:ext cx="10812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 caso do protocolo IP, a camada de rede do host de destino deve receber os fragmentos e remontar o pacote antes de passá-lo para a camada de transporte</a:t>
            </a:r>
          </a:p>
        </p:txBody>
      </p:sp>
    </p:spTree>
    <p:extLst>
      <p:ext uri="{BB962C8B-B14F-4D97-AF65-F5344CB8AC3E}">
        <p14:creationId xmlns:p14="http://schemas.microsoft.com/office/powerpoint/2010/main" val="214252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622" y="1249960"/>
            <a:ext cx="5282968" cy="278644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38200" y="1690688"/>
            <a:ext cx="409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ICMP (</a:t>
            </a:r>
            <a:r>
              <a:rPr lang="pt-BR" i="1" dirty="0"/>
              <a:t>Internet </a:t>
            </a:r>
            <a:r>
              <a:rPr lang="pt-BR" i="1" dirty="0" err="1"/>
              <a:t>Control</a:t>
            </a:r>
            <a:r>
              <a:rPr lang="pt-BR" i="1" dirty="0"/>
              <a:t> </a:t>
            </a:r>
            <a:r>
              <a:rPr lang="pt-BR" i="1" dirty="0" err="1"/>
              <a:t>Message</a:t>
            </a:r>
            <a:r>
              <a:rPr lang="pt-BR" i="1" dirty="0"/>
              <a:t> </a:t>
            </a:r>
            <a:r>
              <a:rPr lang="pt-BR" i="1" dirty="0" err="1"/>
              <a:t>Protocol</a:t>
            </a:r>
            <a:r>
              <a:rPr lang="pt-BR" dirty="0"/>
              <a:t>)</a:t>
            </a:r>
          </a:p>
        </p:txBody>
      </p:sp>
      <p:cxnSp>
        <p:nvCxnSpPr>
          <p:cNvPr id="7" name="Conector de Seta Reta 6"/>
          <p:cNvCxnSpPr>
            <a:cxnSpLocks/>
            <a:endCxn id="5" idx="3"/>
          </p:cNvCxnSpPr>
          <p:nvPr/>
        </p:nvCxnSpPr>
        <p:spPr>
          <a:xfrm flipH="1">
            <a:off x="4935155" y="1875354"/>
            <a:ext cx="217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285226" y="2066612"/>
            <a:ext cx="560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Encapsulado dentro de pacotes IP como se fosse um dado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90307" y="3016251"/>
            <a:ext cx="5346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Apenas verifica a ocorrência de problemas e os reporta</a:t>
            </a:r>
          </a:p>
          <a:p>
            <a:r>
              <a:rPr lang="pt-BR" dirty="0"/>
              <a:t>Diagnóstico simples (troubleshooting)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95" y="4625480"/>
            <a:ext cx="5419725" cy="160020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6096000" y="4562929"/>
            <a:ext cx="582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</a:t>
            </a:r>
            <a:r>
              <a:rPr lang="pt-BR" dirty="0" err="1"/>
              <a:t>ping</a:t>
            </a:r>
            <a:r>
              <a:rPr lang="pt-BR" dirty="0"/>
              <a:t> é um ótimo exemplo de utilização do protocolo ICMP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096000" y="5010858"/>
            <a:ext cx="2107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Utiliza 2 mensagens: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8277235" y="5294639"/>
            <a:ext cx="238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/>
              <a:t>echo</a:t>
            </a:r>
            <a:r>
              <a:rPr lang="pt-BR" i="1" dirty="0"/>
              <a:t> </a:t>
            </a:r>
            <a:r>
              <a:rPr lang="pt-BR" i="1" dirty="0" err="1"/>
              <a:t>request</a:t>
            </a:r>
            <a:r>
              <a:rPr lang="pt-BR" i="1" dirty="0"/>
              <a:t> </a:t>
            </a:r>
            <a:r>
              <a:rPr lang="pt-BR" dirty="0"/>
              <a:t>para a ida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8277235" y="5663971"/>
            <a:ext cx="231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/>
              <a:t>echo</a:t>
            </a:r>
            <a:r>
              <a:rPr lang="pt-BR" i="1" dirty="0"/>
              <a:t> </a:t>
            </a:r>
            <a:r>
              <a:rPr lang="pt-BR" i="1" dirty="0" err="1"/>
              <a:t>reply</a:t>
            </a:r>
            <a:r>
              <a:rPr lang="pt-BR" i="1" dirty="0"/>
              <a:t> </a:t>
            </a:r>
            <a:r>
              <a:rPr lang="pt-BR" dirty="0"/>
              <a:t>para a volta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6960499" y="6217969"/>
            <a:ext cx="409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Outro exemplo é o </a:t>
            </a:r>
            <a:r>
              <a:rPr lang="pt-BR" i="1" dirty="0" err="1"/>
              <a:t>traceroute</a:t>
            </a:r>
            <a:r>
              <a:rPr lang="pt-BR" dirty="0"/>
              <a:t> (ou </a:t>
            </a:r>
            <a:r>
              <a:rPr lang="pt-BR" i="1" dirty="0" err="1"/>
              <a:t>tracert</a:t>
            </a:r>
            <a:r>
              <a:rPr lang="pt-BR" dirty="0"/>
              <a:t>)</a:t>
            </a: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60325" y="174625"/>
            <a:ext cx="11826875" cy="1058863"/>
          </a:xfrm>
          <a:prstGeom prst="rect">
            <a:avLst/>
          </a:prstGeom>
          <a:solidFill>
            <a:srgbClr val="2E75B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en-US" b="1" dirty="0" smtClean="0">
                <a:solidFill>
                  <a:schemeClr val="bg1"/>
                </a:solidFill>
              </a:rPr>
              <a:t>  Controle de Erros</a:t>
            </a:r>
          </a:p>
        </p:txBody>
      </p:sp>
    </p:spTree>
    <p:extLst>
      <p:ext uri="{BB962C8B-B14F-4D97-AF65-F5344CB8AC3E}">
        <p14:creationId xmlns:p14="http://schemas.microsoft.com/office/powerpoint/2010/main" val="425804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08228"/>
          <p:cNvGraphicFramePr>
            <a:graphicFrameLocks noGrp="1"/>
          </p:cNvGraphicFramePr>
          <p:nvPr>
            <p:ph idx="1"/>
            <p:extLst/>
          </p:nvPr>
        </p:nvGraphicFramePr>
        <p:xfrm>
          <a:off x="1507977" y="3945930"/>
          <a:ext cx="9176046" cy="268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r:id="rId3" imgW="5506560" imgH="1531080" progId="Visio.Drawing.6">
                  <p:embed/>
                </p:oleObj>
              </mc:Choice>
              <mc:Fallback>
                <p:oleObj r:id="rId3" imgW="5506560" imgH="1531080" progId="Visio.Drawing.6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977" y="3945930"/>
                        <a:ext cx="9176046" cy="268560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149051" y="1383236"/>
            <a:ext cx="513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Demanda por recursos excede capacidade disponível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025510" y="1974516"/>
            <a:ext cx="3386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Semelhante a um engarrafamento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677644" y="2563655"/>
            <a:ext cx="208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Descarte de pacotes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356817" y="3152794"/>
            <a:ext cx="272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Retransmissão por timeout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879365" y="2194323"/>
            <a:ext cx="471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Melhorar a infraestrutura pode piorar a situação</a:t>
            </a:r>
          </a:p>
        </p:txBody>
      </p:sp>
      <p:sp>
        <p:nvSpPr>
          <p:cNvPr id="10" name="Title 1"/>
          <p:cNvSpPr txBox="1">
            <a:spLocks noChangeArrowheads="1"/>
          </p:cNvSpPr>
          <p:nvPr/>
        </p:nvSpPr>
        <p:spPr>
          <a:xfrm>
            <a:off x="60325" y="174625"/>
            <a:ext cx="11826875" cy="1058863"/>
          </a:xfrm>
          <a:prstGeom prst="rect">
            <a:avLst/>
          </a:prstGeom>
          <a:solidFill>
            <a:srgbClr val="2E75B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en-US" b="1" dirty="0" smtClean="0">
                <a:solidFill>
                  <a:schemeClr val="bg1"/>
                </a:solidFill>
              </a:rPr>
              <a:t>  Controle de Congestionamento</a:t>
            </a:r>
          </a:p>
        </p:txBody>
      </p:sp>
    </p:spTree>
    <p:extLst>
      <p:ext uri="{BB962C8B-B14F-4D97-AF65-F5344CB8AC3E}">
        <p14:creationId xmlns:p14="http://schemas.microsoft.com/office/powerpoint/2010/main" val="9665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Abordagens para o controle de congestionamento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Algoritmos de prevenção e recuperação: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dirty="0"/>
              <a:t>Algoritmos de prevenção: evitar a ocorrência de congestionamentos, mantendo a taxa de utilização a mais alta possível.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dirty="0"/>
              <a:t>Algoritmos de recuperação: retornar a rede a seu estado normal, anterior ao congestionamento.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Loop aberto e Loop Fechado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dirty="0"/>
              <a:t>Loop Aberto: As decisões tomadas pelo algoritmo não dependendo dos demais dispositivos da rede.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dirty="0"/>
              <a:t>Loop Fechado: As decisões dependem diretamente dos outros dispositivos.</a:t>
            </a:r>
          </a:p>
          <a:p>
            <a:pPr marL="457200" lvl="1" indent="0" algn="just">
              <a:buNone/>
            </a:pPr>
            <a:endParaRPr lang="pt-BR" dirty="0"/>
          </a:p>
          <a:p>
            <a:pPr marL="457200" lvl="1" indent="0" algn="just">
              <a:buNone/>
            </a:pPr>
            <a:r>
              <a:rPr lang="pt-BR" dirty="0"/>
              <a:t>(Visão mais abrangente, para implementar controles mais efetivos.)</a:t>
            </a:r>
          </a:p>
        </p:txBody>
      </p:sp>
    </p:spTree>
    <p:extLst>
      <p:ext uri="{BB962C8B-B14F-4D97-AF65-F5344CB8AC3E}">
        <p14:creationId xmlns:p14="http://schemas.microsoft.com/office/powerpoint/2010/main" val="21979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Alocação </a:t>
            </a:r>
            <a:r>
              <a:rPr lang="pt-BR" dirty="0" err="1"/>
              <a:t>Atecipada</a:t>
            </a:r>
            <a:r>
              <a:rPr lang="pt-BR" dirty="0"/>
              <a:t> e Alocação Dinâmica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dirty="0"/>
              <a:t>Alocação Antecipada: No momento do estabelecimento da conexão, todos os recursos são alocados.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dirty="0"/>
              <a:t>Alocação Dinâmica: Recursos são alocados conforme a necessidade da conexão. (Difícil de ser implementado devido à natureza da rede)</a:t>
            </a:r>
          </a:p>
          <a:p>
            <a:pPr marL="457200" lvl="1" indent="0" algn="just">
              <a:buNone/>
            </a:pPr>
            <a:endParaRPr lang="pt-BR" dirty="0"/>
          </a:p>
          <a:p>
            <a:pPr algn="just"/>
            <a:r>
              <a:rPr lang="pt-BR" dirty="0"/>
              <a:t>Controle na Origem e Controle no Roteador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dirty="0"/>
              <a:t>Controle na Origem: Informação de feedback para tomada de decisão. (Dependendo da solução, pode piorar o estado do congestionamento)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dirty="0"/>
              <a:t>Controle no Roteador: Os roteadores precisam, além de rotear, tomar decisões de controle, o que os tona mais complexos.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Abordagens para o controle de congestionamento</a:t>
            </a:r>
          </a:p>
        </p:txBody>
      </p:sp>
    </p:spTree>
    <p:extLst>
      <p:ext uri="{BB962C8B-B14F-4D97-AF65-F5344CB8AC3E}">
        <p14:creationId xmlns:p14="http://schemas.microsoft.com/office/powerpoint/2010/main" val="17869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Controle de Admissão</a:t>
            </a:r>
          </a:p>
          <a:p>
            <a:pPr marL="457200" lvl="1" indent="0" algn="just">
              <a:buNone/>
            </a:pPr>
            <a:r>
              <a:rPr lang="pt-BR" dirty="0"/>
              <a:t>Verifica disponibilidade de recursos antes da transmissão. Se a rede estiver congestionada, o host não poderá iniciar a transmissão até que a rede tenha recursos disponíveis. (Alocação Antecipada)</a:t>
            </a:r>
          </a:p>
          <a:p>
            <a:pPr marL="457200" lvl="1" indent="0" algn="just">
              <a:buNone/>
            </a:pPr>
            <a:endParaRPr lang="pt-BR" dirty="0"/>
          </a:p>
          <a:p>
            <a:pPr algn="just"/>
            <a:r>
              <a:rPr lang="pt-BR" dirty="0"/>
              <a:t>Descarte de pacotes</a:t>
            </a:r>
          </a:p>
          <a:p>
            <a:pPr marL="457200" lvl="1" indent="0" algn="just">
              <a:buNone/>
            </a:pPr>
            <a:r>
              <a:rPr lang="pt-BR" dirty="0"/>
              <a:t> Durante ou na iminência de congestionamento, alguns pacotes são descartados para que o roteador volte a seu estado normal. Serviços de áudio e vídeo podem conviver com um certo nível de perdas, mas serviços web e transferência de arquivos são muito prejudicados. O descarte pode ser randômico (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drop</a:t>
            </a:r>
            <a:r>
              <a:rPr lang="pt-BR" dirty="0"/>
              <a:t>) ou seletivo (com base em algum critério, por exemplo, </a:t>
            </a:r>
            <a:r>
              <a:rPr lang="pt-BR" dirty="0" err="1"/>
              <a:t>drop</a:t>
            </a:r>
            <a:r>
              <a:rPr lang="pt-BR" dirty="0"/>
              <a:t> </a:t>
            </a:r>
            <a:r>
              <a:rPr lang="pt-BR" dirty="0" err="1"/>
              <a:t>tail</a:t>
            </a:r>
            <a:r>
              <a:rPr lang="pt-BR" dirty="0"/>
              <a:t>). Algoritmos preventivos como AQM e RED vem sendo estudados.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Mecanismos para o controle de congestionamento</a:t>
            </a:r>
          </a:p>
        </p:txBody>
      </p:sp>
    </p:spTree>
    <p:extLst>
      <p:ext uri="{BB962C8B-B14F-4D97-AF65-F5344CB8AC3E}">
        <p14:creationId xmlns:p14="http://schemas.microsoft.com/office/powerpoint/2010/main" val="138500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218"/>
          </a:xfrm>
        </p:spPr>
        <p:txBody>
          <a:bodyPr>
            <a:normAutofit fontScale="92500" lnSpcReduction="10000"/>
          </a:bodyPr>
          <a:lstStyle/>
          <a:p>
            <a:r>
              <a:rPr lang="pt-BR" sz="3000" dirty="0"/>
              <a:t>Pacote de Bloqueio (</a:t>
            </a:r>
            <a:r>
              <a:rPr lang="pt-BR" sz="3000" dirty="0" err="1"/>
              <a:t>choke</a:t>
            </a:r>
            <a:r>
              <a:rPr lang="pt-BR" sz="3000" dirty="0"/>
              <a:t> </a:t>
            </a:r>
            <a:r>
              <a:rPr lang="pt-BR" sz="3000" dirty="0" err="1"/>
              <a:t>packet</a:t>
            </a:r>
            <a:r>
              <a:rPr lang="pt-BR" sz="3000" dirty="0"/>
              <a:t>)</a:t>
            </a:r>
          </a:p>
          <a:p>
            <a:pPr marL="4572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400" dirty="0"/>
              <a:t>Ao descartar um pacote, o roteador envia uma solicitação para o transmissor reduzir a taxa de envio (ECN – </a:t>
            </a:r>
            <a:r>
              <a:rPr lang="pt-BR" sz="2400" dirty="0" err="1"/>
              <a:t>Explicit</a:t>
            </a:r>
            <a:r>
              <a:rPr lang="pt-BR" sz="2400" dirty="0"/>
              <a:t> </a:t>
            </a:r>
            <a:r>
              <a:rPr lang="pt-BR" sz="2400" dirty="0" err="1"/>
              <a:t>Congestion</a:t>
            </a:r>
            <a:r>
              <a:rPr lang="pt-BR" sz="2400" dirty="0"/>
              <a:t> </a:t>
            </a:r>
            <a:r>
              <a:rPr lang="pt-BR" sz="2400" dirty="0" err="1"/>
              <a:t>Notification</a:t>
            </a:r>
            <a:r>
              <a:rPr lang="pt-BR" sz="2400" dirty="0"/>
              <a:t>). Também pode ser enviado após algum evento que indique a iminência de congestionamento. Pode ser enviado através dos dispositivos adjacentes, repassando sucessivamente até o transmissor (hop-</a:t>
            </a:r>
            <a:r>
              <a:rPr lang="pt-BR" sz="2400" dirty="0" err="1"/>
              <a:t>by</a:t>
            </a:r>
            <a:r>
              <a:rPr lang="pt-BR" sz="2400" dirty="0"/>
              <a:t>-hop </a:t>
            </a:r>
            <a:r>
              <a:rPr lang="pt-BR" sz="2400" dirty="0" err="1"/>
              <a:t>choke</a:t>
            </a:r>
            <a:r>
              <a:rPr lang="pt-BR" sz="2400" dirty="0"/>
              <a:t> </a:t>
            </a:r>
            <a:r>
              <a:rPr lang="pt-BR" sz="2400" dirty="0" err="1"/>
              <a:t>packet</a:t>
            </a:r>
            <a:r>
              <a:rPr lang="pt-BR" sz="2400" dirty="0"/>
              <a:t>). Semelhante ao </a:t>
            </a:r>
            <a:r>
              <a:rPr lang="pt-BR" sz="2400" dirty="0" err="1"/>
              <a:t>source</a:t>
            </a:r>
            <a:r>
              <a:rPr lang="pt-BR" sz="2400" dirty="0"/>
              <a:t> </a:t>
            </a:r>
            <a:r>
              <a:rPr lang="pt-BR" sz="2400" dirty="0" err="1"/>
              <a:t>quench</a:t>
            </a:r>
            <a:r>
              <a:rPr lang="pt-BR" sz="2400" dirty="0"/>
              <a:t> (implementado pelo ICMP).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sz="3000" dirty="0"/>
              <a:t>Feedback binário</a:t>
            </a:r>
          </a:p>
          <a:p>
            <a:pPr marL="4572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BR" sz="2400" dirty="0"/>
              <a:t>Esquema semelhante ao </a:t>
            </a:r>
            <a:r>
              <a:rPr lang="pt-BR" sz="2400" dirty="0" err="1"/>
              <a:t>choke</a:t>
            </a:r>
            <a:r>
              <a:rPr lang="pt-BR" sz="2400" dirty="0"/>
              <a:t> </a:t>
            </a:r>
            <a:r>
              <a:rPr lang="pt-BR" sz="2400" dirty="0" err="1"/>
              <a:t>packet</a:t>
            </a:r>
            <a:r>
              <a:rPr lang="pt-BR" sz="2400" dirty="0"/>
              <a:t>, porém com apenas um bit de controle, o que consome menos recursos da rede (ECN mais eficiente). Redes ATM utilizam notificação explícita com o nome ECFI (</a:t>
            </a:r>
            <a:r>
              <a:rPr lang="pt-BR" sz="2400" dirty="0" err="1"/>
              <a:t>Explicit</a:t>
            </a:r>
            <a:r>
              <a:rPr lang="pt-BR" sz="2400" dirty="0"/>
              <a:t> </a:t>
            </a:r>
            <a:r>
              <a:rPr lang="pt-BR" sz="2400" dirty="0" err="1"/>
              <a:t>Forward</a:t>
            </a:r>
            <a:r>
              <a:rPr lang="pt-BR" sz="2400" dirty="0"/>
              <a:t> </a:t>
            </a:r>
            <a:r>
              <a:rPr lang="pt-BR" sz="2400" dirty="0" err="1"/>
              <a:t>Cogestion</a:t>
            </a:r>
            <a:r>
              <a:rPr lang="pt-BR" sz="2400" dirty="0"/>
              <a:t> </a:t>
            </a:r>
            <a:r>
              <a:rPr lang="pt-BR" sz="2400" dirty="0" err="1"/>
              <a:t>Indication</a:t>
            </a:r>
            <a:r>
              <a:rPr lang="pt-BR" sz="2400" dirty="0"/>
              <a:t>). O TCP/IP utiliza apenas indicadores implícitos. Entretanto, existe uma proposta para implementar um mecanismo parecido com o feedback binário no modelo internet.</a:t>
            </a: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Mecanismos para o controle de congestionamento</a:t>
            </a:r>
          </a:p>
        </p:txBody>
      </p:sp>
    </p:spTree>
    <p:extLst>
      <p:ext uri="{BB962C8B-B14F-4D97-AF65-F5344CB8AC3E}">
        <p14:creationId xmlns:p14="http://schemas.microsoft.com/office/powerpoint/2010/main" val="38897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305" y="2218722"/>
            <a:ext cx="9303411" cy="3679802"/>
          </a:xfrm>
          <a:prstGeom prst="rect">
            <a:avLst/>
          </a:prstGeom>
        </p:spPr>
      </p:pic>
      <p:sp>
        <p:nvSpPr>
          <p:cNvPr id="6" name="Title 1"/>
          <p:cNvSpPr txBox="1">
            <a:spLocks noChangeArrowheads="1"/>
          </p:cNvSpPr>
          <p:nvPr/>
        </p:nvSpPr>
        <p:spPr>
          <a:xfrm>
            <a:off x="60325" y="174625"/>
            <a:ext cx="11826875" cy="1058863"/>
          </a:xfrm>
          <a:prstGeom prst="rect">
            <a:avLst/>
          </a:prstGeom>
          <a:solidFill>
            <a:srgbClr val="2E75B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en-US" b="1" dirty="0" smtClean="0">
                <a:solidFill>
                  <a:schemeClr val="bg1"/>
                </a:solidFill>
              </a:rPr>
              <a:t>  Comutação</a:t>
            </a:r>
          </a:p>
        </p:txBody>
      </p:sp>
    </p:spTree>
    <p:extLst>
      <p:ext uri="{BB962C8B-B14F-4D97-AF65-F5344CB8AC3E}">
        <p14:creationId xmlns:p14="http://schemas.microsoft.com/office/powerpoint/2010/main" val="274931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96921" y="1320950"/>
            <a:ext cx="8153400" cy="5334000"/>
          </a:xfrm>
        </p:spPr>
        <p:txBody>
          <a:bodyPr/>
          <a:lstStyle/>
          <a:p>
            <a:r>
              <a:rPr lang="pt-BR" dirty="0" smtClean="0"/>
              <a:t>Exigências da internet de hoje:</a:t>
            </a:r>
          </a:p>
          <a:p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2014984"/>
            <a:ext cx="1619250" cy="16192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25" y="2134047"/>
            <a:ext cx="3305175" cy="138112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201" y="1844825"/>
            <a:ext cx="2143125" cy="21431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616" y="4189349"/>
            <a:ext cx="2286000" cy="1733550"/>
          </a:xfrm>
          <a:prstGeom prst="rect">
            <a:avLst/>
          </a:prstGeom>
        </p:spPr>
      </p:pic>
      <p:sp>
        <p:nvSpPr>
          <p:cNvPr id="10" name="Title 1"/>
          <p:cNvSpPr txBox="1">
            <a:spLocks noChangeArrowheads="1"/>
          </p:cNvSpPr>
          <p:nvPr/>
        </p:nvSpPr>
        <p:spPr>
          <a:xfrm>
            <a:off x="60325" y="174625"/>
            <a:ext cx="11826875" cy="1058863"/>
          </a:xfrm>
          <a:prstGeom prst="rect">
            <a:avLst/>
          </a:prstGeom>
          <a:solidFill>
            <a:srgbClr val="2E75B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en-US" b="1" dirty="0" smtClean="0">
                <a:solidFill>
                  <a:schemeClr val="bg1"/>
                </a:solidFill>
              </a:rPr>
              <a:t>  Qualidade de Serviço</a:t>
            </a:r>
          </a:p>
        </p:txBody>
      </p:sp>
    </p:spTree>
    <p:extLst>
      <p:ext uri="{BB962C8B-B14F-4D97-AF65-F5344CB8AC3E}">
        <p14:creationId xmlns:p14="http://schemas.microsoft.com/office/powerpoint/2010/main" val="414871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3092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Qualidade de Serviço</a:t>
            </a:r>
            <a:endParaRPr lang="en-US" altLang="en-US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Antigas páginas </a:t>
            </a:r>
          </a:p>
          <a:p>
            <a:pPr marL="0" indent="0">
              <a:buNone/>
            </a:pPr>
            <a:r>
              <a:rPr lang="pt-BR" dirty="0" smtClean="0"/>
              <a:t>da internet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30356" t="-520" r="31980" b="520"/>
          <a:stretch/>
        </p:blipFill>
        <p:spPr>
          <a:xfrm>
            <a:off x="6859851" y="1194746"/>
            <a:ext cx="3528392" cy="526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3092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Parâmetros para </a:t>
            </a:r>
            <a:r>
              <a:rPr lang="pt-BR" sz="4000" dirty="0" err="1"/>
              <a:t>QoS</a:t>
            </a:r>
            <a:endParaRPr lang="en-US" altLang="en-US" sz="40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2184041" y="1915732"/>
            <a:ext cx="8153400" cy="4302224"/>
          </a:xfrm>
        </p:spPr>
        <p:txBody>
          <a:bodyPr/>
          <a:lstStyle/>
          <a:p>
            <a:r>
              <a:rPr lang="pt-BR" dirty="0" smtClean="0"/>
              <a:t>Taxa de transmissão:</a:t>
            </a:r>
          </a:p>
          <a:p>
            <a:pPr lvl="1"/>
            <a:r>
              <a:rPr lang="pt-BR" dirty="0" smtClean="0"/>
              <a:t>0,2 Kbps;</a:t>
            </a:r>
          </a:p>
          <a:p>
            <a:pPr lvl="1"/>
            <a:r>
              <a:rPr lang="pt-BR" dirty="0" smtClean="0"/>
              <a:t>4 Mbps;</a:t>
            </a:r>
          </a:p>
          <a:p>
            <a:r>
              <a:rPr lang="pt-BR" dirty="0" smtClean="0"/>
              <a:t>Atraso: </a:t>
            </a:r>
          </a:p>
          <a:p>
            <a:pPr lvl="1"/>
            <a:r>
              <a:rPr lang="pt-BR" dirty="0" smtClean="0"/>
              <a:t>100 </a:t>
            </a:r>
            <a:r>
              <a:rPr lang="pt-BR" dirty="0" err="1" smtClean="0"/>
              <a:t>ms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300 </a:t>
            </a:r>
            <a:r>
              <a:rPr lang="pt-BR" dirty="0" err="1" smtClean="0"/>
              <a:t>ms</a:t>
            </a:r>
            <a:r>
              <a:rPr lang="pt-BR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1728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3092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Parâmetros </a:t>
            </a:r>
            <a:r>
              <a:rPr lang="pt-BR" sz="4000" dirty="0" err="1"/>
              <a:t>QoS</a:t>
            </a:r>
            <a:endParaRPr lang="en-US" altLang="en-US" sz="40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Variação do atraso: </a:t>
            </a:r>
          </a:p>
          <a:p>
            <a:pPr lvl="1"/>
            <a:r>
              <a:rPr lang="pt-BR" dirty="0" smtClean="0"/>
              <a:t>30 </a:t>
            </a:r>
            <a:r>
              <a:rPr lang="pt-BR" dirty="0" err="1" smtClean="0"/>
              <a:t>ms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5 </a:t>
            </a:r>
            <a:r>
              <a:rPr lang="pt-BR" dirty="0" err="1" smtClean="0"/>
              <a:t>ms</a:t>
            </a:r>
            <a:r>
              <a:rPr lang="pt-BR" dirty="0" smtClean="0"/>
              <a:t>;</a:t>
            </a:r>
            <a:endParaRPr lang="pt-BR" dirty="0"/>
          </a:p>
        </p:txBody>
      </p:sp>
      <p:graphicFrame>
        <p:nvGraphicFramePr>
          <p:cNvPr id="5" name="Content Placeholder 309252"/>
          <p:cNvGraphicFramePr>
            <a:graphicFrameLocks/>
          </p:cNvGraphicFramePr>
          <p:nvPr>
            <p:extLst/>
          </p:nvPr>
        </p:nvGraphicFramePr>
        <p:xfrm>
          <a:off x="2209800" y="2924945"/>
          <a:ext cx="8153400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r:id="rId3" imgW="3269160" imgH="871560" progId="Visio.Drawing.6">
                  <p:embed/>
                </p:oleObj>
              </mc:Choice>
              <mc:Fallback>
                <p:oleObj r:id="rId3" imgW="3269160" imgH="871560" progId="Visio.Drawing.6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924945"/>
                        <a:ext cx="8153400" cy="217487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835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3092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Parâmetros </a:t>
            </a:r>
            <a:r>
              <a:rPr lang="pt-BR" sz="4000" dirty="0" err="1"/>
              <a:t>QoS</a:t>
            </a:r>
            <a:endParaRPr lang="en-US" altLang="en-US" sz="40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Perda de pacotes:</a:t>
            </a:r>
          </a:p>
          <a:p>
            <a:pPr lvl="1"/>
            <a:r>
              <a:rPr lang="pt-BR" dirty="0" smtClean="0"/>
              <a:t>0,1%;</a:t>
            </a:r>
          </a:p>
          <a:p>
            <a:pPr lvl="1"/>
            <a:r>
              <a:rPr lang="pt-BR" dirty="0" smtClean="0"/>
              <a:t>0,0001%;</a:t>
            </a:r>
          </a:p>
          <a:p>
            <a:r>
              <a:rPr lang="pt-BR" dirty="0" smtClean="0"/>
              <a:t>Disponibilidade:</a:t>
            </a:r>
          </a:p>
          <a:p>
            <a:pPr lvl="1"/>
            <a:r>
              <a:rPr lang="pt-BR" dirty="0" smtClean="0"/>
              <a:t>99,9%;</a:t>
            </a:r>
          </a:p>
          <a:p>
            <a:pPr lvl="1"/>
            <a:r>
              <a:rPr lang="pt-BR" dirty="0" smtClean="0"/>
              <a:t>99,999%;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139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3092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Parâmetros </a:t>
            </a:r>
            <a:r>
              <a:rPr lang="pt-BR" sz="4000" dirty="0" err="1"/>
              <a:t>QoS</a:t>
            </a:r>
            <a:endParaRPr lang="en-US" altLang="en-US" sz="4000" dirty="0"/>
          </a:p>
        </p:txBody>
      </p:sp>
      <p:graphicFrame>
        <p:nvGraphicFramePr>
          <p:cNvPr id="3" name="Espaço Reservado para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949589"/>
              </p:ext>
            </p:extLst>
          </p:nvPr>
        </p:nvGraphicFramePr>
        <p:xfrm>
          <a:off x="2132527" y="2289220"/>
          <a:ext cx="8153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4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Voz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Vídeo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Taxa de transmissão (Mbps)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0,2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Atraso (</a:t>
                      </a:r>
                      <a:r>
                        <a:rPr lang="pt-BR" dirty="0" err="1" smtClean="0"/>
                        <a:t>ms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300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Variação</a:t>
                      </a:r>
                      <a:r>
                        <a:rPr lang="pt-BR" baseline="0" dirty="0" smtClean="0"/>
                        <a:t> do atraso (</a:t>
                      </a:r>
                      <a:r>
                        <a:rPr lang="pt-BR" baseline="0" dirty="0" err="1" smtClean="0"/>
                        <a:t>ms</a:t>
                      </a:r>
                      <a:r>
                        <a:rPr lang="pt-BR" baseline="0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Perda de</a:t>
                      </a:r>
                      <a:r>
                        <a:rPr lang="pt-BR" baseline="0" dirty="0" smtClean="0"/>
                        <a:t> pacotes (%)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0,0001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Disponibilidade (%)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21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34918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/>
              <a:t>Aplicações e suas </a:t>
            </a:r>
            <a:br>
              <a:rPr lang="pt-BR" sz="3200"/>
            </a:br>
            <a:r>
              <a:rPr lang="pt-BR" sz="3200"/>
              <a:t>necessidades de QoS</a:t>
            </a:r>
            <a:r>
              <a:rPr lang="en-US" altLang="en-US" sz="3200"/>
              <a:t> </a:t>
            </a:r>
          </a:p>
        </p:txBody>
      </p:sp>
      <p:graphicFrame>
        <p:nvGraphicFramePr>
          <p:cNvPr id="65538" name="Content Placeholder 349188"/>
          <p:cNvGraphicFramePr>
            <a:graphicFrameLocks noGrp="1"/>
          </p:cNvGraphicFramePr>
          <p:nvPr>
            <p:ph idx="1"/>
          </p:nvPr>
        </p:nvGraphicFramePr>
        <p:xfrm>
          <a:off x="2209800" y="2452689"/>
          <a:ext cx="8153400" cy="263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r:id="rId3" imgW="7535327" imgH="2438095" progId="Paint.Picture">
                  <p:embed/>
                </p:oleObj>
              </mc:Choice>
              <mc:Fallback>
                <p:oleObj r:id="rId3" imgW="7535327" imgH="2438095" progId="Paint.Picture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52689"/>
                        <a:ext cx="8153400" cy="263842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998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34918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Mecanismos para implementação de </a:t>
            </a:r>
            <a:r>
              <a:rPr lang="pt-BR" sz="3200" dirty="0" err="1"/>
              <a:t>QoS</a:t>
            </a:r>
            <a:r>
              <a:rPr lang="en-US" altLang="en-US" sz="3200" dirty="0"/>
              <a:t> 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Controle de admissão;</a:t>
            </a:r>
          </a:p>
          <a:p>
            <a:r>
              <a:rPr lang="pt-BR" dirty="0" smtClean="0"/>
              <a:t>Reserva de recursos;</a:t>
            </a:r>
          </a:p>
          <a:p>
            <a:r>
              <a:rPr lang="pt-BR" dirty="0" smtClean="0"/>
              <a:t>Políticas de escalonamento:</a:t>
            </a:r>
          </a:p>
          <a:p>
            <a:pPr lvl="1"/>
            <a:r>
              <a:rPr lang="pt-BR" dirty="0" smtClean="0"/>
              <a:t>FCFS ou FIFO;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7" name="Content Placeholder 3266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1773411"/>
              </p:ext>
            </p:extLst>
          </p:nvPr>
        </p:nvGraphicFramePr>
        <p:xfrm>
          <a:off x="2206074" y="4238022"/>
          <a:ext cx="8153400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r:id="rId3" imgW="5550840" imgH="1014120" progId="Visio.Drawing.6">
                  <p:embed/>
                </p:oleObj>
              </mc:Choice>
              <mc:Fallback>
                <p:oleObj r:id="rId3" imgW="5550840" imgH="1014120" progId="Visio.Drawing.6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074" y="4238022"/>
                        <a:ext cx="8153400" cy="148907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806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34918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Mecanismos para implementação de </a:t>
            </a:r>
            <a:r>
              <a:rPr lang="pt-BR" sz="3200" dirty="0" err="1"/>
              <a:t>QoS</a:t>
            </a:r>
            <a:r>
              <a:rPr lang="en-US" altLang="en-US" sz="3200" dirty="0"/>
              <a:t> 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Políticas de escalonamento:</a:t>
            </a:r>
          </a:p>
          <a:p>
            <a:pPr lvl="1"/>
            <a:r>
              <a:rPr lang="pt-BR" dirty="0" err="1" smtClean="0"/>
              <a:t>Priority</a:t>
            </a:r>
            <a:r>
              <a:rPr lang="pt-BR" dirty="0" smtClean="0"/>
              <a:t> </a:t>
            </a:r>
            <a:r>
              <a:rPr lang="pt-BR" dirty="0" err="1" smtClean="0"/>
              <a:t>Queuing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Fair </a:t>
            </a:r>
            <a:r>
              <a:rPr lang="pt-BR" dirty="0" err="1" smtClean="0"/>
              <a:t>Queuing</a:t>
            </a:r>
            <a:r>
              <a:rPr lang="pt-BR" dirty="0" smtClean="0"/>
              <a:t> ou Round-Robin;</a:t>
            </a:r>
          </a:p>
          <a:p>
            <a:r>
              <a:rPr lang="pt-BR" dirty="0" smtClean="0"/>
              <a:t>Modelagem de tráfego:</a:t>
            </a:r>
          </a:p>
          <a:p>
            <a:pPr lvl="1"/>
            <a:r>
              <a:rPr lang="pt-BR" dirty="0" smtClean="0"/>
              <a:t>Balde furado (</a:t>
            </a:r>
            <a:r>
              <a:rPr lang="pt-BR" dirty="0" err="1" smtClean="0"/>
              <a:t>leaky</a:t>
            </a:r>
            <a:r>
              <a:rPr lang="pt-BR" dirty="0" smtClean="0"/>
              <a:t> </a:t>
            </a:r>
            <a:r>
              <a:rPr lang="pt-BR" dirty="0" err="1" smtClean="0"/>
              <a:t>bucket</a:t>
            </a:r>
            <a:r>
              <a:rPr lang="pt-BR" dirty="0" smtClean="0"/>
              <a:t>);</a:t>
            </a:r>
          </a:p>
          <a:p>
            <a:pPr lvl="1"/>
            <a:r>
              <a:rPr lang="pt-BR" dirty="0" smtClean="0"/>
              <a:t>Balde de </a:t>
            </a:r>
            <a:r>
              <a:rPr lang="pt-BR" dirty="0" err="1" smtClean="0"/>
              <a:t>token</a:t>
            </a:r>
            <a:r>
              <a:rPr lang="pt-BR" dirty="0" smtClean="0"/>
              <a:t> (</a:t>
            </a:r>
            <a:r>
              <a:rPr lang="pt-BR" dirty="0" err="1" smtClean="0"/>
              <a:t>token</a:t>
            </a:r>
            <a:r>
              <a:rPr lang="pt-BR" dirty="0" smtClean="0"/>
              <a:t> </a:t>
            </a:r>
            <a:r>
              <a:rPr lang="pt-BR" dirty="0" err="1" smtClean="0"/>
              <a:t>bucket</a:t>
            </a:r>
            <a:r>
              <a:rPr lang="pt-BR" dirty="0" smtClean="0"/>
              <a:t>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724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3266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Qualidade de Serviço na Internet	</a:t>
            </a:r>
            <a:endParaRPr lang="en-US" altLang="en-US" dirty="0" smtClean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Serviços integrados:</a:t>
            </a:r>
          </a:p>
          <a:p>
            <a:pPr lvl="1"/>
            <a:r>
              <a:rPr lang="pt-BR" dirty="0" smtClean="0"/>
              <a:t>Protocolo RSVP:</a:t>
            </a:r>
          </a:p>
          <a:p>
            <a:pPr lvl="1"/>
            <a:endParaRPr lang="pt-BR" dirty="0" smtClean="0"/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2419907"/>
            <a:ext cx="6015252" cy="35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4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Comutação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8" y="2216055"/>
            <a:ext cx="8181964" cy="37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2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3266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Qualidade de Serviço na Internet	</a:t>
            </a:r>
            <a:endParaRPr lang="en-US" altLang="en-US" dirty="0" smtClean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Serviços </a:t>
            </a:r>
            <a:r>
              <a:rPr lang="pt-BR" smtClean="0"/>
              <a:t>diferenciados;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689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715962" y="1774109"/>
            <a:ext cx="10515600" cy="4351338"/>
          </a:xfrm>
        </p:spPr>
        <p:txBody>
          <a:bodyPr>
            <a:normAutofit/>
          </a:bodyPr>
          <a:lstStyle/>
          <a:p>
            <a:r>
              <a:rPr lang="pt-BR" b="1" dirty="0" smtClean="0"/>
              <a:t>Questão 1</a:t>
            </a:r>
          </a:p>
          <a:p>
            <a:pPr marL="0" indent="0">
              <a:buNone/>
            </a:pPr>
            <a:r>
              <a:rPr lang="pt-BR" b="1" dirty="0" smtClean="0"/>
              <a:t>Na maioria das redes de computadores, a camada de rede implementa qual técnica?</a:t>
            </a:r>
            <a:endParaRPr lang="pt-BR" b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a) </a:t>
            </a:r>
            <a:r>
              <a:rPr lang="pt-BR" dirty="0" smtClean="0"/>
              <a:t>Interconexão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b) </a:t>
            </a:r>
            <a:r>
              <a:rPr lang="pt-BR" dirty="0" smtClean="0"/>
              <a:t>Comutadores</a:t>
            </a:r>
            <a:endParaRPr lang="pt-BR" dirty="0"/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c</a:t>
            </a:r>
            <a:r>
              <a:rPr lang="pt-BR" dirty="0">
                <a:solidFill>
                  <a:srgbClr val="FF0000"/>
                </a:solidFill>
              </a:rPr>
              <a:t>) </a:t>
            </a:r>
            <a:r>
              <a:rPr lang="pt-BR" dirty="0" smtClean="0">
                <a:solidFill>
                  <a:srgbClr val="FF0000"/>
                </a:solidFill>
              </a:rPr>
              <a:t>Comutação por Pacotes</a:t>
            </a: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d) </a:t>
            </a:r>
            <a:r>
              <a:rPr lang="pt-BR" dirty="0" smtClean="0"/>
              <a:t>Endereçamento de Identificação</a:t>
            </a:r>
          </a:p>
          <a:p>
            <a:endParaRPr lang="pt-BR" dirty="0"/>
          </a:p>
        </p:txBody>
      </p:sp>
      <p:sp>
        <p:nvSpPr>
          <p:cNvPr id="5" name="Title 1"/>
          <p:cNvSpPr txBox="1">
            <a:spLocks noChangeArrowheads="1"/>
          </p:cNvSpPr>
          <p:nvPr/>
        </p:nvSpPr>
        <p:spPr>
          <a:xfrm>
            <a:off x="60325" y="174625"/>
            <a:ext cx="11826875" cy="1058863"/>
          </a:xfrm>
          <a:prstGeom prst="rect">
            <a:avLst/>
          </a:prstGeom>
          <a:solidFill>
            <a:srgbClr val="2E75B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en-US" b="1" dirty="0" smtClean="0">
                <a:solidFill>
                  <a:schemeClr val="bg1"/>
                </a:solidFill>
              </a:rPr>
              <a:t>  Questões</a:t>
            </a:r>
          </a:p>
        </p:txBody>
      </p:sp>
    </p:spTree>
    <p:extLst>
      <p:ext uri="{BB962C8B-B14F-4D97-AF65-F5344CB8AC3E}">
        <p14:creationId xmlns:p14="http://schemas.microsoft.com/office/powerpoint/2010/main" val="230190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25322" y="1052893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pt-BR" b="1" dirty="0" smtClean="0"/>
              <a:t>Questão 2</a:t>
            </a:r>
          </a:p>
          <a:p>
            <a:pPr marL="0" indent="0">
              <a:buNone/>
            </a:pPr>
            <a:r>
              <a:rPr lang="pt-BR" b="1" dirty="0"/>
              <a:t>Qual a diferença de endereçamento </a:t>
            </a:r>
            <a:r>
              <a:rPr lang="pt-BR" b="1" dirty="0" err="1"/>
              <a:t>dinamico</a:t>
            </a:r>
            <a:r>
              <a:rPr lang="pt-BR" b="1" dirty="0"/>
              <a:t> e estático 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a) O endereçamento estático é quando utilizamos o endereço </a:t>
            </a:r>
            <a:r>
              <a:rPr lang="pt-BR" dirty="0" smtClean="0"/>
              <a:t>MAC do </a:t>
            </a:r>
            <a:r>
              <a:rPr lang="pt-BR" dirty="0"/>
              <a:t>adaptador de rede e o </a:t>
            </a:r>
            <a:r>
              <a:rPr lang="pt-BR" dirty="0" smtClean="0"/>
              <a:t>dinâmico </a:t>
            </a:r>
            <a:r>
              <a:rPr lang="pt-BR" dirty="0"/>
              <a:t>é quando utilizamos o endereço </a:t>
            </a:r>
            <a:r>
              <a:rPr lang="pt-BR" dirty="0" err="1"/>
              <a:t>ip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b) O endereçamento estático é quando colocamos manualmente um endereço IP no adaptador de rede e o </a:t>
            </a:r>
            <a:r>
              <a:rPr lang="pt-BR" dirty="0" smtClean="0">
                <a:solidFill>
                  <a:srgbClr val="FF0000"/>
                </a:solidFill>
              </a:rPr>
              <a:t>dinâmico </a:t>
            </a:r>
            <a:r>
              <a:rPr lang="pt-BR" dirty="0">
                <a:solidFill>
                  <a:srgbClr val="FF0000"/>
                </a:solidFill>
              </a:rPr>
              <a:t>é quando esse endereço é pego </a:t>
            </a:r>
            <a:r>
              <a:rPr lang="pt-BR" dirty="0" smtClean="0">
                <a:solidFill>
                  <a:srgbClr val="FF0000"/>
                </a:solidFill>
              </a:rPr>
              <a:t>automaticamente através </a:t>
            </a:r>
            <a:r>
              <a:rPr lang="pt-BR" dirty="0">
                <a:solidFill>
                  <a:srgbClr val="FF0000"/>
                </a:solidFill>
              </a:rPr>
              <a:t>de um servidor DHCP.</a:t>
            </a:r>
          </a:p>
          <a:p>
            <a:pPr marL="0" indent="0">
              <a:buNone/>
            </a:pPr>
            <a:r>
              <a:rPr lang="pt-BR" dirty="0"/>
              <a:t>c) O endereçamento estático é fornecido por servidores DHCP para os computadores que estão na rede, enquanto o </a:t>
            </a:r>
            <a:r>
              <a:rPr lang="pt-BR" dirty="0" smtClean="0"/>
              <a:t>dinâmico </a:t>
            </a:r>
            <a:r>
              <a:rPr lang="pt-BR" dirty="0"/>
              <a:t>é aquele que vem configurado no adaptador de rede, sendo mais conhecido como endereço de enlace ou MAC.</a:t>
            </a:r>
          </a:p>
          <a:p>
            <a:pPr marL="0" indent="0">
              <a:buNone/>
            </a:pPr>
            <a:r>
              <a:rPr lang="pt-BR" dirty="0"/>
              <a:t>d) O endereçamento estáticos é um IP colocado manualmente no computador e que não pode mais ser alterado, enquanto o </a:t>
            </a:r>
            <a:r>
              <a:rPr lang="pt-BR" dirty="0" smtClean="0"/>
              <a:t>dinâmico </a:t>
            </a:r>
            <a:r>
              <a:rPr lang="pt-BR" dirty="0"/>
              <a:t>é aquele que os computadores recebem </a:t>
            </a:r>
            <a:r>
              <a:rPr lang="pt-BR" dirty="0" smtClean="0"/>
              <a:t>automaticamente </a:t>
            </a:r>
            <a:r>
              <a:rPr lang="pt-BR" dirty="0"/>
              <a:t>por um servidor DHCP.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012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63958" y="1168803"/>
            <a:ext cx="10515600" cy="4351338"/>
          </a:xfrm>
        </p:spPr>
        <p:txBody>
          <a:bodyPr>
            <a:normAutofit/>
          </a:bodyPr>
          <a:lstStyle/>
          <a:p>
            <a:r>
              <a:rPr lang="pt-BR" b="1" dirty="0" smtClean="0"/>
              <a:t>Questão 3</a:t>
            </a:r>
          </a:p>
          <a:p>
            <a:pPr marL="0" indent="0">
              <a:buNone/>
            </a:pPr>
            <a:r>
              <a:rPr lang="pt-BR" b="1" dirty="0" smtClean="0"/>
              <a:t>Qual protocolo é utilizado para controle de erros no modelo Internet?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a) </a:t>
            </a:r>
            <a:r>
              <a:rPr lang="pt-BR" dirty="0" smtClean="0"/>
              <a:t>EFCI</a:t>
            </a: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b) </a:t>
            </a:r>
            <a:r>
              <a:rPr lang="pt-BR" dirty="0" smtClean="0">
                <a:solidFill>
                  <a:srgbClr val="FF0000"/>
                </a:solidFill>
              </a:rPr>
              <a:t>ICMP</a:t>
            </a: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c) </a:t>
            </a:r>
            <a:r>
              <a:rPr lang="pt-BR" dirty="0" smtClean="0"/>
              <a:t>AQM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d) </a:t>
            </a:r>
            <a:r>
              <a:rPr lang="pt-BR" dirty="0" smtClean="0"/>
              <a:t>RED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567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76837" y="111728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b="1" dirty="0" smtClean="0"/>
              <a:t>Questão 4</a:t>
            </a:r>
          </a:p>
          <a:p>
            <a:pPr marL="0" indent="0">
              <a:buNone/>
            </a:pPr>
            <a:r>
              <a:rPr lang="pt-BR" b="1" dirty="0" smtClean="0"/>
              <a:t>Cite 3 </a:t>
            </a:r>
            <a:r>
              <a:rPr lang="pt-BR" b="1" dirty="0"/>
              <a:t>parâmetros necessários para avaliar a </a:t>
            </a:r>
            <a:r>
              <a:rPr lang="pt-BR" b="1" dirty="0" err="1" smtClean="0"/>
              <a:t>QoS</a:t>
            </a:r>
            <a:r>
              <a:rPr lang="pt-BR" b="1" dirty="0"/>
              <a:t>.</a:t>
            </a:r>
            <a:endParaRPr lang="pt-BR" b="1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a) Taxa de transmissão, perda de pacotes e políticas de escalonamento</a:t>
            </a:r>
            <a:r>
              <a:rPr lang="pt-BR" dirty="0" smtClean="0"/>
              <a:t>.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dirty="0"/>
              <a:t>b) Reserva de recursos, atraso e perda de pacotes</a:t>
            </a:r>
            <a:r>
              <a:rPr lang="pt-BR" dirty="0" smtClean="0"/>
              <a:t>.</a:t>
            </a: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c</a:t>
            </a:r>
            <a:r>
              <a:rPr lang="pt-BR" dirty="0">
                <a:solidFill>
                  <a:srgbClr val="FF0000"/>
                </a:solidFill>
              </a:rPr>
              <a:t>) Taxa de transmissão, perda de pacotes e disponibilidade</a:t>
            </a:r>
            <a:r>
              <a:rPr lang="pt-BR" dirty="0" smtClean="0">
                <a:solidFill>
                  <a:srgbClr val="FF0000"/>
                </a:solidFill>
              </a:rPr>
              <a:t>.</a:t>
            </a: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d</a:t>
            </a:r>
            <a:r>
              <a:rPr lang="pt-BR" dirty="0"/>
              <a:t>) Variação do atraso, atraso e política de escalonamento</a:t>
            </a:r>
            <a:r>
              <a:rPr lang="pt-BR" dirty="0" smtClean="0"/>
              <a:t>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e</a:t>
            </a:r>
            <a:r>
              <a:rPr lang="pt-BR" dirty="0"/>
              <a:t>) Atraso, modelagem de tráfego e perda de pacotes.</a:t>
            </a:r>
          </a:p>
        </p:txBody>
      </p:sp>
    </p:spTree>
    <p:extLst>
      <p:ext uri="{BB962C8B-B14F-4D97-AF65-F5344CB8AC3E}">
        <p14:creationId xmlns:p14="http://schemas.microsoft.com/office/powerpoint/2010/main" val="41250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0774" y="2971845"/>
            <a:ext cx="10515600" cy="1381214"/>
          </a:xfrm>
          <a:solidFill>
            <a:srgbClr val="0070C0"/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9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57634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Comutação por Circuito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168" y="2243588"/>
            <a:ext cx="9305663" cy="368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1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Comutação por Pacote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27" y="2189695"/>
            <a:ext cx="9721546" cy="352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9898"/>
            <a:ext cx="10200837" cy="3868625"/>
          </a:xfrm>
          <a:prstGeom prst="rect">
            <a:avLst/>
          </a:prstGeom>
        </p:spPr>
      </p:pic>
      <p:sp>
        <p:nvSpPr>
          <p:cNvPr id="6" name="Title 1"/>
          <p:cNvSpPr txBox="1">
            <a:spLocks noChangeArrowheads="1"/>
          </p:cNvSpPr>
          <p:nvPr/>
        </p:nvSpPr>
        <p:spPr>
          <a:xfrm>
            <a:off x="60325" y="174625"/>
            <a:ext cx="11826875" cy="1058863"/>
          </a:xfrm>
          <a:prstGeom prst="rect">
            <a:avLst/>
          </a:prstGeom>
          <a:solidFill>
            <a:srgbClr val="2E75B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en-US" b="1" dirty="0" smtClean="0">
                <a:solidFill>
                  <a:schemeClr val="bg1"/>
                </a:solidFill>
              </a:rPr>
              <a:t>  Serviço de </a:t>
            </a:r>
            <a:r>
              <a:rPr lang="pt-BR" altLang="en-US" b="1" dirty="0" err="1" smtClean="0">
                <a:solidFill>
                  <a:schemeClr val="bg1"/>
                </a:solidFill>
              </a:rPr>
              <a:t>Datagrama</a:t>
            </a:r>
            <a:r>
              <a:rPr lang="pt-BR" altLang="en-US" b="1" dirty="0" smtClean="0">
                <a:solidFill>
                  <a:schemeClr val="bg1"/>
                </a:solidFill>
              </a:rPr>
              <a:t> e Circuito Virtual</a:t>
            </a:r>
          </a:p>
        </p:txBody>
      </p:sp>
    </p:spTree>
    <p:extLst>
      <p:ext uri="{BB962C8B-B14F-4D97-AF65-F5344CB8AC3E}">
        <p14:creationId xmlns:p14="http://schemas.microsoft.com/office/powerpoint/2010/main" val="355708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Serviço de </a:t>
            </a:r>
            <a:r>
              <a:rPr 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Datagrama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Circuito Virtual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220" y="2043714"/>
            <a:ext cx="8793560" cy="411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6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167</TotalTime>
  <Words>1392</Words>
  <Application>Microsoft Office PowerPoint</Application>
  <PresentationFormat>Widescreen</PresentationFormat>
  <Paragraphs>269</Paragraphs>
  <Slides>55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Calibri Light</vt:lpstr>
      <vt:lpstr>Verdana</vt:lpstr>
      <vt:lpstr>Tema do Office</vt:lpstr>
      <vt:lpstr>Microsoft Visio 2000/2002 Drawing</vt:lpstr>
      <vt:lpstr>Bitmap Image</vt:lpstr>
      <vt:lpstr>Apresentação do PowerPoint</vt:lpstr>
      <vt:lpstr>Capítulo 6 – Camada de Rede</vt:lpstr>
      <vt:lpstr>Apresentação do PowerPoint</vt:lpstr>
      <vt:lpstr>Apresentação do PowerPoint</vt:lpstr>
      <vt:lpstr>Comutação</vt:lpstr>
      <vt:lpstr>Comutação por Circuito</vt:lpstr>
      <vt:lpstr>Comutação por Pacote</vt:lpstr>
      <vt:lpstr>Apresentação do PowerPoint</vt:lpstr>
      <vt:lpstr>Serviço de Datagrama e Circuito Virtual</vt:lpstr>
      <vt:lpstr>Apresentação do PowerPoint</vt:lpstr>
      <vt:lpstr>Espaço de Endereçamento</vt:lpstr>
      <vt:lpstr>Espaço de Endereçamento</vt:lpstr>
      <vt:lpstr>Subendereçamento</vt:lpstr>
      <vt:lpstr>Endereçamento sem Classe</vt:lpstr>
      <vt:lpstr>Endereçamento Estático e Dinâmico</vt:lpstr>
      <vt:lpstr>Mapeamento de Endereço</vt:lpstr>
      <vt:lpstr>Tradução de Endereço de Rede</vt:lpstr>
      <vt:lpstr>Endereço Multicast</vt:lpstr>
      <vt:lpstr>Endereço Multicast</vt:lpstr>
      <vt:lpstr>  Roteamento</vt:lpstr>
      <vt:lpstr>Apresentação do PowerPoint</vt:lpstr>
      <vt:lpstr>Tabelas de Roteamento</vt:lpstr>
      <vt:lpstr>Métricas: como escolher o melhor caminho</vt:lpstr>
      <vt:lpstr>Métricas: como escolher o melhor caminho</vt:lpstr>
      <vt:lpstr>Classificação dos Algoritmos de Roteamento</vt:lpstr>
      <vt:lpstr>Classificação dos Algoritmos de Roteamento</vt:lpstr>
      <vt:lpstr>Classificação dos Algoritmos de Roteamento</vt:lpstr>
      <vt:lpstr>Classificação dos Algoritmos de Roteamento</vt:lpstr>
      <vt:lpstr>Classificação dos Algoritmos de Roteamento</vt:lpstr>
      <vt:lpstr>Roteamento por Vetor de Distância</vt:lpstr>
      <vt:lpstr>Roteamento por Estado do Enlace</vt:lpstr>
      <vt:lpstr>Encapsulamento na camada de enlace </vt:lpstr>
      <vt:lpstr>Apresentação do PowerPoint</vt:lpstr>
      <vt:lpstr>Apresentação do PowerPoint</vt:lpstr>
      <vt:lpstr>Apresentação do PowerPoint</vt:lpstr>
      <vt:lpstr>Abordagens para o controle de congestionamento</vt:lpstr>
      <vt:lpstr>Abordagens para o controle de congestionamento</vt:lpstr>
      <vt:lpstr>Mecanismos para o controle de congestionamento</vt:lpstr>
      <vt:lpstr>Mecanismos para o controle de congestionamento</vt:lpstr>
      <vt:lpstr>Apresentação do PowerPoint</vt:lpstr>
      <vt:lpstr>Qualidade de Serviço</vt:lpstr>
      <vt:lpstr>Parâmetros para QoS</vt:lpstr>
      <vt:lpstr>Parâmetros QoS</vt:lpstr>
      <vt:lpstr>Parâmetros QoS</vt:lpstr>
      <vt:lpstr>Parâmetros QoS</vt:lpstr>
      <vt:lpstr>Aplicações e suas  necessidades de QoS </vt:lpstr>
      <vt:lpstr>Mecanismos para implementação de QoS </vt:lpstr>
      <vt:lpstr>Mecanismos para implementação de QoS </vt:lpstr>
      <vt:lpstr>Qualidade de Serviço na Internet </vt:lpstr>
      <vt:lpstr>Qualidade de Serviço na Internet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Priscilla de Paula Pires</dc:creator>
  <cp:lastModifiedBy>internet</cp:lastModifiedBy>
  <cp:revision>12</cp:revision>
  <dcterms:created xsi:type="dcterms:W3CDTF">2017-04-26T09:59:47Z</dcterms:created>
  <dcterms:modified xsi:type="dcterms:W3CDTF">2017-04-27T00:36:25Z</dcterms:modified>
</cp:coreProperties>
</file>