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9"/>
  </p:notesMasterIdLst>
  <p:handoutMasterIdLst>
    <p:handoutMasterId r:id="rId5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302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7" r:id="rId39"/>
    <p:sldId id="292" r:id="rId40"/>
    <p:sldId id="298" r:id="rId41"/>
    <p:sldId id="293" r:id="rId42"/>
    <p:sldId id="299" r:id="rId43"/>
    <p:sldId id="294" r:id="rId44"/>
    <p:sldId id="300" r:id="rId45"/>
    <p:sldId id="295" r:id="rId46"/>
    <p:sldId id="301" r:id="rId47"/>
    <p:sldId id="296" r:id="rId48"/>
  </p:sldIdLst>
  <p:sldSz cx="12192000" cy="6858000"/>
  <p:notesSz cx="6797675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81671-FB2C-486A-A897-844DBF1B8FFA}" type="datetimeFigureOut">
              <a:rPr lang="pt-BR" smtClean="0"/>
              <a:t>03/05/2017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BB3D38-922B-43E8-B72F-78CB45FC74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37678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5113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02265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2" name="Shape 302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879850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174102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767017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Shape 338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Shape 338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280687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551543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0" name="Shape 350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457200" y="4960137"/>
            <a:ext cx="7772400" cy="14630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buClr>
                <a:srgbClr val="464132"/>
              </a:buClr>
              <a:buFont typeface="Questrial"/>
              <a:buNone/>
              <a:defRPr sz="5000" b="0" i="0" u="none" strike="noStrike" cap="non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8610600" y="4960137"/>
            <a:ext cx="3200399" cy="14630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2"/>
              </a:buClr>
              <a:buFont typeface="Questrial"/>
              <a:buNone/>
              <a:defRPr sz="1800" b="0" i="0" u="none" strike="noStrike" cap="non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1024128" y="6470703"/>
            <a:ext cx="2154141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>
            <a:off x="4842932" y="6470703"/>
            <a:ext cx="5901458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pt-BR"/>
              <a:t>FACULDADE DE TECNOLOGIA DE SÃO PAULO</a:t>
            </a:r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10837334" y="6470703"/>
            <a:ext cx="973666" cy="2743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00" b="0" i="0" u="none" strike="noStrike" cap="non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rPr>
              <a:t>‹nº›</a:t>
            </a:fld>
            <a:endParaRPr lang="pt-BR" sz="1000" b="0" i="0" u="none" strike="noStrike" cap="none">
              <a:solidFill>
                <a:srgbClr val="46413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cxnSp>
        <p:nvCxnSpPr>
          <p:cNvPr id="19" name="Shape 19"/>
          <p:cNvCxnSpPr/>
          <p:nvPr/>
        </p:nvCxnSpPr>
        <p:spPr>
          <a:xfrm rot="10800000">
            <a:off x="8386842" y="5264105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buClr>
                <a:srgbClr val="464132"/>
              </a:buClr>
              <a:buFont typeface="Questrial"/>
              <a:buNone/>
              <a:defRPr sz="5000" b="0" i="0" u="none" strike="noStrike" cap="non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3872483" y="-562355"/>
            <a:ext cx="4023360" cy="97200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482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Questrial"/>
              <a:buChar char=" "/>
              <a:defRPr sz="2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265176" marR="0" lvl="1" indent="-23875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448056" marR="0" lvl="2" indent="-54355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594360" marR="0" lvl="3" indent="-4825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777240" marR="0" lvl="4" indent="-5334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914400" marR="0" lvl="5" indent="-508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1060704" marR="0" lvl="6" indent="-57403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1216152" marR="0" lvl="7" indent="-60452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1362456" marR="0" lvl="8" indent="-54355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1024128" y="6470703"/>
            <a:ext cx="2154141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4842932" y="6470703"/>
            <a:ext cx="5901458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pt-BR"/>
              <a:t>FACULDADE DE TECNOLOGIA DE SÃO PAULO</a:t>
            </a:r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10837334" y="6470703"/>
            <a:ext cx="973666" cy="2743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00" b="0" i="0" u="none" strike="noStrike" cap="non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rPr>
              <a:t>‹nº›</a:t>
            </a:fld>
            <a:endParaRPr lang="pt-BR" sz="1000" b="0" i="0" u="none" strike="noStrike" cap="none">
              <a:solidFill>
                <a:srgbClr val="46413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 rot="5400000">
            <a:off x="7334249" y="2152650"/>
            <a:ext cx="5410200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buClr>
                <a:srgbClr val="464132"/>
              </a:buClr>
              <a:buFont typeface="Questrial"/>
              <a:buNone/>
              <a:defRPr sz="5000" b="0" i="0" u="none" strike="noStrike" cap="non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 rot="5400000">
            <a:off x="2076450" y="-323849"/>
            <a:ext cx="5410200" cy="7581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482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Questrial"/>
              <a:buChar char=" "/>
              <a:defRPr sz="2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265176" marR="0" lvl="1" indent="-23875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448056" marR="0" lvl="2" indent="-54355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594360" marR="0" lvl="3" indent="-4825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777240" marR="0" lvl="4" indent="-5334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914400" marR="0" lvl="5" indent="-508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1060704" marR="0" lvl="6" indent="-57403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1216152" marR="0" lvl="7" indent="-60452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1362456" marR="0" lvl="8" indent="-54355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1024128" y="6470703"/>
            <a:ext cx="2154141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4842932" y="6470703"/>
            <a:ext cx="5901458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pt-BR"/>
              <a:t>FACULDADE DE TECNOLOGIA DE SÃO PAULO</a:t>
            </a:r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10837334" y="6470703"/>
            <a:ext cx="973666" cy="2743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00" b="0" i="0" u="none" strike="noStrike" cap="non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rPr>
              <a:t>‹nº›</a:t>
            </a:fld>
            <a:endParaRPr lang="pt-BR" sz="1000" b="0" i="0" u="none" strike="noStrike" cap="none">
              <a:solidFill>
                <a:srgbClr val="46413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cxnSp>
        <p:nvCxnSpPr>
          <p:cNvPr id="86" name="Shape 86"/>
          <p:cNvCxnSpPr/>
          <p:nvPr/>
        </p:nvCxnSpPr>
        <p:spPr>
          <a:xfrm rot="10800000">
            <a:off x="10058400" y="59262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buClr>
                <a:srgbClr val="464132"/>
              </a:buClr>
              <a:buFont typeface="Questrial"/>
              <a:buNone/>
              <a:defRPr sz="5000" b="0" i="0" u="none" strike="noStrike" cap="non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0" cy="4023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482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Questrial"/>
              <a:buChar char=" "/>
              <a:defRPr sz="2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265176" marR="0" lvl="1" indent="-23875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448056" marR="0" lvl="2" indent="-54355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594360" marR="0" lvl="3" indent="-4825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777240" marR="0" lvl="4" indent="-5334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914400" marR="0" lvl="5" indent="-508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1060704" marR="0" lvl="6" indent="-57403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1216152" marR="0" lvl="7" indent="-60452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1362456" marR="0" lvl="8" indent="-54355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1024128" y="6470703"/>
            <a:ext cx="2154141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4842932" y="6470703"/>
            <a:ext cx="5901458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pt-BR"/>
              <a:t>FACULDADE DE TECNOLOGIA DE SÃO PAULO</a:t>
            </a:r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10837334" y="6470703"/>
            <a:ext cx="973666" cy="2743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00" b="0" i="0" u="none" strike="noStrike" cap="non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rPr>
              <a:t>‹nº›</a:t>
            </a:fld>
            <a:endParaRPr lang="pt-BR" sz="1000" b="0" i="0" u="none" strike="noStrike" cap="none">
              <a:solidFill>
                <a:srgbClr val="46413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4960137"/>
            <a:ext cx="7772400" cy="14630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buClr>
                <a:srgbClr val="464132"/>
              </a:buClr>
              <a:buFont typeface="Questrial"/>
              <a:buNone/>
              <a:defRPr sz="5000" b="0" i="0" u="none" strike="noStrike" cap="non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8610600" y="4960137"/>
            <a:ext cx="3200399" cy="14630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2"/>
              </a:buClr>
              <a:buFont typeface="Questrial"/>
              <a:buNone/>
              <a:defRPr sz="1800" b="0" i="0" u="none" strike="noStrike" cap="non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Noto Sans Symbols"/>
              <a:buNone/>
              <a:defRPr sz="1800" b="0" i="0" u="none" strike="noStrike" cap="none">
                <a:solidFill>
                  <a:srgbClr val="8C8B8A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rgbClr val="8C8B8A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Noto Sans Symbols"/>
              <a:buNone/>
              <a:defRPr sz="1400" b="0" i="0" u="none" strike="noStrike" cap="none">
                <a:solidFill>
                  <a:srgbClr val="8C8B8A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Noto Sans Symbols"/>
              <a:buNone/>
              <a:defRPr sz="1400" b="0" i="0" u="none" strike="noStrike" cap="none">
                <a:solidFill>
                  <a:srgbClr val="8C8B8A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Noto Sans Symbols"/>
              <a:buNone/>
              <a:defRPr sz="1400" b="0" i="0" u="none" strike="noStrike" cap="none">
                <a:solidFill>
                  <a:srgbClr val="8C8B8A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Noto Sans Symbols"/>
              <a:buNone/>
              <a:defRPr sz="1400" b="0" i="0" u="none" strike="noStrike" cap="none">
                <a:solidFill>
                  <a:srgbClr val="8C8B8A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Noto Sans Symbols"/>
              <a:buNone/>
              <a:defRPr sz="1400" b="0" i="0" u="none" strike="noStrike" cap="none">
                <a:solidFill>
                  <a:srgbClr val="8C8B8A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Noto Sans Symbols"/>
              <a:buNone/>
              <a:defRPr sz="1400" b="0" i="0" u="none" strike="noStrike" cap="none">
                <a:solidFill>
                  <a:srgbClr val="8C8B8A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1024128" y="6470703"/>
            <a:ext cx="2154141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4842932" y="6470703"/>
            <a:ext cx="5901458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pt-BR"/>
              <a:t>FACULDADE DE TECNOLOGIA DE SÃO PAULO</a:t>
            </a:r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10837334" y="6470703"/>
            <a:ext cx="973666" cy="2743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00" b="0" i="0" u="none" strike="noStrike" cap="non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rPr>
              <a:t>‹nº›</a:t>
            </a:fld>
            <a:endParaRPr lang="pt-BR" sz="1000" b="0" i="0" u="none" strike="noStrike" cap="none">
              <a:solidFill>
                <a:srgbClr val="46413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cxnSp>
        <p:nvCxnSpPr>
          <p:cNvPr id="33" name="Shape 33"/>
          <p:cNvCxnSpPr/>
          <p:nvPr/>
        </p:nvCxnSpPr>
        <p:spPr>
          <a:xfrm rot="10800000">
            <a:off x="8386842" y="5264105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buClr>
                <a:srgbClr val="464132"/>
              </a:buClr>
              <a:buFont typeface="Questrial"/>
              <a:buNone/>
              <a:defRPr sz="5000" b="0" i="0" u="none" strike="noStrike" cap="non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4754879" cy="4023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482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Questrial"/>
              <a:buChar char=" "/>
              <a:defRPr sz="2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265176" marR="0" lvl="1" indent="-23875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448056" marR="0" lvl="2" indent="-54355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594360" marR="0" lvl="3" indent="-4825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777240" marR="0" lvl="4" indent="-5334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914400" marR="0" lvl="5" indent="-508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1060704" marR="0" lvl="6" indent="-57403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1216152" marR="0" lvl="7" indent="-60452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1362456" marR="0" lvl="8" indent="-54355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2"/>
          </p:nvPr>
        </p:nvSpPr>
        <p:spPr>
          <a:xfrm>
            <a:off x="5989319" y="2286000"/>
            <a:ext cx="4754879" cy="4023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482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Questrial"/>
              <a:buChar char=" "/>
              <a:defRPr sz="2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265176" marR="0" lvl="1" indent="-23875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448056" marR="0" lvl="2" indent="-54355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594360" marR="0" lvl="3" indent="-4825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777240" marR="0" lvl="4" indent="-5334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914400" marR="0" lvl="5" indent="-508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1060704" marR="0" lvl="6" indent="-57403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1216152" marR="0" lvl="7" indent="-60452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1362456" marR="0" lvl="8" indent="-54355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dt" idx="10"/>
          </p:nvPr>
        </p:nvSpPr>
        <p:spPr>
          <a:xfrm>
            <a:off x="1024128" y="6470703"/>
            <a:ext cx="2154141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ftr" idx="11"/>
          </p:nvPr>
        </p:nvSpPr>
        <p:spPr>
          <a:xfrm>
            <a:off x="4842932" y="6470703"/>
            <a:ext cx="5901458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pt-BR"/>
              <a:t>FACULDADE DE TECNOLOGIA DE SÃO PAULO</a:t>
            </a:r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10837334" y="6470703"/>
            <a:ext cx="973666" cy="2743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00" b="0" i="0" u="none" strike="noStrike" cap="non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rPr>
              <a:t>‹nº›</a:t>
            </a:fld>
            <a:endParaRPr lang="pt-BR" sz="1000" b="0" i="0" u="none" strike="noStrike" cap="none">
              <a:solidFill>
                <a:srgbClr val="46413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buClr>
                <a:srgbClr val="464132"/>
              </a:buClr>
              <a:buFont typeface="Questrial"/>
              <a:buNone/>
              <a:defRPr sz="5000" b="0" i="0" u="none" strike="noStrike" cap="non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1024128" y="2179635"/>
            <a:ext cx="475487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Questrial"/>
              <a:buNone/>
              <a:defRPr sz="2300" b="0" i="0" u="none" strike="noStrike" cap="none">
                <a:solidFill>
                  <a:srgbClr val="679B9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1024128" y="2967788"/>
            <a:ext cx="4754879" cy="33415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482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Questrial"/>
              <a:buChar char=" "/>
              <a:defRPr sz="2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265176" marR="0" lvl="1" indent="-23875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448056" marR="0" lvl="2" indent="-54355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594360" marR="0" lvl="3" indent="-4825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777240" marR="0" lvl="4" indent="-5334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914400" marR="0" lvl="5" indent="-508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1060704" marR="0" lvl="6" indent="-57403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1216152" marR="0" lvl="7" indent="-60452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1362456" marR="0" lvl="8" indent="-54355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3"/>
          </p:nvPr>
        </p:nvSpPr>
        <p:spPr>
          <a:xfrm>
            <a:off x="5989319" y="2179635"/>
            <a:ext cx="475487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Questrial"/>
              <a:buNone/>
              <a:defRPr sz="2300" b="0" i="0" u="none" strike="noStrike" cap="none">
                <a:solidFill>
                  <a:srgbClr val="679B9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4"/>
          </p:nvPr>
        </p:nvSpPr>
        <p:spPr>
          <a:xfrm>
            <a:off x="5989319" y="2967788"/>
            <a:ext cx="4754879" cy="33415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482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Questrial"/>
              <a:buChar char=" "/>
              <a:defRPr sz="2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265176" marR="0" lvl="1" indent="-23875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448056" marR="0" lvl="2" indent="-54355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594360" marR="0" lvl="3" indent="-4825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777240" marR="0" lvl="4" indent="-5334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914400" marR="0" lvl="5" indent="-508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1060704" marR="0" lvl="6" indent="-57403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1216152" marR="0" lvl="7" indent="-60452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1362456" marR="0" lvl="8" indent="-54355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1024128" y="6470703"/>
            <a:ext cx="2154141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4842932" y="6470703"/>
            <a:ext cx="5901458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pt-BR"/>
              <a:t>FACULDADE DE TECNOLOGIA DE SÃO PAULO</a:t>
            </a:r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10837334" y="6470703"/>
            <a:ext cx="973666" cy="2743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00" b="0" i="0" u="none" strike="noStrike" cap="non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rPr>
              <a:t>‹nº›</a:t>
            </a:fld>
            <a:endParaRPr lang="pt-BR" sz="1000" b="0" i="0" u="none" strike="noStrike" cap="none">
              <a:solidFill>
                <a:srgbClr val="46413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buClr>
                <a:srgbClr val="464132"/>
              </a:buClr>
              <a:buFont typeface="Questrial"/>
              <a:buNone/>
              <a:defRPr sz="5000" b="0" i="0" u="none" strike="noStrike" cap="non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1024128" y="6470703"/>
            <a:ext cx="2154141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4842932" y="6470703"/>
            <a:ext cx="5901458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pt-BR"/>
              <a:t>FACULDADE DE TECNOLOGIA DE SÃO PAULO</a:t>
            </a:r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10837334" y="6470703"/>
            <a:ext cx="973666" cy="2743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00" b="0" i="0" u="none" strike="noStrike" cap="non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rPr>
              <a:t>‹nº›</a:t>
            </a:fld>
            <a:endParaRPr lang="pt-BR" sz="1000" b="0" i="0" u="none" strike="noStrike" cap="none">
              <a:solidFill>
                <a:srgbClr val="46413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1024128" y="6470703"/>
            <a:ext cx="2154141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4842932" y="6470703"/>
            <a:ext cx="5901458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pt-BR"/>
              <a:t>FACULDADE DE TECNOLOGIA DE SÃO PAULO</a:t>
            </a:r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10837334" y="6470703"/>
            <a:ext cx="973666" cy="2743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00" b="0" i="0" u="none" strike="noStrike" cap="non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rPr>
              <a:t>‹nº›</a:t>
            </a:fld>
            <a:endParaRPr lang="pt-BR" sz="1000" b="0" i="0" u="none" strike="noStrike" cap="none">
              <a:solidFill>
                <a:srgbClr val="46413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024128" y="471508"/>
            <a:ext cx="4389119" cy="17373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buClr>
                <a:srgbClr val="464132"/>
              </a:buClr>
              <a:buFont typeface="Questrial"/>
              <a:buNone/>
              <a:defRPr sz="4000" b="0" i="0" u="none" strike="noStrike" cap="non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5715000" y="822959"/>
            <a:ext cx="5678423" cy="51846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609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Questrial"/>
              <a:buChar char=" "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265176" marR="0" lvl="1" indent="-11175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Noto Sans Symbols"/>
              <a:buChar char="•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448056" marR="0" lvl="2" indent="-41655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Noto Sans Symbols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594360" marR="0" lvl="3" indent="-3555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Noto Sans Symbols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777240" marR="0" lvl="4" indent="-4064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Noto Sans Symbols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914400" marR="0" lvl="5" indent="-38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Noto Sans Symbols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1060704" marR="0" lvl="6" indent="-44703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Noto Sans Symbols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1216152" marR="0" lvl="7" indent="-47752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Noto Sans Symbols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1362456" marR="0" lvl="8" indent="-41655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Noto Sans Symbols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1024128" y="2257506"/>
            <a:ext cx="4389119" cy="37622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8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Font typeface="Quest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1024128" y="6470703"/>
            <a:ext cx="2154141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4842932" y="6470703"/>
            <a:ext cx="5901458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pt-BR"/>
              <a:t>FACULDADE DE TECNOLOGIA DE SÃO PAULO</a:t>
            </a:r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10837334" y="6470703"/>
            <a:ext cx="973666" cy="2743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00" b="0" i="0" u="none" strike="noStrike" cap="non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rPr>
              <a:t>‹nº›</a:t>
            </a:fld>
            <a:endParaRPr lang="pt-BR" sz="1000" b="0" i="0" u="none" strike="noStrike" cap="none">
              <a:solidFill>
                <a:srgbClr val="46413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457200" y="4960137"/>
            <a:ext cx="7772400" cy="14630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buClr>
                <a:srgbClr val="464132"/>
              </a:buClr>
              <a:buFont typeface="Questrial"/>
              <a:buNone/>
              <a:defRPr sz="5000" b="0" i="0" u="none" strike="noStrike" cap="non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>
            <a:spLocks noGrp="1"/>
          </p:cNvSpPr>
          <p:nvPr>
            <p:ph type="pic" idx="2"/>
          </p:nvPr>
        </p:nvSpPr>
        <p:spPr>
          <a:xfrm>
            <a:off x="0" y="0"/>
            <a:ext cx="12188951" cy="4572000"/>
          </a:xfrm>
          <a:prstGeom prst="rect">
            <a:avLst/>
          </a:prstGeom>
          <a:solidFill>
            <a:srgbClr val="C3D7D7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Font typeface="Questrial"/>
              <a:buNone/>
              <a:defRPr sz="3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8610600" y="4960137"/>
            <a:ext cx="3200399" cy="14630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2"/>
              </a:buClr>
              <a:buFont typeface="Questrial"/>
              <a:buNone/>
              <a:defRPr sz="1800" b="0" i="0" u="none" strike="noStrike" cap="non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1024128" y="6470703"/>
            <a:ext cx="2154141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4842932" y="6470703"/>
            <a:ext cx="5901458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pt-BR"/>
              <a:t>FACULDADE DE TECNOLOGIA DE SÃO PAULO</a:t>
            </a:r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10837334" y="6470703"/>
            <a:ext cx="973666" cy="2743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00" b="0" i="0" u="none" strike="noStrike" cap="non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rPr>
              <a:t>‹nº›</a:t>
            </a:fld>
            <a:endParaRPr lang="pt-BR" sz="1000" b="0" i="0" u="none" strike="noStrike" cap="none">
              <a:solidFill>
                <a:srgbClr val="46413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cxnSp>
        <p:nvCxnSpPr>
          <p:cNvPr id="73" name="Shape 73"/>
          <p:cNvCxnSpPr/>
          <p:nvPr/>
        </p:nvCxnSpPr>
        <p:spPr>
          <a:xfrm rot="10800000">
            <a:off x="8386842" y="5264105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buClr>
                <a:srgbClr val="464132"/>
              </a:buClr>
              <a:buFont typeface="Questrial"/>
              <a:buNone/>
              <a:defRPr sz="5000" b="0" i="0" u="none" strike="noStrike" cap="non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0" cy="4023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482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Questrial"/>
              <a:buChar char=" "/>
              <a:defRPr sz="2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265176" marR="0" lvl="1" indent="-23875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448056" marR="0" lvl="2" indent="-54355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594360" marR="0" lvl="3" indent="-4825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777240" marR="0" lvl="4" indent="-5334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914400" marR="0" lvl="5" indent="-508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1060704" marR="0" lvl="6" indent="-57403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1216152" marR="0" lvl="7" indent="-60452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1362456" marR="0" lvl="8" indent="-54355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1024128" y="6470703"/>
            <a:ext cx="2154141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4842932" y="6470703"/>
            <a:ext cx="5901458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pt-BR"/>
              <a:t>FACULDADE DE TECNOLOGIA DE SÃO PAULO</a:t>
            </a:r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10837334" y="6470703"/>
            <a:ext cx="973666" cy="2743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00" b="0" i="0" u="none" strike="noStrike" cap="non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rPr>
              <a:t>‹nº›</a:t>
            </a:fld>
            <a:endParaRPr lang="pt-BR" sz="1000" b="0" i="0" u="none" strike="noStrike" cap="none">
              <a:solidFill>
                <a:srgbClr val="46413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cxnSp>
        <p:nvCxnSpPr>
          <p:cNvPr id="11" name="Shape 11"/>
          <p:cNvCxnSpPr/>
          <p:nvPr/>
        </p:nvCxnSpPr>
        <p:spPr>
          <a:xfrm rot="10800000">
            <a:off x="762000" y="826324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457200" y="4960137"/>
            <a:ext cx="7772400" cy="14630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buClr>
                <a:srgbClr val="464132"/>
              </a:buClr>
              <a:buSzPct val="25000"/>
              <a:buFont typeface="Questrial"/>
              <a:buNone/>
            </a:pPr>
            <a:r>
              <a:rPr lang="pt-BR" sz="5000" b="0" i="0" u="none" strike="noStrike" cap="none" dirty="0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rPr>
              <a:t>NETWORKING BASICS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subTitle" idx="1"/>
          </p:nvPr>
        </p:nvSpPr>
        <p:spPr>
          <a:xfrm>
            <a:off x="8610600" y="4960137"/>
            <a:ext cx="3200399" cy="14630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Questrial"/>
              <a:buNone/>
            </a:pPr>
            <a:r>
              <a:rPr lang="pt-BR" sz="1800" b="0" i="0" u="none" strike="noStrike" cap="none" dirty="0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rPr>
              <a:t>2ª edição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Questrial"/>
              <a:buNone/>
            </a:pPr>
            <a:r>
              <a:rPr lang="pt-BR" sz="1800" b="0" i="0" u="none" strike="noStrike" cap="none" dirty="0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rPr>
              <a:t>Patrick </a:t>
            </a:r>
            <a:r>
              <a:rPr lang="pt-BR" sz="1800" b="0" i="0" u="none" strike="noStrike" cap="none" dirty="0" err="1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rPr>
              <a:t>Ciccarelli</a:t>
            </a:r>
            <a:endParaRPr lang="pt-BR" sz="1800" b="0" i="0" u="none" strike="noStrike" cap="none" dirty="0">
              <a:solidFill>
                <a:srgbClr val="46413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93" name="Shape 93"/>
          <p:cNvPicPr preferRelativeResize="0"/>
          <p:nvPr/>
        </p:nvPicPr>
        <p:blipFill rotWithShape="1">
          <a:blip r:embed="rId3">
            <a:alphaModFix/>
          </a:blip>
          <a:srcRect t="43067"/>
          <a:stretch/>
        </p:blipFill>
        <p:spPr>
          <a:xfrm>
            <a:off x="0" y="-1"/>
            <a:ext cx="12192000" cy="456144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ço Reservado para Rodapé 1"/>
          <p:cNvSpPr>
            <a:spLocks noGrp="1"/>
          </p:cNvSpPr>
          <p:nvPr>
            <p:ph type="ftr" idx="11"/>
          </p:nvPr>
        </p:nvSpPr>
        <p:spPr>
          <a:xfrm>
            <a:off x="3145271" y="6501689"/>
            <a:ext cx="5901458" cy="274319"/>
          </a:xfrm>
        </p:spPr>
        <p:txBody>
          <a:bodyPr/>
          <a:lstStyle/>
          <a:p>
            <a:pPr algn="ctr"/>
            <a:r>
              <a:rPr lang="pt-BR" dirty="0"/>
              <a:t>FACULDADE DE TECNOLOGIA DE SÃO PAULO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905408" y="978251"/>
            <a:ext cx="10531768" cy="82245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Clr>
                <a:srgbClr val="464132"/>
              </a:buClr>
              <a:buSzPct val="25000"/>
              <a:buFont typeface="Questrial"/>
              <a:buNone/>
            </a:pPr>
            <a:r>
              <a:rPr lang="pt-BR" sz="4400" b="0" i="0" u="none" strike="noStrike" cap="none" dirty="0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rPr>
              <a:t>INTRODUÇÃO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905408" y="2319191"/>
            <a:ext cx="8967460" cy="3684878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91440" marR="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❖"/>
            </a:pPr>
            <a:r>
              <a:rPr lang="pt-BR" sz="22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Primeiro NOS foi lançado em 1993. No mesmo ano, foi lançado o </a:t>
            </a:r>
            <a:r>
              <a:rPr lang="pt-BR" sz="2200" b="0" i="1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Windows for Workgroups </a:t>
            </a:r>
            <a:r>
              <a:rPr lang="pt-BR" sz="22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(WFW) – versão do sistema operacional cliente com suporte para redes ponto a ponto.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❖"/>
            </a:pPr>
            <a:r>
              <a:rPr lang="pt-BR" sz="22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Windows NT, Windows Server 2000, Windows Server 2003, Server Windows 2008.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❖"/>
            </a:pPr>
            <a:r>
              <a:rPr lang="pt-BR" sz="22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Todos os produtos </a:t>
            </a:r>
            <a:r>
              <a:rPr lang="pt-BR" sz="2200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Windows</a:t>
            </a:r>
            <a:r>
              <a:rPr lang="pt-BR" sz="22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atualmente </a:t>
            </a:r>
            <a:r>
              <a:rPr lang="pt-BR" sz="2200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possuem</a:t>
            </a:r>
            <a:r>
              <a:rPr lang="pt-BR" sz="22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software cliente e a possibilidade de operar em um ambiente de rede ponto a ponto.</a:t>
            </a:r>
          </a:p>
        </p:txBody>
      </p:sp>
      <p:sp>
        <p:nvSpPr>
          <p:cNvPr id="5" name="Espaço Reservado para Rodapé 1"/>
          <p:cNvSpPr>
            <a:spLocks noGrp="1"/>
          </p:cNvSpPr>
          <p:nvPr>
            <p:ph type="ftr" idx="11"/>
          </p:nvPr>
        </p:nvSpPr>
        <p:spPr>
          <a:xfrm>
            <a:off x="3145271" y="6501689"/>
            <a:ext cx="5901458" cy="274319"/>
          </a:xfrm>
        </p:spPr>
        <p:txBody>
          <a:bodyPr/>
          <a:lstStyle/>
          <a:p>
            <a:pPr algn="ctr"/>
            <a:r>
              <a:rPr lang="pt-BR" dirty="0"/>
              <a:t>FACULDADE DE TECNOLOGIA DE SÃO PAULO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905408" y="951748"/>
            <a:ext cx="10531768" cy="82245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Clr>
                <a:srgbClr val="464132"/>
              </a:buClr>
              <a:buSzPct val="25000"/>
              <a:buFont typeface="Questrial"/>
              <a:buNone/>
            </a:pPr>
            <a:r>
              <a:rPr lang="pt-BR" sz="4400" b="0" i="0" u="none" strike="noStrike" cap="non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rPr>
              <a:t>CARACTERÍSTICAS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905408" y="1952626"/>
            <a:ext cx="10889026" cy="4699964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91440" marR="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❖"/>
            </a:pPr>
            <a:r>
              <a:rPr lang="pt-BR" sz="22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As diferentes edições dão a possibilidade de comprar somente as funcionalidades que você precisa, e mistura-las em sua rede apropriadamente. </a:t>
            </a:r>
          </a:p>
          <a:p>
            <a:pPr marL="448056" marR="0" lvl="2" indent="-1432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❖"/>
            </a:pPr>
            <a:r>
              <a:rPr lang="pt-BR" sz="14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Temos a Standard </a:t>
            </a:r>
            <a:r>
              <a:rPr lang="pt-BR" sz="1400" b="0" i="0" u="none" strike="noStrike" cap="none" dirty="0" err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edition</a:t>
            </a:r>
            <a:r>
              <a:rPr lang="pt-BR" sz="14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de pequenas a médias empresas (e em alguns casos, grandes companhias), e duas versões mais escaláveis, a Enterprise e a Datacenter </a:t>
            </a:r>
            <a:r>
              <a:rPr lang="pt-BR" sz="1400" b="0" i="0" u="none" strike="noStrike" cap="none" dirty="0" err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edition</a:t>
            </a:r>
            <a:r>
              <a:rPr lang="pt-BR" sz="14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.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❖"/>
            </a:pPr>
            <a:r>
              <a:rPr lang="pt-BR" sz="22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Conjunto de produtos para servidores: banco de dados, produtividade empresarial, gerenciamento de programas, desenvolvimento de programas, e segurança.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❖"/>
            </a:pPr>
            <a:r>
              <a:rPr lang="pt-BR" sz="22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No Windows Server 2008 64 bits, a Microsoft introduziu um novo recurso para gerenciamento de virtualização chamado </a:t>
            </a:r>
            <a:r>
              <a:rPr lang="pt-BR" sz="2200" b="0" i="0" u="none" strike="noStrike" cap="none" dirty="0" err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Hyper</a:t>
            </a:r>
            <a:r>
              <a:rPr lang="pt-BR" sz="22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-V.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❖"/>
            </a:pPr>
            <a:r>
              <a:rPr lang="pt-BR" sz="22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Windows Server oferece uma gama de ferramentas para interoperabilidade entre plataformas. Principalmente com sistemas UNIX.</a:t>
            </a:r>
          </a:p>
          <a:p>
            <a:pPr marL="448056" marR="0" lvl="2" indent="-1432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❖"/>
            </a:pPr>
            <a:r>
              <a:rPr lang="pt-BR" sz="14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Impulsiona características já existentes em ambos sistemas para gerenciamento de ambos;</a:t>
            </a:r>
          </a:p>
          <a:p>
            <a:pPr marL="448056" marR="0" lvl="2" indent="-14325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❖"/>
            </a:pPr>
            <a:r>
              <a:rPr lang="pt-BR" sz="14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Integra aplicações para maximizar o investimento enquanto estende aplicações baseadas em UNIX para sistemas Windows;</a:t>
            </a:r>
          </a:p>
          <a:p>
            <a:pPr marL="448056" marR="0" lvl="2" indent="-14325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❖"/>
            </a:pPr>
            <a:r>
              <a:rPr lang="pt-BR" sz="14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Migra as aplicações do UNIX para o Windows de forma faseada, reduzindo os riscos.</a:t>
            </a:r>
          </a:p>
          <a:p>
            <a:pPr marL="448056" marR="0" lvl="2" indent="-14325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</a:pPr>
            <a:endParaRPr sz="1400" b="0" i="0" u="none" strike="noStrike" cap="none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" name="Espaço Reservado para Rodapé 1"/>
          <p:cNvSpPr>
            <a:spLocks noGrp="1"/>
          </p:cNvSpPr>
          <p:nvPr>
            <p:ph type="ftr" idx="11"/>
          </p:nvPr>
        </p:nvSpPr>
        <p:spPr>
          <a:xfrm>
            <a:off x="3145271" y="6501689"/>
            <a:ext cx="5901458" cy="274319"/>
          </a:xfrm>
        </p:spPr>
        <p:txBody>
          <a:bodyPr/>
          <a:lstStyle/>
          <a:p>
            <a:pPr algn="ctr"/>
            <a:r>
              <a:rPr lang="pt-BR" dirty="0"/>
              <a:t>FACULDADE DE TECNOLOGIA DE SÃO PAULO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905408" y="685350"/>
            <a:ext cx="10531800" cy="82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Clr>
                <a:srgbClr val="464132"/>
              </a:buClr>
              <a:buSzPct val="25000"/>
              <a:buFont typeface="Questrial"/>
              <a:buNone/>
            </a:pPr>
            <a:r>
              <a:rPr lang="pt-BR" sz="4400" b="0" i="0" u="none" strike="noStrike" cap="non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rPr>
              <a:t>CARACTERÍSTICAS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905408" y="1720877"/>
            <a:ext cx="10889100" cy="4558800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91440" marR="0" lvl="0" indent="-9144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❖"/>
            </a:pPr>
            <a:r>
              <a:rPr lang="pt-BR" sz="22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Segurança</a:t>
            </a:r>
          </a:p>
          <a:p>
            <a:pPr marL="412751" lvl="8" indent="-285750">
              <a:lnSpc>
                <a:spcPct val="80000"/>
              </a:lnSpc>
              <a:spcBef>
                <a:spcPts val="400"/>
              </a:spcBef>
              <a:buClr>
                <a:schemeClr val="accent2"/>
              </a:buClr>
              <a:buSzPct val="25000"/>
              <a:buFont typeface="Wingdings" panose="05000000000000000000" pitchFamily="2" charset="2"/>
              <a:buChar char="v"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 partir do Windows 2000 Server e Windows XP, começou a ser utilizada a tecnologia </a:t>
            </a:r>
            <a:r>
              <a:rPr lang="pt-BR" sz="1800" b="0" i="0" u="none" strike="noStrike" cap="none" dirty="0" err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Kerberos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em conjunto com o </a:t>
            </a:r>
            <a:r>
              <a:rPr lang="pt-BR" sz="1800" b="0" i="0" u="none" strike="noStrike" cap="none" dirty="0" err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Microsoft’s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Active </a:t>
            </a:r>
            <a:r>
              <a:rPr lang="pt-BR" sz="1800" b="0" i="0" u="none" strike="noStrike" cap="none" dirty="0" err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Directory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para autenticação.</a:t>
            </a:r>
          </a:p>
          <a:p>
            <a:pPr marL="412751" marR="0" lvl="1" indent="-28575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Wingdings" panose="05000000000000000000" pitchFamily="2" charset="2"/>
              <a:buChar char="v"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Diferentes esquemas de segurança para diferentes grupos de usuários ou computadores.</a:t>
            </a:r>
          </a:p>
          <a:p>
            <a:pPr marL="412751" marR="0" lvl="1" indent="-28575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Wingdings" panose="05000000000000000000" pitchFamily="2" charset="2"/>
              <a:buChar char="v"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Ambiente Active </a:t>
            </a:r>
            <a:r>
              <a:rPr lang="pt-BR" sz="1800" b="0" i="0" u="none" strike="noStrike" cap="none" dirty="0" err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Directory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possibilita definir políticas através dos diretórios ou para grupos específicos através do </a:t>
            </a:r>
            <a:r>
              <a:rPr lang="pt-BR" sz="1800" b="0" i="0" u="none" strike="noStrike" cap="none" dirty="0" err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Group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pt-BR" sz="1800" b="0" i="0" u="none" strike="noStrike" cap="none" dirty="0" err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Policy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pt-BR" sz="1800" b="0" i="0" u="none" strike="noStrike" cap="none" dirty="0" err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Objects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(</a:t>
            </a:r>
            <a:r>
              <a:rPr lang="pt-BR" sz="1800" b="0" i="0" u="none" strike="noStrike" cap="none" dirty="0" err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GPOs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).</a:t>
            </a:r>
          </a:p>
          <a:p>
            <a:pPr marL="412751" marR="0" lvl="1" indent="-28575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Wingdings" panose="05000000000000000000" pitchFamily="2" charset="2"/>
              <a:buChar char="v"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Cada objeto dirá como um aspecto do Windows ou um programa será configurado.</a:t>
            </a:r>
          </a:p>
          <a:p>
            <a:pPr marL="412751" marR="0" lvl="1" indent="-28575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Wingdings" panose="05000000000000000000" pitchFamily="2" charset="2"/>
              <a:buChar char="v"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Um conjunto de </a:t>
            </a:r>
            <a:r>
              <a:rPr lang="pt-BR" sz="1800" b="0" i="0" u="none" strike="noStrike" cap="none" dirty="0" err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GPOs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formará as políticas de grupos, aplicáveis tanto para usuários como para computadores.</a:t>
            </a:r>
          </a:p>
          <a:p>
            <a:pPr marL="91440" marR="0" lvl="0" indent="-91440" algn="l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❖"/>
            </a:pPr>
            <a:r>
              <a:rPr lang="pt-BR" sz="22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Serviços de impressão e diretórios</a:t>
            </a:r>
          </a:p>
          <a:p>
            <a:pPr marL="412751" marR="0" lvl="1" indent="-2857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Wingdings" panose="05000000000000000000" pitchFamily="2" charset="2"/>
              <a:buChar char="v"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Utiliza a interface e terminologia do Windows, que é familiar aos usuários.</a:t>
            </a:r>
          </a:p>
          <a:p>
            <a:pPr marL="412751" marR="0" lvl="1" indent="-28575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Wingdings" panose="05000000000000000000" pitchFamily="2" charset="2"/>
              <a:buChar char="v"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Suporta </a:t>
            </a:r>
            <a:r>
              <a:rPr lang="pt-BR" sz="1800" b="0" i="0" u="none" strike="noStrike" cap="none" dirty="0" err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caching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dos arquivos, armazenando-os no computador local e realizando o </a:t>
            </a:r>
            <a:r>
              <a:rPr lang="pt-BR" sz="1800" b="0" i="0" u="none" strike="noStrike" cap="none" dirty="0" err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update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quando este é conectado à rede.</a:t>
            </a:r>
          </a:p>
          <a:p>
            <a:pPr marL="412751" marR="0" lvl="1" indent="-28575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Wingdings" panose="05000000000000000000" pitchFamily="2" charset="2"/>
              <a:buChar char="v"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Utiliza o conceito de diretórios,  assim o usuário tem acesso aos arquivos compartilhados dentro deste. O</a:t>
            </a:r>
            <a:r>
              <a:rPr lang="pt-BR" sz="1800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compartilhamento de impressoras ocorre da mesma maneira.</a:t>
            </a:r>
          </a:p>
          <a:p>
            <a:pPr marL="91440" marR="0" lvl="0" indent="-91440" algn="l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</a:pPr>
            <a:endParaRPr sz="2200" b="0" i="0" u="none" strike="noStrike" cap="none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70" name="Shape 170"/>
          <p:cNvSpPr txBox="1"/>
          <p:nvPr/>
        </p:nvSpPr>
        <p:spPr>
          <a:xfrm>
            <a:off x="905408" y="1347750"/>
            <a:ext cx="9720000" cy="320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Clr>
                <a:srgbClr val="464132"/>
              </a:buClr>
              <a:buSzPct val="25000"/>
              <a:buFont typeface="Questrial"/>
              <a:buNone/>
            </a:pPr>
            <a:r>
              <a:rPr lang="pt-BR" sz="1800" b="0" i="0" u="none" strike="noStrike" cap="non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rPr>
              <a:t>SUPORTE A SERVIÇOS</a:t>
            </a:r>
          </a:p>
        </p:txBody>
      </p:sp>
      <p:sp>
        <p:nvSpPr>
          <p:cNvPr id="6" name="Espaço Reservado para Rodapé 1"/>
          <p:cNvSpPr>
            <a:spLocks noGrp="1"/>
          </p:cNvSpPr>
          <p:nvPr>
            <p:ph type="ftr" idx="11"/>
          </p:nvPr>
        </p:nvSpPr>
        <p:spPr>
          <a:xfrm>
            <a:off x="3145271" y="6501689"/>
            <a:ext cx="5901458" cy="274319"/>
          </a:xfrm>
        </p:spPr>
        <p:txBody>
          <a:bodyPr/>
          <a:lstStyle/>
          <a:p>
            <a:pPr algn="ctr"/>
            <a:r>
              <a:rPr lang="pt-BR" dirty="0"/>
              <a:t>FACULDADE DE TECNOLOGIA DE SÃO PAULO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905408" y="857741"/>
            <a:ext cx="10531768" cy="82245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Clr>
                <a:srgbClr val="464132"/>
              </a:buClr>
              <a:buSzPct val="25000"/>
              <a:buFont typeface="Questrial"/>
              <a:buNone/>
            </a:pPr>
            <a:r>
              <a:rPr lang="pt-BR" sz="4400" b="0" i="0" u="none" strike="noStrike" cap="none" dirty="0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rPr>
              <a:t>CARACTERÍSTICAS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905408" y="2093903"/>
            <a:ext cx="10889026" cy="3792548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91440" marR="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❖"/>
            </a:pPr>
            <a:r>
              <a:rPr lang="pt-BR" sz="22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Suporte a aplicações</a:t>
            </a:r>
          </a:p>
          <a:p>
            <a:pPr marL="412751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Wingdings" panose="05000000000000000000" pitchFamily="2" charset="2"/>
              <a:buChar char="v"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Ferramentas para servidores e clientes, na construção de programas, são as mesmas.</a:t>
            </a:r>
          </a:p>
          <a:p>
            <a:pPr marL="412751" marR="0" lvl="1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Wingdings" panose="05000000000000000000" pitchFamily="2" charset="2"/>
              <a:buChar char="v"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Programas certificados como Windows </a:t>
            </a:r>
            <a:r>
              <a:rPr lang="pt-BR" sz="1800" b="0" i="0" u="none" strike="noStrike" cap="none" dirty="0" err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Compatible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rodaram em diversas plataformas Windows.	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❖"/>
            </a:pPr>
            <a:r>
              <a:rPr lang="pt-BR" sz="22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Updates</a:t>
            </a:r>
          </a:p>
          <a:p>
            <a:pPr marL="412751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Wingdings" panose="05000000000000000000" pitchFamily="2" charset="2"/>
              <a:buChar char="v"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Atualizações de aplicações e sistema operacional é feita por patches.</a:t>
            </a:r>
          </a:p>
          <a:p>
            <a:pPr marL="412751" marR="0" lvl="1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Wingdings" panose="05000000000000000000" pitchFamily="2" charset="2"/>
              <a:buChar char="v"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Para grandes redes, é possível utilizar o Windows Server Update Services (WSUS) para gerenciamento de patches. Possibilita controlar como os updates são entregues aos computadores da rede.</a:t>
            </a:r>
          </a:p>
          <a:p>
            <a:pPr marL="128016" marR="0" lvl="1" indent="-101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</a:pPr>
            <a:endParaRPr sz="1800" b="0" i="0" u="none" strike="noStrike" cap="none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77" name="Shape 177"/>
          <p:cNvSpPr txBox="1"/>
          <p:nvPr/>
        </p:nvSpPr>
        <p:spPr>
          <a:xfrm>
            <a:off x="905408" y="1519925"/>
            <a:ext cx="9720072" cy="3205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Clr>
                <a:srgbClr val="464132"/>
              </a:buClr>
              <a:buSzPct val="25000"/>
              <a:buFont typeface="Questrial"/>
              <a:buNone/>
            </a:pPr>
            <a:r>
              <a:rPr lang="pt-BR" sz="1800" b="0" i="0" u="none" strike="noStrike" cap="non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rPr>
              <a:t>SUPORTE A SERVIÇOS</a:t>
            </a:r>
          </a:p>
        </p:txBody>
      </p:sp>
      <p:sp>
        <p:nvSpPr>
          <p:cNvPr id="6" name="Espaço Reservado para Rodapé 1"/>
          <p:cNvSpPr>
            <a:spLocks noGrp="1"/>
          </p:cNvSpPr>
          <p:nvPr>
            <p:ph type="ftr" idx="11"/>
          </p:nvPr>
        </p:nvSpPr>
        <p:spPr>
          <a:xfrm>
            <a:off x="3145271" y="6501689"/>
            <a:ext cx="5901458" cy="274319"/>
          </a:xfrm>
        </p:spPr>
        <p:txBody>
          <a:bodyPr/>
          <a:lstStyle/>
          <a:p>
            <a:pPr algn="ctr"/>
            <a:r>
              <a:rPr lang="pt-BR" dirty="0"/>
              <a:t>FACULDADE DE TECNOLOGIA DE SÃO PAULO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918111" y="967408"/>
            <a:ext cx="11167872" cy="6668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Clr>
                <a:srgbClr val="464132"/>
              </a:buClr>
              <a:buSzPct val="25000"/>
              <a:buFont typeface="Questrial"/>
              <a:buNone/>
            </a:pPr>
            <a:r>
              <a:rPr lang="pt-BR" sz="4400" b="0" i="0" u="none" strike="noStrike" cap="none" dirty="0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rPr>
              <a:t>APPLE MACINTOSH</a:t>
            </a:r>
          </a:p>
        </p:txBody>
      </p:sp>
      <p:pic>
        <p:nvPicPr>
          <p:cNvPr id="183" name="Shape 1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86122" y="302720"/>
            <a:ext cx="1609335" cy="1989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hape 242"/>
          <p:cNvPicPr preferRelativeResize="0"/>
          <p:nvPr/>
        </p:nvPicPr>
        <p:blipFill rotWithShape="1">
          <a:blip r:embed="rId4">
            <a:alphaModFix/>
          </a:blip>
          <a:srcRect l="353" r="-353" b="41664"/>
          <a:stretch/>
        </p:blipFill>
        <p:spPr>
          <a:xfrm>
            <a:off x="-3007" y="2810431"/>
            <a:ext cx="12242632" cy="404756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Espaço Reservado para Rodapé 1"/>
          <p:cNvSpPr>
            <a:spLocks noGrp="1"/>
          </p:cNvSpPr>
          <p:nvPr>
            <p:ph type="ftr" idx="11"/>
          </p:nvPr>
        </p:nvSpPr>
        <p:spPr>
          <a:xfrm>
            <a:off x="3170587" y="310896"/>
            <a:ext cx="5901458" cy="274319"/>
          </a:xfrm>
        </p:spPr>
        <p:txBody>
          <a:bodyPr/>
          <a:lstStyle/>
          <a:p>
            <a:pPr algn="ctr"/>
            <a:r>
              <a:rPr lang="pt-BR" dirty="0"/>
              <a:t>FACULDADE DE TECNOLOGIA DE SÃO PAULO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905408" y="978251"/>
            <a:ext cx="10531768" cy="82245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Clr>
                <a:srgbClr val="464132"/>
              </a:buClr>
              <a:buSzPct val="25000"/>
              <a:buFont typeface="Questrial"/>
              <a:buNone/>
            </a:pPr>
            <a:r>
              <a:rPr lang="pt-BR" sz="4400" b="0" i="0" u="none" strike="noStrike" cap="none" dirty="0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rPr>
              <a:t>INTRODUÇÃO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905408" y="2240438"/>
            <a:ext cx="5533492" cy="2747395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91440" lvl="0" indent="-91440">
              <a:lnSpc>
                <a:spcPct val="90000"/>
              </a:lnSpc>
              <a:buClr>
                <a:schemeClr val="accent2"/>
              </a:buClr>
              <a:buSzPct val="100000"/>
              <a:buFont typeface="Noto Sans Symbols"/>
              <a:buChar char="❖"/>
            </a:pPr>
            <a:r>
              <a:rPr lang="pt-BR" sz="2200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Primeiro sistema de computador a oferecer uma área de trabalho confiável.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❖"/>
            </a:pPr>
            <a:r>
              <a:rPr lang="pt-BR" sz="22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Interface gráfica excelente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❖"/>
            </a:pPr>
            <a:r>
              <a:rPr lang="pt-BR" sz="22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Troca dos processadores da Motorola pelos chips da Intel, proporcionando a inicialização dupla (Windows e Mac Os).</a:t>
            </a:r>
          </a:p>
        </p:txBody>
      </p:sp>
      <p:sp>
        <p:nvSpPr>
          <p:cNvPr id="5" name="Espaço Reservado para Rodapé 1"/>
          <p:cNvSpPr>
            <a:spLocks noGrp="1"/>
          </p:cNvSpPr>
          <p:nvPr>
            <p:ph type="ftr" idx="11"/>
          </p:nvPr>
        </p:nvSpPr>
        <p:spPr>
          <a:xfrm>
            <a:off x="3145271" y="6501689"/>
            <a:ext cx="5901458" cy="274319"/>
          </a:xfrm>
        </p:spPr>
        <p:txBody>
          <a:bodyPr/>
          <a:lstStyle/>
          <a:p>
            <a:pPr algn="ctr"/>
            <a:r>
              <a:rPr lang="pt-BR" dirty="0"/>
              <a:t>FACULDADE DE TECNOLOGIA DE SÃO PAULO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900" y="1413067"/>
            <a:ext cx="5334045" cy="3574766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7351332" y="5019332"/>
            <a:ext cx="3619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Área de trabalho original do Mac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914933" y="874923"/>
            <a:ext cx="10531800" cy="82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Clr>
                <a:srgbClr val="464132"/>
              </a:buClr>
              <a:buSzPct val="25000"/>
              <a:buFont typeface="Questrial"/>
              <a:buNone/>
            </a:pPr>
            <a:r>
              <a:rPr lang="pt-BR" sz="4400" b="0" i="0" u="none" strike="noStrike" cap="none" dirty="0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rPr>
              <a:t>CARACTERÍSTICAS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905408" y="2000250"/>
            <a:ext cx="10889100" cy="4451601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>
              <a:lnSpc>
                <a:spcPct val="90000"/>
              </a:lnSpc>
              <a:buClr>
                <a:schemeClr val="accent2"/>
              </a:buClr>
              <a:buSzPct val="100000"/>
            </a:pPr>
            <a:r>
              <a:rPr lang="pt-BR" sz="2800" dirty="0">
                <a:solidFill>
                  <a:schemeClr val="dk1"/>
                </a:solidFill>
                <a:latin typeface="Questrial"/>
              </a:rPr>
              <a:t>Principais versões do Mac durante os anos</a:t>
            </a:r>
            <a:r>
              <a:rPr lang="en-US" sz="2800" dirty="0">
                <a:solidFill>
                  <a:schemeClr val="dk1"/>
                </a:solidFill>
                <a:latin typeface="Questrial"/>
              </a:rPr>
              <a:t>: 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100000"/>
            </a:pPr>
            <a:endParaRPr lang="pt-BR" sz="2400" dirty="0"/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v"/>
            </a:pPr>
            <a:r>
              <a:rPr lang="pt-BR" sz="22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pt-BR" sz="24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Sistema 1</a:t>
            </a:r>
          </a:p>
          <a:p>
            <a:pPr marL="448056" marR="0" lvl="2" indent="-1432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❖"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Elementos básicos do Mac OS.</a:t>
            </a:r>
          </a:p>
          <a:p>
            <a:pPr marL="448056" marR="0" lvl="2" indent="-14325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❖"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Apresentação da poderosa GUI do sistema, apesar de ainda não possuir cores.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❖"/>
            </a:pPr>
            <a:r>
              <a:rPr lang="pt-BR" sz="24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Sistema 6</a:t>
            </a:r>
          </a:p>
          <a:p>
            <a:pPr marL="448056" marR="0" lvl="2" indent="-1432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❖"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Adição de cores ao sistema operacional;</a:t>
            </a:r>
          </a:p>
          <a:p>
            <a:pPr marL="448056" lvl="4" indent="-143255">
              <a:lnSpc>
                <a:spcPct val="90000"/>
              </a:lnSpc>
              <a:spcBef>
                <a:spcPts val="400"/>
              </a:spcBef>
              <a:buClr>
                <a:schemeClr val="accent2"/>
              </a:buClr>
              <a:buSzPct val="100000"/>
              <a:buFont typeface="Noto Sans Symbols"/>
              <a:buChar char="❖"/>
            </a:pPr>
            <a:r>
              <a:rPr lang="pt-BR" sz="1600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</a:t>
            </a:r>
            <a:r>
              <a:rPr lang="pt-BR" sz="16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Possibilidade de trocar o programa em execução utilizando o</a:t>
            </a:r>
            <a:r>
              <a:rPr lang="pt-BR" sz="1600" b="0" i="1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Multifinder</a:t>
            </a:r>
            <a:r>
              <a:rPr lang="pt-BR" sz="1600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.</a:t>
            </a:r>
            <a:endParaRPr lang="pt-BR" sz="1600" b="0" i="0" u="none" strike="noStrike" cap="none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91440" marR="0" lvl="0" indent="-9144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❖"/>
            </a:pPr>
            <a:r>
              <a:rPr lang="pt-BR" sz="24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Sistema 7</a:t>
            </a:r>
          </a:p>
          <a:p>
            <a:pPr marL="448056" marR="0" lvl="2" indent="-1432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❖"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Suporte a </a:t>
            </a:r>
            <a:r>
              <a:rPr lang="pt-BR" sz="1600" i="1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M</a:t>
            </a:r>
            <a:r>
              <a:rPr lang="pt-BR" sz="1600" b="0" i="1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ultitarefa </a:t>
            </a:r>
            <a:r>
              <a:rPr lang="pt-BR" sz="1600" b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(usar aplicativos simultâneas, rodando ao mesmo tempo).</a:t>
            </a:r>
          </a:p>
          <a:p>
            <a:pPr marL="448056" lvl="2" indent="-143255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SzPct val="100000"/>
              <a:buFont typeface="Noto Sans Symbols"/>
              <a:buChar char="❖"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Adição de suporte </a:t>
            </a:r>
            <a:r>
              <a:rPr lang="pt-BR" sz="1600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 fontes</a:t>
            </a:r>
            <a:r>
              <a:rPr lang="pt-BR" sz="16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TrueType </a:t>
            </a:r>
            <a:r>
              <a:rPr lang="pt-BR" sz="1600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(fontes automaticamente escaláveis).</a:t>
            </a:r>
            <a:endParaRPr lang="pt-BR" sz="1600" b="0" i="0" u="none" strike="noStrike" cap="none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48056" marR="0" lvl="2" indent="-14325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❖"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Habilidade de compartilhar disco na rede, e de se utilizar memória virtual.</a:t>
            </a:r>
          </a:p>
        </p:txBody>
      </p:sp>
      <p:sp>
        <p:nvSpPr>
          <p:cNvPr id="5" name="Espaço Reservado para Rodapé 1"/>
          <p:cNvSpPr>
            <a:spLocks noGrp="1"/>
          </p:cNvSpPr>
          <p:nvPr>
            <p:ph type="ftr" idx="11"/>
          </p:nvPr>
        </p:nvSpPr>
        <p:spPr>
          <a:xfrm>
            <a:off x="3145271" y="6501689"/>
            <a:ext cx="5901458" cy="274319"/>
          </a:xfrm>
        </p:spPr>
        <p:txBody>
          <a:bodyPr/>
          <a:lstStyle/>
          <a:p>
            <a:pPr algn="ctr"/>
            <a:r>
              <a:rPr lang="pt-BR" dirty="0"/>
              <a:t>FACULDADE DE TECNOLOGIA DE SÃO PAULO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914933" y="874923"/>
            <a:ext cx="10531800" cy="82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Clr>
                <a:srgbClr val="464132"/>
              </a:buClr>
              <a:buSzPct val="25000"/>
              <a:buFont typeface="Questrial"/>
              <a:buNone/>
            </a:pPr>
            <a:r>
              <a:rPr lang="pt-BR" sz="4400" b="0" i="0" u="none" strike="noStrike" cap="none" dirty="0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rPr>
              <a:t>CARACTERÍSTICAS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905408" y="2190750"/>
            <a:ext cx="10889100" cy="4261102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91440" marR="0" lvl="0" indent="-9144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❖"/>
            </a:pPr>
            <a:r>
              <a:rPr lang="pt-BR" sz="22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pt-BR" sz="24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Sistema 7 Pro</a:t>
            </a:r>
          </a:p>
          <a:p>
            <a:pPr marL="448056" marR="0" lvl="2" indent="-1432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❖"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Incluiu tecnologia de assinatura digital, e-mail integrado, e reconhecimento de voz.</a:t>
            </a:r>
          </a:p>
          <a:p>
            <a:pPr marL="448056" marR="0" lvl="2" indent="-14325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❖"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Aqui foi introduzi</a:t>
            </a:r>
            <a:r>
              <a:rPr lang="pt-BR" sz="1600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d</a:t>
            </a:r>
            <a:r>
              <a:rPr lang="pt-BR" sz="16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 a </a:t>
            </a:r>
            <a:r>
              <a:rPr lang="pt-BR" sz="1600" b="0" i="1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Keychain</a:t>
            </a:r>
            <a:r>
              <a:rPr lang="pt-BR" sz="16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, que armazena</a:t>
            </a:r>
            <a:r>
              <a:rPr lang="pt-BR" sz="1600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v</a:t>
            </a:r>
            <a:r>
              <a:rPr lang="pt-BR" sz="16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 online </a:t>
            </a:r>
            <a:r>
              <a:rPr lang="pt-BR" sz="1600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as senhas</a:t>
            </a:r>
            <a:r>
              <a:rPr lang="pt-BR" sz="16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de um usuário, assim, uma só senha seria necessária quando ele se conectasse.</a:t>
            </a:r>
          </a:p>
          <a:p>
            <a:pPr marL="448056" marR="0" lvl="2" indent="-14325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❖"/>
            </a:pPr>
            <a:endParaRPr lang="pt-BR" sz="1600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91440" lvl="0" indent="-91440">
              <a:lnSpc>
                <a:spcPct val="90000"/>
              </a:lnSpc>
              <a:buClr>
                <a:schemeClr val="accent2"/>
              </a:buClr>
              <a:buSzPct val="100000"/>
              <a:buFont typeface="Noto Sans Symbols"/>
              <a:buChar char="❖"/>
            </a:pPr>
            <a:r>
              <a:rPr lang="pt-BR" sz="2400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Mac OS 8</a:t>
            </a:r>
          </a:p>
          <a:p>
            <a:pPr marL="448056" lvl="2" indent="-143255">
              <a:lnSpc>
                <a:spcPct val="90000"/>
              </a:lnSpc>
              <a:spcBef>
                <a:spcPts val="400"/>
              </a:spcBef>
              <a:buClr>
                <a:schemeClr val="accent2"/>
              </a:buClr>
              <a:buSzPct val="100000"/>
              <a:buFont typeface="Noto Sans Symbols"/>
              <a:buChar char="❖"/>
            </a:pPr>
            <a:r>
              <a:rPr lang="pt-BR" sz="1600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Parceria com a Microsoft (Internet Explorer se tornou o navegador padrão do sistema).</a:t>
            </a:r>
          </a:p>
          <a:p>
            <a:pPr marL="448056" lvl="2" indent="-143255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SzPct val="100000"/>
              <a:buFont typeface="Noto Sans Symbols"/>
              <a:buChar char="❖"/>
            </a:pPr>
            <a:r>
              <a:rPr lang="pt-BR" sz="1600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O sistema passou a ter sua própria </a:t>
            </a:r>
            <a:r>
              <a:rPr lang="pt-BR" sz="1600" i="1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Máquina Virtual Java</a:t>
            </a:r>
            <a:r>
              <a:rPr lang="pt-BR" sz="1600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.</a:t>
            </a:r>
          </a:p>
          <a:p>
            <a:pPr marL="448056" lvl="2" indent="-143255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SzPct val="100000"/>
              <a:buFont typeface="Noto Sans Symbols"/>
              <a:buChar char="❖"/>
            </a:pPr>
            <a:endParaRPr lang="pt-BR" sz="1600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91440" lvl="0" indent="-91440">
              <a:lnSpc>
                <a:spcPct val="90000"/>
              </a:lnSpc>
              <a:spcBef>
                <a:spcPts val="1600"/>
              </a:spcBef>
              <a:buClr>
                <a:schemeClr val="accent2"/>
              </a:buClr>
              <a:buSzPct val="100000"/>
              <a:buFont typeface="Noto Sans Symbols"/>
              <a:buChar char="❖"/>
            </a:pPr>
            <a:r>
              <a:rPr lang="pt-BR" sz="2400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Mac OS 9</a:t>
            </a:r>
          </a:p>
          <a:p>
            <a:pPr marL="448056" lvl="2" indent="-143255">
              <a:lnSpc>
                <a:spcPct val="90000"/>
              </a:lnSpc>
              <a:spcBef>
                <a:spcPts val="400"/>
              </a:spcBef>
              <a:buClr>
                <a:schemeClr val="accent2"/>
              </a:buClr>
              <a:buSzPct val="100000"/>
              <a:buFont typeface="Noto Sans Symbols"/>
              <a:buChar char="❖"/>
            </a:pPr>
            <a:r>
              <a:rPr lang="pt-BR" sz="1600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Suporte a multiusuários, com possibilidade de diferentes configurações e ambientes para cada um. </a:t>
            </a:r>
          </a:p>
          <a:p>
            <a:pPr marL="304801" marR="0" lvl="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</a:pPr>
            <a:endParaRPr lang="pt-BR" sz="1600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" name="Espaço Reservado para Rodapé 1"/>
          <p:cNvSpPr>
            <a:spLocks noGrp="1"/>
          </p:cNvSpPr>
          <p:nvPr>
            <p:ph type="ftr" idx="11"/>
          </p:nvPr>
        </p:nvSpPr>
        <p:spPr>
          <a:xfrm>
            <a:off x="3145271" y="6501689"/>
            <a:ext cx="5901458" cy="274319"/>
          </a:xfrm>
        </p:spPr>
        <p:txBody>
          <a:bodyPr/>
          <a:lstStyle/>
          <a:p>
            <a:pPr algn="ctr"/>
            <a:r>
              <a:rPr lang="pt-BR" dirty="0"/>
              <a:t>FACULDADE DE TECNOLOGIA DE SÃO PAULO</a:t>
            </a:r>
          </a:p>
        </p:txBody>
      </p:sp>
    </p:spTree>
    <p:extLst>
      <p:ext uri="{BB962C8B-B14F-4D97-AF65-F5344CB8AC3E}">
        <p14:creationId xmlns:p14="http://schemas.microsoft.com/office/powerpoint/2010/main" val="2578322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905408" y="894598"/>
            <a:ext cx="10531768" cy="82245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Clr>
                <a:srgbClr val="464132"/>
              </a:buClr>
              <a:buSzPct val="25000"/>
              <a:buFont typeface="Questrial"/>
              <a:buNone/>
            </a:pPr>
            <a:r>
              <a:rPr lang="pt-BR" sz="4400" b="0" i="0" u="none" strike="noStrike" cap="none" dirty="0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rPr>
              <a:t>CARACTERÍSTICAS</a:t>
            </a:r>
          </a:p>
        </p:txBody>
      </p:sp>
      <p:sp>
        <p:nvSpPr>
          <p:cNvPr id="202" name="Shape 202"/>
          <p:cNvSpPr txBox="1"/>
          <p:nvPr/>
        </p:nvSpPr>
        <p:spPr>
          <a:xfrm>
            <a:off x="905408" y="2238376"/>
            <a:ext cx="5390617" cy="4057650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91440" marR="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❖"/>
            </a:pPr>
            <a:r>
              <a:rPr lang="pt-BR" sz="24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Mac OS X (Mac OS 10)</a:t>
            </a:r>
          </a:p>
          <a:p>
            <a:pPr marL="448056" marR="0" lvl="2" indent="-1432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❖"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Primeira grande reformulação do Mac OS. Versão atual utilizada.</a:t>
            </a:r>
          </a:p>
          <a:p>
            <a:pPr marL="448056" marR="0" lvl="2" indent="-14325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❖"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Baseada no kernel UNIX, tornando o sistema mais poderoso que as versões anteriores, e uma maior escalabilidade e estabilidade.</a:t>
            </a:r>
          </a:p>
          <a:p>
            <a:pPr marL="448056" marR="0" lvl="2" indent="-14325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❖"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Desktop considerado flexível e amigável. Também suporta o Mac Os X Server.</a:t>
            </a:r>
          </a:p>
          <a:p>
            <a:pPr marL="448056" marR="0" lvl="2" indent="-14325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❖"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Inicialmente utilizou o AppleTalk, porém foi substituído pelo TCP/IP, deixando somente o AppleTalk </a:t>
            </a:r>
            <a:r>
              <a:rPr lang="pt-BR" sz="1600" b="0" i="0" u="none" strike="noStrike" cap="none" dirty="0" err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Filling</a:t>
            </a:r>
            <a:r>
              <a:rPr lang="pt-BR" sz="16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pt-BR" sz="1600" b="0" i="0" u="none" strike="noStrike" cap="none" dirty="0" err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Protocol</a:t>
            </a:r>
            <a:r>
              <a:rPr lang="pt-BR" sz="16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(AFP) para compartilhamento de arquivos.</a:t>
            </a:r>
          </a:p>
        </p:txBody>
      </p:sp>
      <p:sp>
        <p:nvSpPr>
          <p:cNvPr id="5" name="Espaço Reservado para Rodapé 1"/>
          <p:cNvSpPr>
            <a:spLocks noGrp="1"/>
          </p:cNvSpPr>
          <p:nvPr>
            <p:ph type="ftr" idx="11"/>
          </p:nvPr>
        </p:nvSpPr>
        <p:spPr>
          <a:xfrm>
            <a:off x="3145271" y="6501689"/>
            <a:ext cx="5901458" cy="274319"/>
          </a:xfrm>
        </p:spPr>
        <p:txBody>
          <a:bodyPr/>
          <a:lstStyle/>
          <a:p>
            <a:pPr algn="ctr"/>
            <a:r>
              <a:rPr lang="pt-BR" dirty="0"/>
              <a:t>FACULDADE DE TECNOLOGIA DE SÃO PAULO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124" y="2314575"/>
            <a:ext cx="5267325" cy="3292078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7539036" y="5687755"/>
            <a:ext cx="3619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Área de trabalho Mac OS X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905408" y="951748"/>
            <a:ext cx="10531768" cy="82245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Clr>
                <a:srgbClr val="464132"/>
              </a:buClr>
              <a:buSzPct val="25000"/>
              <a:buFont typeface="Questrial"/>
              <a:buNone/>
            </a:pPr>
            <a:r>
              <a:rPr lang="pt-BR" sz="4400" b="0" i="0" u="none" strike="noStrike" cap="none" dirty="0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rPr>
              <a:t>MAC OS X SERVER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905408" y="2093903"/>
            <a:ext cx="10889026" cy="4325948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91440" marR="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❖"/>
            </a:pPr>
            <a:r>
              <a:rPr lang="pt-BR" sz="22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pt-BR" sz="24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Últimas versões do Mac Os X Server incluem o Samba, onde os clientes Windows podem autenticar o server e acessar os recursos do servidor.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❖"/>
            </a:pPr>
            <a:r>
              <a:rPr lang="pt-BR" sz="24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Funciona muito bem como servidor de internet, </a:t>
            </a:r>
            <a:r>
              <a:rPr lang="pt-BR" sz="2400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pois o kernel </a:t>
            </a:r>
            <a:r>
              <a:rPr lang="pt-BR" sz="24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é baseado em UNIX.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❖"/>
            </a:pPr>
            <a:r>
              <a:rPr lang="pt-BR" sz="24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Inclui o Apache Web Server e MySQL 4.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❖"/>
            </a:pPr>
            <a:r>
              <a:rPr lang="pt-BR" sz="24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Compartilhamento de arquivos via AFP.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❖"/>
            </a:pPr>
            <a:r>
              <a:rPr lang="pt-BR" sz="24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Pode ser utilizado como uma boa plataforma para workgroup e web server, porém, fica atrás dos servidores UNIX e Windows Server 2008 utilizados nas organizações.</a:t>
            </a:r>
          </a:p>
        </p:txBody>
      </p:sp>
      <p:sp>
        <p:nvSpPr>
          <p:cNvPr id="5" name="Espaço Reservado para Rodapé 1"/>
          <p:cNvSpPr>
            <a:spLocks noGrp="1"/>
          </p:cNvSpPr>
          <p:nvPr>
            <p:ph type="ftr" idx="11"/>
          </p:nvPr>
        </p:nvSpPr>
        <p:spPr>
          <a:xfrm>
            <a:off x="3145271" y="6501689"/>
            <a:ext cx="5901458" cy="274319"/>
          </a:xfrm>
        </p:spPr>
        <p:txBody>
          <a:bodyPr/>
          <a:lstStyle/>
          <a:p>
            <a:pPr algn="ctr"/>
            <a:r>
              <a:rPr lang="pt-BR" dirty="0"/>
              <a:t>FACULDADE DE TECNOLOGIA DE SÃO PAULO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10958606" cy="116169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Clr>
                <a:srgbClr val="464132"/>
              </a:buClr>
              <a:buSzPct val="25000"/>
              <a:buFont typeface="Questrial"/>
              <a:buNone/>
            </a:pPr>
            <a:r>
              <a:rPr lang="pt-BR" sz="4000" b="0" i="0" u="none" strike="noStrike" cap="none" dirty="0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rPr>
              <a:t>CHAPTER 8 </a:t>
            </a:r>
            <a:r>
              <a:rPr lang="pt-BR" sz="4400" b="0" i="0" u="none" strike="noStrike" cap="none" dirty="0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rPr>
              <a:t>- </a:t>
            </a:r>
            <a:r>
              <a:rPr lang="pt-BR" sz="2400" b="0" i="0" u="none" strike="noStrike" cap="none" dirty="0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rPr>
              <a:t>NETWORK SERVICES AND SERVICES FUNDAMENTALS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976634" y="2088107"/>
            <a:ext cx="5526797" cy="2155359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Questrial"/>
              <a:buNone/>
            </a:pPr>
            <a:r>
              <a:rPr lang="pt-BR" sz="2035" b="1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Disciplina: </a:t>
            </a:r>
            <a:r>
              <a:rPr lang="pt-BR" sz="2035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Fundamentos de redes</a:t>
            </a: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Questrial"/>
              <a:buNone/>
            </a:pPr>
            <a:endParaRPr lang="pt-BR" sz="2035" b="0" i="0" u="none" strike="noStrike" cap="none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Questrial"/>
              <a:buNone/>
            </a:pPr>
            <a:r>
              <a:rPr lang="pt-BR" sz="2035" b="1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Professor: </a:t>
            </a:r>
            <a:r>
              <a:rPr lang="pt-BR" sz="2035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David </a:t>
            </a:r>
            <a:r>
              <a:rPr lang="pt-BR" sz="2035" b="0" i="0" u="none" strike="noStrike" cap="none" dirty="0" err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Tsai</a:t>
            </a:r>
            <a:endParaRPr lang="pt-BR" sz="2035" b="0" i="0" u="none" strike="noStrike" cap="none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Questrial"/>
              <a:buNone/>
            </a:pPr>
            <a:r>
              <a:rPr lang="pt-BR" sz="2035" b="1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Curso: </a:t>
            </a:r>
            <a:r>
              <a:rPr lang="pt-BR" sz="2035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Análise e Desenvolvimento de Sistemas</a:t>
            </a:r>
          </a:p>
          <a:p>
            <a: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Questrial"/>
              <a:buNone/>
            </a:pPr>
            <a:r>
              <a:rPr lang="pt-BR" sz="2035" b="1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Data: </a:t>
            </a:r>
            <a:r>
              <a:rPr lang="pt-BR" sz="2035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03 de Maio de 2017</a:t>
            </a:r>
            <a:endParaRPr sz="2035" b="0" i="0" u="none" strike="noStrike" cap="none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7158005" y="1965277"/>
            <a:ext cx="4237875" cy="2278189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Questrial"/>
              <a:buNone/>
            </a:pPr>
            <a:r>
              <a:rPr lang="pt-BR" sz="2000" b="1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Alunos:</a:t>
            </a:r>
          </a:p>
          <a:p>
            <a:pPr marL="0" marR="0" lvl="0" indent="0" algn="l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Questrial"/>
              <a:buNone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Bruno Luiz Miura</a:t>
            </a:r>
          </a:p>
          <a:p>
            <a:pPr marL="0" marR="0" lvl="0" indent="0" algn="l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Questrial"/>
              <a:buNone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Davi Alves</a:t>
            </a:r>
          </a:p>
          <a:p>
            <a:pPr marL="0" marR="0" lvl="0" indent="0" algn="l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Questrial"/>
              <a:buNone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Felipe Mariano</a:t>
            </a:r>
          </a:p>
          <a:p>
            <a:pPr marL="0" marR="0" lvl="0" indent="0" algn="l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Questrial"/>
              <a:buNone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Priscila Coelho da Cruz</a:t>
            </a:r>
          </a:p>
          <a:p>
            <a:pPr marL="0" marR="0" lvl="0" indent="0" algn="l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Questrial"/>
              <a:buNone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Thiago Alv</a:t>
            </a:r>
            <a:r>
              <a:rPr lang="pt-BR" sz="2000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es Cavalini</a:t>
            </a:r>
          </a:p>
          <a:p>
            <a:pPr marL="0" marR="0" lvl="0" indent="0" algn="l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Font typeface="Questrial"/>
              <a:buNone/>
            </a:pPr>
            <a:endParaRPr sz="1540" b="0" i="0" u="none" strike="noStrike" cap="none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6" name="Shape 242"/>
          <p:cNvPicPr preferRelativeResize="0"/>
          <p:nvPr/>
        </p:nvPicPr>
        <p:blipFill rotWithShape="1">
          <a:blip r:embed="rId3">
            <a:alphaModFix/>
          </a:blip>
          <a:srcRect l="353" t="1" r="-353" b="62318"/>
          <a:stretch/>
        </p:blipFill>
        <p:spPr>
          <a:xfrm>
            <a:off x="0" y="4243466"/>
            <a:ext cx="12242632" cy="261453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ço Reservado para Rodapé 1"/>
          <p:cNvSpPr>
            <a:spLocks noGrp="1"/>
          </p:cNvSpPr>
          <p:nvPr>
            <p:ph type="ftr" idx="11"/>
          </p:nvPr>
        </p:nvSpPr>
        <p:spPr>
          <a:xfrm>
            <a:off x="3170587" y="310896"/>
            <a:ext cx="5901458" cy="274319"/>
          </a:xfrm>
        </p:spPr>
        <p:txBody>
          <a:bodyPr/>
          <a:lstStyle/>
          <a:p>
            <a:pPr algn="ctr"/>
            <a:r>
              <a:rPr lang="pt-BR" dirty="0"/>
              <a:t>FACULDADE DE TECNOLOGIA DE SÃO PAULO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905408" y="857741"/>
            <a:ext cx="10531768" cy="82245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Clr>
                <a:srgbClr val="464132"/>
              </a:buClr>
              <a:buSzPct val="25000"/>
              <a:buFont typeface="Questrial"/>
              <a:buNone/>
            </a:pPr>
            <a:r>
              <a:rPr lang="pt-BR" sz="4400" b="0" i="0" u="none" strike="noStrike" cap="none" dirty="0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rPr>
              <a:t>CARACTERÍSTICAS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905408" y="2093902"/>
            <a:ext cx="10889026" cy="4558687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91440" marR="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❖"/>
            </a:pPr>
            <a:r>
              <a:rPr lang="pt-BR" sz="22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Segurança</a:t>
            </a:r>
          </a:p>
          <a:p>
            <a:pPr marL="128016" marR="0" lvl="1" indent="-101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	- </a:t>
            </a:r>
            <a:r>
              <a:rPr lang="pt-BR" sz="1800" b="0" i="0" u="none" strike="noStrike" cap="none" dirty="0" err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Kerberos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cuida da autenticação do Mac Os X e faz com que seja compatível com os ambientes de redes mais populares.</a:t>
            </a:r>
          </a:p>
          <a:p>
            <a:pPr marL="128016" marR="0" lvl="1" indent="-101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	- Keychain.</a:t>
            </a:r>
          </a:p>
          <a:p>
            <a:pPr marL="128016" marR="0" lvl="1" indent="-101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	- Versões mais atuais possuem o Open </a:t>
            </a:r>
            <a:r>
              <a:rPr lang="pt-BR" sz="1800" b="0" i="0" u="none" strike="noStrike" cap="none" dirty="0" err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Directory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(similar ao Active </a:t>
            </a:r>
            <a:r>
              <a:rPr lang="pt-BR" sz="1800" b="0" i="0" u="none" strike="noStrike" cap="none" dirty="0" err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Directory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da Microsoft). 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❖"/>
            </a:pPr>
            <a:r>
              <a:rPr lang="pt-BR" sz="22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Serviços de impressão e diretórios</a:t>
            </a:r>
          </a:p>
          <a:p>
            <a:pPr marL="128016" marR="0" lvl="1" indent="-101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	- Facilmente configuráveis via software da Apple conhecido como </a:t>
            </a:r>
            <a:r>
              <a:rPr lang="pt-BR" sz="1800" b="0" i="0" u="none" strike="noStrike" cap="none" dirty="0" err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AppleShare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ou com um servidor de Internet utilizando dispositivos Apple com softwares de terceiros.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❖"/>
            </a:pPr>
            <a:r>
              <a:rPr lang="pt-BR" sz="22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Suporte a aplicações</a:t>
            </a:r>
          </a:p>
          <a:p>
            <a:pPr marL="128016" marR="0" lvl="1" indent="-1015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	- Pode rodar aplicações de sistemas mais antigos, e alguns desenvolvidos em sistemas UNIX e Windows, desde que suportem o kernel do Mac OS.</a:t>
            </a:r>
          </a:p>
          <a:p>
            <a:pPr marL="128016" marR="0" lvl="1" indent="-1015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	- A presença, por padrão, do Apache Web Server e do MySQL 4 o torna uma poderosa plataforma de desenvolvimento de websites que utilizam banco de dados.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905408" y="1519925"/>
            <a:ext cx="9720072" cy="3205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Clr>
                <a:srgbClr val="464132"/>
              </a:buClr>
              <a:buSzPct val="25000"/>
              <a:buFont typeface="Questrial"/>
              <a:buNone/>
            </a:pPr>
            <a:r>
              <a:rPr lang="pt-BR" sz="1800" b="0" i="0" u="none" strike="noStrike" cap="none" dirty="0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rPr>
              <a:t>SUPORTE A SERVIÇOS</a:t>
            </a:r>
          </a:p>
        </p:txBody>
      </p:sp>
      <p:sp>
        <p:nvSpPr>
          <p:cNvPr id="6" name="Espaço Reservado para Rodapé 1"/>
          <p:cNvSpPr>
            <a:spLocks noGrp="1"/>
          </p:cNvSpPr>
          <p:nvPr>
            <p:ph type="ftr" idx="11"/>
          </p:nvPr>
        </p:nvSpPr>
        <p:spPr>
          <a:xfrm>
            <a:off x="3145271" y="6501689"/>
            <a:ext cx="5901458" cy="274319"/>
          </a:xfrm>
        </p:spPr>
        <p:txBody>
          <a:bodyPr/>
          <a:lstStyle/>
          <a:p>
            <a:pPr algn="ctr"/>
            <a:r>
              <a:rPr lang="pt-BR" dirty="0"/>
              <a:t>FACULDADE DE TECNOLOGIA DE SÃO PAULO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918111" y="967408"/>
            <a:ext cx="11167872" cy="6668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Clr>
                <a:srgbClr val="464132"/>
              </a:buClr>
              <a:buSzPct val="25000"/>
              <a:buFont typeface="Questrial"/>
              <a:buNone/>
            </a:pPr>
            <a:r>
              <a:rPr lang="pt-BR" sz="4400" b="0" i="0" u="none" strike="noStrike" cap="none" dirty="0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rPr>
              <a:t>UNIX E LINUX</a:t>
            </a:r>
          </a:p>
        </p:txBody>
      </p:sp>
      <p:pic>
        <p:nvPicPr>
          <p:cNvPr id="222" name="Shape 2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98471" y="354179"/>
            <a:ext cx="1952624" cy="234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hape 242"/>
          <p:cNvPicPr preferRelativeResize="0"/>
          <p:nvPr/>
        </p:nvPicPr>
        <p:blipFill rotWithShape="1">
          <a:blip r:embed="rId4">
            <a:alphaModFix/>
          </a:blip>
          <a:srcRect l="353" r="-353" b="41664"/>
          <a:stretch/>
        </p:blipFill>
        <p:spPr>
          <a:xfrm>
            <a:off x="-3007" y="2810431"/>
            <a:ext cx="12242632" cy="404756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Espaço Reservado para Rodapé 1"/>
          <p:cNvSpPr>
            <a:spLocks noGrp="1"/>
          </p:cNvSpPr>
          <p:nvPr>
            <p:ph type="ftr" idx="11"/>
          </p:nvPr>
        </p:nvSpPr>
        <p:spPr>
          <a:xfrm>
            <a:off x="3170587" y="310896"/>
            <a:ext cx="5901458" cy="274319"/>
          </a:xfrm>
        </p:spPr>
        <p:txBody>
          <a:bodyPr/>
          <a:lstStyle/>
          <a:p>
            <a:pPr algn="ctr"/>
            <a:r>
              <a:rPr lang="pt-BR" dirty="0"/>
              <a:t>FACULDADE DE TECNOLOGIA DE SÃO PAULO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905408" y="857741"/>
            <a:ext cx="10531768" cy="82245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Clr>
                <a:srgbClr val="464132"/>
              </a:buClr>
              <a:buSzPct val="25000"/>
              <a:buFont typeface="Questrial"/>
              <a:buNone/>
            </a:pPr>
            <a:r>
              <a:rPr lang="pt-BR" sz="4400" b="0" i="0" u="none" strike="noStrike" cap="none" dirty="0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rPr>
              <a:t>INTRODUÇÃO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905408" y="2093902"/>
            <a:ext cx="10889026" cy="4558687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91440" marR="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❖"/>
            </a:pPr>
            <a:r>
              <a:rPr lang="pt-BR" sz="22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UNIX é o Kernel do sistema;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❖"/>
            </a:pPr>
            <a:r>
              <a:rPr lang="pt-BR" sz="22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Suporta o modo </a:t>
            </a:r>
            <a:r>
              <a:rPr lang="pt-BR" sz="2200" b="0" i="0" u="none" strike="noStrike" cap="none" dirty="0" err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command</a:t>
            </a:r>
            <a:r>
              <a:rPr lang="pt-BR" sz="22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pt-BR" sz="2200" b="0" i="0" u="none" strike="noStrike" cap="none" dirty="0" err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line</a:t>
            </a:r>
            <a:r>
              <a:rPr lang="pt-BR" sz="22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e o X Windows System (GUI);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❖"/>
            </a:pPr>
            <a:r>
              <a:rPr lang="pt-BR" sz="22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A primeira versão do Linux foi lançada por Linus em 1994;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❖"/>
            </a:pPr>
            <a:r>
              <a:rPr lang="pt-BR" sz="22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Hoje o Linux conta com diversas distribuições;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❖"/>
            </a:pPr>
            <a:r>
              <a:rPr lang="pt-BR" sz="22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A mais comum em Server é a </a:t>
            </a:r>
            <a:r>
              <a:rPr lang="pt-BR" sz="2200" b="0" i="0" u="none" strike="noStrike" cap="none" dirty="0" err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Red</a:t>
            </a:r>
            <a:r>
              <a:rPr lang="pt-BR" sz="22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pt-BR" sz="2200" b="0" i="0" u="none" strike="noStrike" cap="none" dirty="0" err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Hat</a:t>
            </a:r>
            <a:r>
              <a:rPr lang="pt-BR" sz="22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;</a:t>
            </a:r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Font typeface="Questrial"/>
              <a:buNone/>
            </a:pPr>
            <a:endParaRPr sz="2200" b="0" i="0" u="none" strike="noStrike" cap="none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905408" y="1519925"/>
            <a:ext cx="9720072" cy="3205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Clr>
                <a:srgbClr val="464132"/>
              </a:buClr>
              <a:buFont typeface="Questrial"/>
              <a:buNone/>
            </a:pPr>
            <a:endParaRPr sz="1800" b="0" i="0" u="none" strike="noStrike" cap="none">
              <a:solidFill>
                <a:srgbClr val="46413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" name="Espaço Reservado para Rodapé 1"/>
          <p:cNvSpPr>
            <a:spLocks noGrp="1"/>
          </p:cNvSpPr>
          <p:nvPr>
            <p:ph type="ftr" idx="11"/>
          </p:nvPr>
        </p:nvSpPr>
        <p:spPr>
          <a:xfrm>
            <a:off x="3145271" y="6501689"/>
            <a:ext cx="5901458" cy="274319"/>
          </a:xfrm>
        </p:spPr>
        <p:txBody>
          <a:bodyPr/>
          <a:lstStyle/>
          <a:p>
            <a:pPr algn="ctr"/>
            <a:r>
              <a:rPr lang="pt-BR" dirty="0"/>
              <a:t>FACULDADE DE TECNOLOGIA DE SÃO PAULO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905408" y="951748"/>
            <a:ext cx="10531768" cy="82245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Clr>
                <a:srgbClr val="464132"/>
              </a:buClr>
              <a:buSzPct val="25000"/>
              <a:buFont typeface="Questrial"/>
              <a:buNone/>
            </a:pPr>
            <a:r>
              <a:rPr lang="pt-BR" sz="4400" b="0" i="0" u="none" strike="noStrike" cap="none" dirty="0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rPr>
              <a:t>CARACTERÍSTICAS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905408" y="2093902"/>
            <a:ext cx="10889026" cy="4558687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91440" marR="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❖"/>
            </a:pPr>
            <a:r>
              <a:rPr lang="pt-BR" sz="22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Autenticação LDAP ou </a:t>
            </a:r>
            <a:r>
              <a:rPr lang="pt-BR" sz="2200" b="0" i="0" u="none" strike="noStrike" cap="none" dirty="0" err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Kerberos</a:t>
            </a:r>
            <a:r>
              <a:rPr lang="pt-BR" sz="22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;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❖"/>
            </a:pPr>
            <a:r>
              <a:rPr lang="pt-BR" sz="22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Controle de usuário baseado em Active </a:t>
            </a:r>
            <a:r>
              <a:rPr lang="pt-BR" sz="2200" b="0" i="0" u="none" strike="noStrike" cap="none" dirty="0" err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Directory</a:t>
            </a:r>
            <a:r>
              <a:rPr lang="pt-BR" sz="22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;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❖"/>
            </a:pPr>
            <a:r>
              <a:rPr lang="pt-BR" sz="22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Usa o protocolo TCP/IP como base de serviços;</a:t>
            </a:r>
          </a:p>
          <a:p>
            <a:pPr marL="265176" marR="0" lvl="1" indent="-13817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❖"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Serviços de impressão – LPD/LPR;</a:t>
            </a:r>
          </a:p>
          <a:p>
            <a:pPr marL="265176" marR="0" lvl="1" indent="-13817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❖"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Servidor de arquivos – Samba;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❖"/>
            </a:pPr>
            <a:r>
              <a:rPr lang="pt-BR" sz="22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POSIX – Padrão de desenvolvimento aplicações para Linux;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❖"/>
            </a:pPr>
            <a:r>
              <a:rPr lang="pt-BR" sz="22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Vem com diversas ferramentas instaladas:</a:t>
            </a:r>
          </a:p>
          <a:p>
            <a:pPr marL="265176" marR="0" lvl="1" indent="-13817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❖"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Aplicativos para escritórios;</a:t>
            </a:r>
          </a:p>
          <a:p>
            <a:pPr marL="265176" marR="0" lvl="1" indent="-13817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❖"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Compiladores;</a:t>
            </a:r>
          </a:p>
          <a:p>
            <a:pPr marL="265176" marR="0" lvl="1" indent="-13817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❖"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Browser de internet;</a:t>
            </a:r>
          </a:p>
          <a:p>
            <a:pPr marL="265176" marR="0" lvl="1" indent="-13817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❖"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Aplicativos para entrete</a:t>
            </a:r>
            <a:r>
              <a:rPr lang="pt-BR" sz="1800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n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imento;</a:t>
            </a:r>
          </a:p>
        </p:txBody>
      </p:sp>
      <p:sp>
        <p:nvSpPr>
          <p:cNvPr id="5" name="Espaço Reservado para Rodapé 1"/>
          <p:cNvSpPr>
            <a:spLocks noGrp="1"/>
          </p:cNvSpPr>
          <p:nvPr>
            <p:ph type="ftr" idx="11"/>
          </p:nvPr>
        </p:nvSpPr>
        <p:spPr>
          <a:xfrm>
            <a:off x="3145271" y="6501689"/>
            <a:ext cx="5901458" cy="274319"/>
          </a:xfrm>
        </p:spPr>
        <p:txBody>
          <a:bodyPr/>
          <a:lstStyle/>
          <a:p>
            <a:pPr algn="ctr"/>
            <a:r>
              <a:rPr lang="pt-BR" dirty="0"/>
              <a:t>FACULDADE DE TECNOLOGIA DE SÃO PAULO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918111" y="967408"/>
            <a:ext cx="11167872" cy="6668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Clr>
                <a:srgbClr val="464132"/>
              </a:buClr>
              <a:buSzPct val="25000"/>
              <a:buFont typeface="Questrial"/>
              <a:buNone/>
            </a:pPr>
            <a:r>
              <a:rPr lang="pt-BR" sz="4400" b="0" i="0" u="none" strike="noStrike" cap="none" dirty="0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rPr>
              <a:t>NOVELL NETWARE</a:t>
            </a:r>
          </a:p>
        </p:txBody>
      </p:sp>
      <p:pic>
        <p:nvPicPr>
          <p:cNvPr id="241" name="Shape 2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45042" y="779458"/>
            <a:ext cx="2824105" cy="1042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Shape 242"/>
          <p:cNvPicPr preferRelativeResize="0"/>
          <p:nvPr/>
        </p:nvPicPr>
        <p:blipFill rotWithShape="1">
          <a:blip r:embed="rId4">
            <a:alphaModFix/>
          </a:blip>
          <a:srcRect l="353" r="-353" b="41664"/>
          <a:stretch/>
        </p:blipFill>
        <p:spPr>
          <a:xfrm>
            <a:off x="-3007" y="2810431"/>
            <a:ext cx="12242632" cy="404756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Espaço Reservado para Rodapé 1"/>
          <p:cNvSpPr>
            <a:spLocks noGrp="1"/>
          </p:cNvSpPr>
          <p:nvPr>
            <p:ph type="ftr" idx="11"/>
          </p:nvPr>
        </p:nvSpPr>
        <p:spPr>
          <a:xfrm>
            <a:off x="3170587" y="310896"/>
            <a:ext cx="5901458" cy="274319"/>
          </a:xfrm>
        </p:spPr>
        <p:txBody>
          <a:bodyPr/>
          <a:lstStyle/>
          <a:p>
            <a:pPr algn="ctr"/>
            <a:r>
              <a:rPr lang="pt-BR" dirty="0"/>
              <a:t>FACULDADE DE TECNOLOGIA DE SÃO PAULO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xfrm>
            <a:off x="905408" y="914012"/>
            <a:ext cx="10531768" cy="82245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Clr>
                <a:srgbClr val="464132"/>
              </a:buClr>
              <a:buSzPct val="25000"/>
              <a:buFont typeface="Questrial"/>
              <a:buNone/>
            </a:pPr>
            <a:r>
              <a:rPr lang="pt-BR" sz="4400" b="0" i="0" u="none" strike="noStrike" cap="none" dirty="0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rPr>
              <a:t>INTRODUÇÃO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905408" y="2712881"/>
            <a:ext cx="10889026" cy="3265889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91440" marR="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❖"/>
            </a:pPr>
            <a:r>
              <a:rPr lang="pt-BR" sz="22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Primeiro NOS do mercado;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❖"/>
            </a:pPr>
            <a:r>
              <a:rPr lang="pt-BR" sz="22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Baseado nos ambientes de Mainframe;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❖"/>
            </a:pPr>
            <a:r>
              <a:rPr lang="pt-BR" sz="22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Primeira versão lançada em 1983;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❖"/>
            </a:pPr>
            <a:r>
              <a:rPr lang="pt-BR" sz="22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Em 2005 se tornou uma distribuição Linux chamada OES (Open Enterprise System);</a:t>
            </a:r>
          </a:p>
        </p:txBody>
      </p:sp>
      <p:sp>
        <p:nvSpPr>
          <p:cNvPr id="5" name="Espaço Reservado para Rodapé 1"/>
          <p:cNvSpPr>
            <a:spLocks noGrp="1"/>
          </p:cNvSpPr>
          <p:nvPr>
            <p:ph type="ftr" idx="11"/>
          </p:nvPr>
        </p:nvSpPr>
        <p:spPr>
          <a:xfrm>
            <a:off x="3145271" y="6501689"/>
            <a:ext cx="5901458" cy="274319"/>
          </a:xfrm>
        </p:spPr>
        <p:txBody>
          <a:bodyPr/>
          <a:lstStyle/>
          <a:p>
            <a:pPr algn="ctr"/>
            <a:r>
              <a:rPr lang="pt-BR" dirty="0"/>
              <a:t>FACULDADE DE TECNOLOGIA DE SÃO PAULO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xfrm>
            <a:off x="905408" y="951748"/>
            <a:ext cx="10531768" cy="82245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Clr>
                <a:srgbClr val="464132"/>
              </a:buClr>
              <a:buSzPct val="25000"/>
              <a:buFont typeface="Questrial"/>
              <a:buNone/>
            </a:pPr>
            <a:r>
              <a:rPr lang="pt-BR" sz="4400" b="0" i="0" u="none" strike="noStrike" cap="none" dirty="0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rPr>
              <a:t>CARACTERÍSTICAS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905408" y="1776644"/>
            <a:ext cx="10889026" cy="4764098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91440" marR="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❖"/>
            </a:pPr>
            <a:r>
              <a:rPr lang="pt-BR" sz="22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pt-BR" sz="20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Net </a:t>
            </a:r>
            <a:r>
              <a:rPr lang="pt-BR" sz="2000" b="0" i="0" u="none" strike="noStrike" cap="none" dirty="0" err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Ware</a:t>
            </a:r>
            <a:r>
              <a:rPr lang="pt-BR" sz="20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3.x</a:t>
            </a:r>
          </a:p>
          <a:p>
            <a:pPr marL="265176" marR="0" lvl="1" indent="-13817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❖"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pt-BR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Sistemas de arquivos </a:t>
            </a:r>
            <a:r>
              <a:rPr lang="pt-BR" b="0" i="0" u="none" strike="noStrike" cap="none" dirty="0" err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bindery</a:t>
            </a:r>
            <a:r>
              <a:rPr lang="pt-BR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;</a:t>
            </a:r>
          </a:p>
          <a:p>
            <a:pPr marL="265176" marR="0" lvl="1" indent="-13817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❖"/>
            </a:pPr>
            <a:r>
              <a:rPr lang="pt-BR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Cada servidor 1 diretório;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❖"/>
            </a:pPr>
            <a:r>
              <a:rPr lang="pt-BR" sz="22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pt-BR" sz="20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Net </a:t>
            </a:r>
            <a:r>
              <a:rPr lang="pt-BR" sz="2000" b="0" i="0" u="none" strike="noStrike" cap="none" dirty="0" err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Ware</a:t>
            </a:r>
            <a:r>
              <a:rPr lang="pt-BR" sz="20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4.x</a:t>
            </a:r>
          </a:p>
          <a:p>
            <a:pPr marL="265176" marR="0" lvl="1" indent="-13817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❖"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pt-BR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NDS (Net </a:t>
            </a:r>
            <a:r>
              <a:rPr lang="pt-BR" b="0" i="0" u="none" strike="noStrike" cap="none" dirty="0" err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Ware</a:t>
            </a:r>
            <a:r>
              <a:rPr lang="pt-BR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pt-BR" b="0" i="0" u="none" strike="noStrike" cap="none" dirty="0" err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Directory</a:t>
            </a:r>
            <a:r>
              <a:rPr lang="pt-BR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Service): Parecido com o AD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❖"/>
            </a:pPr>
            <a:r>
              <a:rPr lang="pt-BR" sz="22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pt-BR" sz="20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Net </a:t>
            </a:r>
            <a:r>
              <a:rPr lang="pt-BR" sz="2000" b="0" i="0" u="none" strike="noStrike" cap="none" dirty="0" err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Ware</a:t>
            </a:r>
            <a:r>
              <a:rPr lang="pt-BR" sz="20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5.x</a:t>
            </a:r>
          </a:p>
          <a:p>
            <a:pPr marL="265176" marR="0" lvl="1" indent="-13817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❖"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pt-BR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Mudança na </a:t>
            </a:r>
            <a:r>
              <a:rPr lang="pt-BR" b="0" i="0" u="none" strike="noStrike" cap="none" dirty="0" err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User</a:t>
            </a:r>
            <a:r>
              <a:rPr lang="pt-BR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Interface, melhor suporte à protocolos de internet e </a:t>
            </a:r>
            <a:r>
              <a:rPr lang="pt-BR" b="0" i="0" u="none" strike="noStrike" cap="none" dirty="0" err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multiprocessamento</a:t>
            </a:r>
            <a:r>
              <a:rPr lang="pt-BR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;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❖"/>
            </a:pPr>
            <a:r>
              <a:rPr lang="pt-BR" sz="22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pt-BR" sz="20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Net </a:t>
            </a:r>
            <a:r>
              <a:rPr lang="pt-BR" sz="2000" b="0" i="0" u="none" strike="noStrike" cap="none" dirty="0" err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Ware</a:t>
            </a:r>
            <a:r>
              <a:rPr lang="pt-BR" sz="20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6.0</a:t>
            </a:r>
          </a:p>
          <a:p>
            <a:pPr marL="265176" marR="0" lvl="1" indent="-13817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❖"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pt-BR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Suporte ao sistema de arquivo dos outros NOS (Windows, MAC e Linux); </a:t>
            </a:r>
          </a:p>
          <a:p>
            <a:pPr marL="265176" marR="0" lvl="1" indent="-13817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❖"/>
            </a:pPr>
            <a:r>
              <a:rPr lang="pt-BR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M</a:t>
            </a:r>
            <a:r>
              <a:rPr lang="pt-BR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elhoria no </a:t>
            </a:r>
            <a:r>
              <a:rPr lang="pt-BR" b="0" i="0" u="none" strike="noStrike" cap="none" dirty="0" err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sistem</a:t>
            </a:r>
            <a:r>
              <a:rPr lang="pt-BR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de acesso à disco; </a:t>
            </a:r>
          </a:p>
          <a:p>
            <a:pPr marL="265176" marR="0" lvl="1" indent="-13817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❖"/>
            </a:pPr>
            <a:r>
              <a:rPr lang="pt-BR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Suporte de acesso a arquivos e serviços de impressão em rede;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❖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Net </a:t>
            </a:r>
            <a:r>
              <a:rPr lang="pt-BR" sz="2000" b="0" i="0" u="none" strike="noStrike" cap="none" dirty="0" err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Ware</a:t>
            </a:r>
            <a:r>
              <a:rPr lang="pt-BR" sz="20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6.5</a:t>
            </a:r>
          </a:p>
          <a:p>
            <a:pPr marL="265176" marR="0" lvl="1" indent="-13817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❖"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pt-BR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Incluiu o uso de softwares Open </a:t>
            </a:r>
            <a:r>
              <a:rPr lang="pt-BR" b="0" i="0" u="none" strike="noStrike" cap="none" dirty="0" err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Source</a:t>
            </a:r>
            <a:r>
              <a:rPr lang="pt-BR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, como Apache e MySQL;</a:t>
            </a:r>
          </a:p>
        </p:txBody>
      </p:sp>
      <p:sp>
        <p:nvSpPr>
          <p:cNvPr id="5" name="Espaço Reservado para Rodapé 1"/>
          <p:cNvSpPr>
            <a:spLocks noGrp="1"/>
          </p:cNvSpPr>
          <p:nvPr>
            <p:ph type="ftr" idx="11"/>
          </p:nvPr>
        </p:nvSpPr>
        <p:spPr>
          <a:xfrm>
            <a:off x="3145271" y="6501689"/>
            <a:ext cx="5901458" cy="274319"/>
          </a:xfrm>
        </p:spPr>
        <p:txBody>
          <a:bodyPr/>
          <a:lstStyle/>
          <a:p>
            <a:pPr algn="ctr"/>
            <a:r>
              <a:rPr lang="pt-BR" dirty="0"/>
              <a:t>FACULDADE DE TECNOLOGIA DE SÃO PAULO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5283907" cy="149961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Clr>
                <a:srgbClr val="464132"/>
              </a:buClr>
              <a:buSzPct val="25000"/>
              <a:buFont typeface="Questrial"/>
              <a:buNone/>
            </a:pPr>
            <a:r>
              <a:rPr lang="pt-BR" sz="4400" b="0" i="0" u="none" strike="noStrike" cap="none" dirty="0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rPr>
              <a:t>VIRTUALIZAÇÃO</a:t>
            </a:r>
          </a:p>
        </p:txBody>
      </p:sp>
      <p:pic>
        <p:nvPicPr>
          <p:cNvPr id="261" name="Shape 2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225800"/>
            <a:ext cx="12192000" cy="36321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spaço Reservado para Rodapé 1"/>
          <p:cNvSpPr>
            <a:spLocks noGrp="1"/>
          </p:cNvSpPr>
          <p:nvPr>
            <p:ph type="ftr" idx="11"/>
          </p:nvPr>
        </p:nvSpPr>
        <p:spPr>
          <a:xfrm>
            <a:off x="3170587" y="310896"/>
            <a:ext cx="5901458" cy="274319"/>
          </a:xfrm>
        </p:spPr>
        <p:txBody>
          <a:bodyPr/>
          <a:lstStyle/>
          <a:p>
            <a:pPr algn="ctr"/>
            <a:r>
              <a:rPr lang="pt-BR" dirty="0"/>
              <a:t>FACULDADE DE TECNOLOGIA DE SÃO PAULO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xfrm>
            <a:off x="905408" y="956215"/>
            <a:ext cx="10531768" cy="82245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Clr>
                <a:srgbClr val="464132"/>
              </a:buClr>
              <a:buSzPct val="25000"/>
              <a:buFont typeface="Questrial"/>
              <a:buNone/>
            </a:pPr>
            <a:r>
              <a:rPr lang="pt-BR" sz="4400" b="0" i="0" u="none" strike="noStrike" cap="none" dirty="0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rPr>
              <a:t>INTRODUÇÃO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905408" y="2093902"/>
            <a:ext cx="10889026" cy="4558687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91440" marR="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❖"/>
            </a:pPr>
            <a:r>
              <a:rPr lang="pt-BR" sz="22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Simulação de sistema operacional;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❖"/>
            </a:pPr>
            <a:r>
              <a:rPr lang="pt-BR" sz="22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pt-BR" sz="2200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V</a:t>
            </a:r>
            <a:r>
              <a:rPr lang="pt-BR" sz="22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ários </a:t>
            </a:r>
            <a:r>
              <a:rPr lang="pt-BR" sz="2200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sistemas operacionais</a:t>
            </a:r>
            <a:r>
              <a:rPr lang="pt-BR" sz="22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rodam em cima de um único computador;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❖"/>
            </a:pPr>
            <a:r>
              <a:rPr lang="pt-BR" sz="22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Termos:</a:t>
            </a:r>
          </a:p>
          <a:p>
            <a:pPr marL="265176" marR="0" lvl="1" indent="-13817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❖"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Host: Máquina física que roda os sistemas virtuais;</a:t>
            </a:r>
          </a:p>
          <a:p>
            <a:pPr marL="265176" marR="0" lvl="1" indent="-13817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❖"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pt-BR" sz="1800" b="0" i="0" u="none" strike="noStrike" cap="none" dirty="0" err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Bare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Metal: Outro te</a:t>
            </a:r>
            <a:r>
              <a:rPr lang="pt-BR" sz="1800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rm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o para o Host;</a:t>
            </a:r>
          </a:p>
          <a:p>
            <a:pPr marL="265176" marR="0" lvl="1" indent="-13817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❖"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pt-BR" sz="1800" b="0" i="0" u="none" strike="noStrike" cap="none" dirty="0" err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Guest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: Máquina Virtual;</a:t>
            </a:r>
          </a:p>
          <a:p>
            <a:pPr marL="265176" marR="0" lvl="1" indent="-13817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❖"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pt-BR" sz="1800" b="0" i="0" u="none" strike="noStrike" cap="none" dirty="0" err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Guest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pt-BR" sz="1800" b="0" i="0" u="none" strike="noStrike" cap="none" dirty="0" err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operating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system: Sistema operacional rodando na máquina virtual;</a:t>
            </a:r>
          </a:p>
          <a:p>
            <a:pPr marL="265176" marR="0" lvl="1" indent="-13817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❖"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pt-BR" sz="1800" b="0" i="0" u="none" strike="noStrike" cap="none" dirty="0" err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Hypervisor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: Sistema que cria e roda a máquina Virtual;</a:t>
            </a:r>
          </a:p>
        </p:txBody>
      </p:sp>
      <p:sp>
        <p:nvSpPr>
          <p:cNvPr id="5" name="Espaço Reservado para Rodapé 1"/>
          <p:cNvSpPr>
            <a:spLocks noGrp="1"/>
          </p:cNvSpPr>
          <p:nvPr>
            <p:ph type="ftr" idx="11"/>
          </p:nvPr>
        </p:nvSpPr>
        <p:spPr>
          <a:xfrm>
            <a:off x="3145271" y="6501689"/>
            <a:ext cx="5901458" cy="274319"/>
          </a:xfrm>
        </p:spPr>
        <p:txBody>
          <a:bodyPr/>
          <a:lstStyle/>
          <a:p>
            <a:pPr algn="ctr"/>
            <a:r>
              <a:rPr lang="pt-BR" dirty="0"/>
              <a:t>FACULDADE DE TECNOLOGIA DE SÃO PAULO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905408" y="951748"/>
            <a:ext cx="10531768" cy="82245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Clr>
                <a:srgbClr val="464132"/>
              </a:buClr>
              <a:buSzPct val="25000"/>
              <a:buFont typeface="Questrial"/>
              <a:buNone/>
            </a:pPr>
            <a:r>
              <a:rPr lang="pt-BR" sz="4400" b="0" i="0" u="none" strike="noStrike" cap="none" dirty="0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rPr>
              <a:t>BENEFÍCIOS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905408" y="2093902"/>
            <a:ext cx="10889026" cy="4558687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91440" marR="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❖"/>
            </a:pPr>
            <a:r>
              <a:rPr lang="pt-BR" sz="2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Custo do hardware: Um hardware suporta várias VM’s 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❖"/>
            </a:pPr>
            <a:r>
              <a:rPr lang="pt-BR" sz="2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Custo de energia: Uma única máquina rodando;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❖"/>
            </a:pPr>
            <a:r>
              <a:rPr lang="pt-BR" sz="2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Recuperação à erros de hardware: Caso o hardware pare de funcionar, bast</a:t>
            </a:r>
            <a:r>
              <a:rPr lang="pt-BR" sz="2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 </a:t>
            </a:r>
            <a:r>
              <a:rPr lang="pt-BR" sz="2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rodar a imagem da máquina Virtual em outro Hardware;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❖"/>
            </a:pPr>
            <a:r>
              <a:rPr lang="pt-BR" sz="2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Recuperação em casos de desastres: Em caso de algum desastre natural, basta colocar a máquina Virtual para rodar em outra localização;</a:t>
            </a:r>
          </a:p>
        </p:txBody>
      </p:sp>
      <p:sp>
        <p:nvSpPr>
          <p:cNvPr id="5" name="Espaço Reservado para Rodapé 1"/>
          <p:cNvSpPr>
            <a:spLocks noGrp="1"/>
          </p:cNvSpPr>
          <p:nvPr>
            <p:ph type="ftr" idx="11"/>
          </p:nvPr>
        </p:nvSpPr>
        <p:spPr>
          <a:xfrm>
            <a:off x="3145271" y="6501689"/>
            <a:ext cx="5901458" cy="274319"/>
          </a:xfrm>
        </p:spPr>
        <p:txBody>
          <a:bodyPr/>
          <a:lstStyle/>
          <a:p>
            <a:pPr algn="ctr"/>
            <a:r>
              <a:rPr lang="pt-BR" dirty="0"/>
              <a:t>FACULDADE DE TECNOLOGIA DE SÃO PAULO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5283907" cy="149961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Clr>
                <a:srgbClr val="464132"/>
              </a:buClr>
              <a:buSzPct val="25000"/>
              <a:buFont typeface="Questrial"/>
              <a:buNone/>
            </a:pPr>
            <a:r>
              <a:rPr lang="pt-BR" sz="4400" b="0" i="0" u="none" strike="noStrike" cap="none" dirty="0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rPr>
              <a:t>INTRODUÇÃO</a:t>
            </a:r>
          </a:p>
        </p:txBody>
      </p:sp>
      <p:pic>
        <p:nvPicPr>
          <p:cNvPr id="107" name="Shape 107"/>
          <p:cNvPicPr preferRelativeResize="0"/>
          <p:nvPr/>
        </p:nvPicPr>
        <p:blipFill rotWithShape="1">
          <a:blip r:embed="rId3">
            <a:alphaModFix/>
          </a:blip>
          <a:srcRect r="140" b="46133"/>
          <a:stretch/>
        </p:blipFill>
        <p:spPr>
          <a:xfrm>
            <a:off x="0" y="2471351"/>
            <a:ext cx="12192000" cy="43866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spaço Reservado para Rodapé 1"/>
          <p:cNvSpPr>
            <a:spLocks noGrp="1"/>
          </p:cNvSpPr>
          <p:nvPr>
            <p:ph type="ftr" idx="11"/>
          </p:nvPr>
        </p:nvSpPr>
        <p:spPr>
          <a:xfrm>
            <a:off x="3170587" y="310896"/>
            <a:ext cx="5901458" cy="274319"/>
          </a:xfrm>
        </p:spPr>
        <p:txBody>
          <a:bodyPr/>
          <a:lstStyle/>
          <a:p>
            <a:pPr algn="ctr"/>
            <a:r>
              <a:rPr lang="pt-BR" dirty="0"/>
              <a:t>FACULDADE DE TECNOLOGIA DE SÃO PAULO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10863072" cy="149961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Clr>
                <a:srgbClr val="464132"/>
              </a:buClr>
              <a:buSzPct val="25000"/>
              <a:buFont typeface="Questrial"/>
              <a:buNone/>
            </a:pPr>
            <a:r>
              <a:rPr lang="pt-BR" sz="4400" b="0" i="0" u="none" strike="noStrike" cap="none" dirty="0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rPr>
              <a:t>IMPLEMENTANDO UMA LAN</a:t>
            </a:r>
          </a:p>
        </p:txBody>
      </p:sp>
      <p:pic>
        <p:nvPicPr>
          <p:cNvPr id="280" name="Shape 2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725386"/>
            <a:ext cx="12192000" cy="413261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spaço Reservado para Rodapé 1"/>
          <p:cNvSpPr>
            <a:spLocks noGrp="1"/>
          </p:cNvSpPr>
          <p:nvPr>
            <p:ph type="ftr" idx="11"/>
          </p:nvPr>
        </p:nvSpPr>
        <p:spPr>
          <a:xfrm>
            <a:off x="3170587" y="310896"/>
            <a:ext cx="5901458" cy="274319"/>
          </a:xfrm>
        </p:spPr>
        <p:txBody>
          <a:bodyPr/>
          <a:lstStyle/>
          <a:p>
            <a:pPr algn="ctr"/>
            <a:r>
              <a:rPr lang="pt-BR" dirty="0"/>
              <a:t>FACULDADE DE TECNOLOGIA DE SÃO PAULO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title"/>
          </p:nvPr>
        </p:nvSpPr>
        <p:spPr>
          <a:xfrm>
            <a:off x="905408" y="951748"/>
            <a:ext cx="10531768" cy="82245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Clr>
                <a:srgbClr val="464132"/>
              </a:buClr>
              <a:buSzPct val="25000"/>
              <a:buFont typeface="Questrial"/>
              <a:buNone/>
            </a:pPr>
            <a:r>
              <a:rPr lang="pt-BR" sz="4400" b="0" i="0" u="none" strike="noStrike" cap="none" dirty="0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rPr>
              <a:t>O BÁSICO – REDE HETEROGÊNEA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905408" y="2994234"/>
            <a:ext cx="10889026" cy="2070135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91440" marR="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❖"/>
            </a:pPr>
            <a:r>
              <a:rPr lang="pt-BR" sz="22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A  parte física da conexão – Cabos e conectores ou aparelhos WiFi – Arquitetura Ethernet;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❖"/>
            </a:pPr>
            <a:r>
              <a:rPr lang="pt-BR" sz="22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Um método acesso comum à todos os dispositivos – Geralmente a arquitetura Ethernet;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❖"/>
            </a:pPr>
            <a:r>
              <a:rPr lang="pt-BR" sz="22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Um protocolo de internet comum aos dispositivos – Geralmente TCP/IP </a:t>
            </a:r>
          </a:p>
        </p:txBody>
      </p:sp>
      <p:sp>
        <p:nvSpPr>
          <p:cNvPr id="5" name="Espaço Reservado para Rodapé 1"/>
          <p:cNvSpPr>
            <a:spLocks noGrp="1"/>
          </p:cNvSpPr>
          <p:nvPr>
            <p:ph type="ftr" idx="11"/>
          </p:nvPr>
        </p:nvSpPr>
        <p:spPr>
          <a:xfrm>
            <a:off x="3145271" y="6501689"/>
            <a:ext cx="5901458" cy="274319"/>
          </a:xfrm>
        </p:spPr>
        <p:txBody>
          <a:bodyPr/>
          <a:lstStyle/>
          <a:p>
            <a:pPr algn="ctr"/>
            <a:r>
              <a:rPr lang="pt-BR" dirty="0"/>
              <a:t>FACULDADE DE TECNOLOGIA DE SÃO PAULO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905408" y="951748"/>
            <a:ext cx="10531768" cy="82245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Clr>
                <a:srgbClr val="464132"/>
              </a:buClr>
              <a:buSzPct val="25000"/>
              <a:buFont typeface="Questrial"/>
              <a:buNone/>
            </a:pPr>
            <a:r>
              <a:rPr lang="pt-BR" sz="4400" b="0" i="0" u="none" strike="noStrike" cap="none" dirty="0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rPr>
              <a:t>FLUXO DE DADOS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905408" y="2827606"/>
            <a:ext cx="10889026" cy="3824983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91440" marR="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❖"/>
            </a:pPr>
            <a:r>
              <a:rPr lang="pt-BR" sz="22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A Ethernet costuma sofrer com colisões;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❖"/>
            </a:pPr>
            <a:r>
              <a:rPr lang="pt-BR" sz="22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Para contornar Mapear as Zonas da colisões;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❖"/>
            </a:pPr>
            <a:r>
              <a:rPr lang="pt-BR" sz="22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Fazer uso de Bridges nas Zonas de colisões;</a:t>
            </a:r>
          </a:p>
        </p:txBody>
      </p:sp>
      <p:sp>
        <p:nvSpPr>
          <p:cNvPr id="5" name="Espaço Reservado para Rodapé 1"/>
          <p:cNvSpPr>
            <a:spLocks noGrp="1"/>
          </p:cNvSpPr>
          <p:nvPr>
            <p:ph type="ftr" idx="11"/>
          </p:nvPr>
        </p:nvSpPr>
        <p:spPr>
          <a:xfrm>
            <a:off x="3145271" y="6501689"/>
            <a:ext cx="5901458" cy="274319"/>
          </a:xfrm>
        </p:spPr>
        <p:txBody>
          <a:bodyPr/>
          <a:lstStyle/>
          <a:p>
            <a:pPr algn="ctr"/>
            <a:r>
              <a:rPr lang="pt-BR" dirty="0"/>
              <a:t>FACULDADE DE TECNOLOGIA DE SÃO PAULO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title"/>
          </p:nvPr>
        </p:nvSpPr>
        <p:spPr>
          <a:xfrm>
            <a:off x="905408" y="951748"/>
            <a:ext cx="10531768" cy="82245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Clr>
                <a:srgbClr val="464132"/>
              </a:buClr>
              <a:buSzPct val="25000"/>
              <a:buFont typeface="Questrial"/>
              <a:buNone/>
            </a:pPr>
            <a:r>
              <a:rPr lang="pt-BR" sz="4400" b="0" i="0" u="none" strike="noStrike" cap="none" dirty="0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rPr>
              <a:t>SERVIÇOS DE IMPRESSÃO E DE ARQUIVOS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905408" y="2771335"/>
            <a:ext cx="4453991" cy="3881254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91440" marR="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❖"/>
            </a:pPr>
            <a:r>
              <a:rPr lang="pt-BR" sz="22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O local físico onde o servidor de impressão e de arquivos está afeta o desempenho da rede;</a:t>
            </a:r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Font typeface="Questrial"/>
              <a:buNone/>
            </a:pPr>
            <a:endParaRPr sz="2200" b="0" i="0" u="none" strike="noStrike" cap="none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❖"/>
            </a:pPr>
            <a:r>
              <a:rPr lang="pt-BR" sz="22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O ideal é manter o servidor dentro da área onde ele será utilizado</a:t>
            </a:r>
          </a:p>
        </p:txBody>
      </p:sp>
      <p:pic>
        <p:nvPicPr>
          <p:cNvPr id="299" name="Shape 2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77263" y="2414047"/>
            <a:ext cx="5759913" cy="377573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Espaço Reservado para Rodapé 1"/>
          <p:cNvSpPr>
            <a:spLocks noGrp="1"/>
          </p:cNvSpPr>
          <p:nvPr>
            <p:ph type="ftr" idx="11"/>
          </p:nvPr>
        </p:nvSpPr>
        <p:spPr>
          <a:xfrm>
            <a:off x="3145271" y="6501689"/>
            <a:ext cx="5901458" cy="274319"/>
          </a:xfrm>
        </p:spPr>
        <p:txBody>
          <a:bodyPr/>
          <a:lstStyle/>
          <a:p>
            <a:pPr algn="ctr"/>
            <a:r>
              <a:rPr lang="pt-BR" dirty="0"/>
              <a:t>FACULDADE DE TECNOLOGIA DE SÃO PAULO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title"/>
          </p:nvPr>
        </p:nvSpPr>
        <p:spPr>
          <a:xfrm>
            <a:off x="905408" y="951748"/>
            <a:ext cx="10531768" cy="82245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Clr>
                <a:srgbClr val="464132"/>
              </a:buClr>
              <a:buSzPct val="25000"/>
              <a:buFont typeface="Questrial"/>
              <a:buNone/>
            </a:pPr>
            <a:r>
              <a:rPr lang="pt-BR" sz="4400" b="0" i="0" u="none" strike="noStrike" cap="none" dirty="0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rPr>
              <a:t>TOLERÂNCIA A FALHAS</a:t>
            </a:r>
          </a:p>
        </p:txBody>
      </p:sp>
      <p:sp>
        <p:nvSpPr>
          <p:cNvPr id="305" name="Shape 305"/>
          <p:cNvSpPr txBox="1"/>
          <p:nvPr/>
        </p:nvSpPr>
        <p:spPr>
          <a:xfrm>
            <a:off x="905408" y="2475913"/>
            <a:ext cx="10889026" cy="3965660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91440" marR="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❖"/>
            </a:pPr>
            <a:r>
              <a:rPr lang="pt-BR" sz="22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Independente do tamanho da LAN é bom manter 2 NOS;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❖"/>
            </a:pPr>
            <a:r>
              <a:rPr lang="pt-BR" sz="22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A recomendação é que para cada </a:t>
            </a:r>
            <a:r>
              <a:rPr lang="pt-BR" sz="2200" b="0" i="0" u="none" strike="noStrike" cap="none" dirty="0" err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sub-rede</a:t>
            </a:r>
            <a:r>
              <a:rPr lang="pt-BR" sz="22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você mantenha um Sistema Operacional;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❖"/>
            </a:pPr>
            <a:r>
              <a:rPr lang="pt-BR" sz="22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Servidores DHCP, DNS e WINS é recomendado manter dois;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❖"/>
            </a:pPr>
            <a:r>
              <a:rPr lang="pt-BR" sz="22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Servidores de aplicação e de banco de dados são mais complexos:</a:t>
            </a:r>
          </a:p>
          <a:p>
            <a:pPr marL="265176" marR="0" lvl="1" indent="-13817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❖"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Mantes dois servidores de banco de dados causa duplicação de dados, o que nunca é bom;</a:t>
            </a:r>
          </a:p>
          <a:p>
            <a:pPr marL="265176" marR="0" lvl="1" indent="-13817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❖"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Manter dois servidores de aplicação faz com que você tenha que programar a aplicação para lidar com isso;</a:t>
            </a:r>
          </a:p>
          <a:p>
            <a:pPr marL="265176" marR="0" lvl="1" indent="-13817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❖"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A escolha para esse tipo de servidor varia conforme necessidade;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</a:pPr>
            <a:endParaRPr sz="2200" b="0" i="0" u="none" strike="noStrike" cap="none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</a:pPr>
            <a:endParaRPr sz="2200" b="0" i="0" u="none" strike="noStrike" cap="none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" name="Espaço Reservado para Rodapé 1"/>
          <p:cNvSpPr>
            <a:spLocks noGrp="1"/>
          </p:cNvSpPr>
          <p:nvPr>
            <p:ph type="ftr" idx="11"/>
          </p:nvPr>
        </p:nvSpPr>
        <p:spPr>
          <a:xfrm>
            <a:off x="3145271" y="6501689"/>
            <a:ext cx="5901458" cy="274319"/>
          </a:xfrm>
        </p:spPr>
        <p:txBody>
          <a:bodyPr/>
          <a:lstStyle/>
          <a:p>
            <a:pPr algn="ctr"/>
            <a:r>
              <a:rPr lang="pt-BR" dirty="0"/>
              <a:t>FACULDADE DE TECNOLOGIA DE SÃO PAULO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>
            <a:spLocks noGrp="1"/>
          </p:cNvSpPr>
          <p:nvPr>
            <p:ph type="title"/>
          </p:nvPr>
        </p:nvSpPr>
        <p:spPr>
          <a:xfrm>
            <a:off x="905408" y="951748"/>
            <a:ext cx="10531768" cy="82245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Clr>
                <a:srgbClr val="464132"/>
              </a:buClr>
              <a:buSzPct val="25000"/>
              <a:buFont typeface="Questrial"/>
              <a:buNone/>
            </a:pPr>
            <a:r>
              <a:rPr lang="pt-BR" sz="4400" b="0" i="0" u="none" strike="noStrike" cap="none" dirty="0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rPr>
              <a:t>DOCUMENTE SUA REDE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905408" y="2335238"/>
            <a:ext cx="10889026" cy="4120404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91440" marR="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❖"/>
            </a:pPr>
            <a:r>
              <a:rPr lang="pt-BR" sz="22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As necessidades da rede podem mudar com o tempo;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❖"/>
            </a:pPr>
            <a:r>
              <a:rPr lang="pt-BR" sz="22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A evolução tecnológica pode tornar sua rede obsoleta;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❖"/>
            </a:pPr>
            <a:r>
              <a:rPr lang="pt-BR" sz="22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Manter estatísticas de uso da rede:</a:t>
            </a:r>
          </a:p>
          <a:p>
            <a:pPr marL="265176" marR="0" lvl="1" indent="-13817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❖"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Pico de uso, e uso da banda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❖"/>
            </a:pPr>
            <a:r>
              <a:rPr lang="pt-BR" sz="22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Manter a rede documentada te dá embasamento para tomar decisões de mudanças e melhorias;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</a:pPr>
            <a:endParaRPr sz="2200" b="0" i="0" u="none" strike="noStrike" cap="none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" name="Espaço Reservado para Rodapé 1"/>
          <p:cNvSpPr>
            <a:spLocks noGrp="1"/>
          </p:cNvSpPr>
          <p:nvPr>
            <p:ph type="ftr" idx="11"/>
          </p:nvPr>
        </p:nvSpPr>
        <p:spPr>
          <a:xfrm>
            <a:off x="3145271" y="6501689"/>
            <a:ext cx="5901458" cy="274319"/>
          </a:xfrm>
        </p:spPr>
        <p:txBody>
          <a:bodyPr/>
          <a:lstStyle/>
          <a:p>
            <a:pPr algn="ctr"/>
            <a:r>
              <a:rPr lang="pt-BR" dirty="0"/>
              <a:t>FACULDADE DE TECNOLOGIA DE SÃO PAULO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5283907" cy="149961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Clr>
                <a:srgbClr val="464132"/>
              </a:buClr>
              <a:buSzPct val="25000"/>
              <a:buFont typeface="Questrial"/>
              <a:buNone/>
            </a:pPr>
            <a:r>
              <a:rPr lang="pt-BR" sz="4400" b="0" i="0" u="none" strike="noStrike" cap="none" dirty="0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rPr>
              <a:t>QUESTÕES</a:t>
            </a:r>
          </a:p>
        </p:txBody>
      </p:sp>
      <p:pic>
        <p:nvPicPr>
          <p:cNvPr id="317" name="Shape 3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486121"/>
            <a:ext cx="12192000" cy="337187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spaço Reservado para Rodapé 1"/>
          <p:cNvSpPr>
            <a:spLocks noGrp="1"/>
          </p:cNvSpPr>
          <p:nvPr>
            <p:ph type="ftr" idx="11"/>
          </p:nvPr>
        </p:nvSpPr>
        <p:spPr>
          <a:xfrm>
            <a:off x="3170587" y="310896"/>
            <a:ext cx="5901458" cy="274319"/>
          </a:xfrm>
        </p:spPr>
        <p:txBody>
          <a:bodyPr/>
          <a:lstStyle/>
          <a:p>
            <a:pPr algn="ctr"/>
            <a:r>
              <a:rPr lang="pt-BR" dirty="0"/>
              <a:t>FACULDADE DE TECNOLOGIA DE SÃO PAULO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81000">
              <a:spcBef>
                <a:spcPts val="0"/>
              </a:spcBef>
              <a:buSzPct val="100000"/>
              <a:buAutoNum type="arabicParenR"/>
            </a:pPr>
            <a:r>
              <a:rPr lang="pt-BR" sz="2400" dirty="0" err="1"/>
              <a:t>Scale</a:t>
            </a:r>
            <a:r>
              <a:rPr lang="pt-BR" sz="2400" dirty="0"/>
              <a:t> </a:t>
            </a:r>
            <a:r>
              <a:rPr lang="pt-BR" sz="2400" dirty="0" err="1"/>
              <a:t>up</a:t>
            </a:r>
            <a:r>
              <a:rPr lang="pt-BR" sz="2400" dirty="0"/>
              <a:t> e </a:t>
            </a:r>
            <a:r>
              <a:rPr lang="pt-BR" sz="2400" dirty="0" err="1"/>
              <a:t>Scale</a:t>
            </a:r>
            <a:r>
              <a:rPr lang="pt-BR" sz="2400" dirty="0"/>
              <a:t> out significam, respectivamente: </a:t>
            </a:r>
          </a:p>
        </p:txBody>
      </p:sp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00" cy="4023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400"/>
              </a:spcBef>
              <a:spcAft>
                <a:spcPts val="0"/>
              </a:spcAft>
              <a:buAutoNum type="alphaUcParenR"/>
            </a:pPr>
            <a:r>
              <a:rPr lang="pt-BR" sz="1800" dirty="0"/>
              <a:t>Incrementa-se a quantidade de recursos do hardware do server; Decrementa-se recursos de hardware do server</a:t>
            </a:r>
            <a:br>
              <a:rPr lang="pt-BR" dirty="0"/>
            </a:br>
            <a:endParaRPr lang="pt-BR" dirty="0"/>
          </a:p>
          <a:p>
            <a:pPr marL="457200" lvl="0" indent="-228600" rtl="0">
              <a:spcBef>
                <a:spcPts val="1400"/>
              </a:spcBef>
              <a:spcAft>
                <a:spcPts val="0"/>
              </a:spcAft>
              <a:buAutoNum type="alphaUcParenR"/>
            </a:pPr>
            <a:r>
              <a:rPr lang="pt-BR" sz="1800" dirty="0"/>
              <a:t>Incrementa-se a quantidade de server de um mesmo tipo; Incrementa-se os recursos de hardware do server.</a:t>
            </a:r>
            <a:br>
              <a:rPr lang="pt-BR" dirty="0"/>
            </a:br>
            <a:endParaRPr lang="pt-BR" dirty="0"/>
          </a:p>
          <a:p>
            <a:pPr marL="457200" lvl="0" indent="-228600" rtl="0">
              <a:spcBef>
                <a:spcPts val="1400"/>
              </a:spcBef>
              <a:spcAft>
                <a:spcPts val="0"/>
              </a:spcAft>
              <a:buAutoNum type="alphaUcParenR"/>
            </a:pPr>
            <a:r>
              <a:rPr lang="pt-BR" sz="1800" dirty="0"/>
              <a:t>Incrementa-se os recursos de hardware do server; Decrementa-se a quantidade de recursos do hardware do server</a:t>
            </a:r>
            <a:br>
              <a:rPr lang="pt-BR" dirty="0"/>
            </a:br>
            <a:endParaRPr lang="pt-BR" dirty="0"/>
          </a:p>
          <a:p>
            <a:pPr marL="457200" lvl="0" indent="-228600" rtl="0">
              <a:spcBef>
                <a:spcPts val="1400"/>
              </a:spcBef>
              <a:spcAft>
                <a:spcPts val="0"/>
              </a:spcAft>
              <a:buAutoNum type="alphaUcParenR"/>
            </a:pPr>
            <a:r>
              <a:rPr lang="pt-BR" dirty="0"/>
              <a:t> </a:t>
            </a:r>
            <a:r>
              <a:rPr lang="pt-BR" sz="1800" dirty="0"/>
              <a:t>Incrementa-se os recursos de hardware do server; Incrementa-se a quantidade de server de um mesmo tipo.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  </a:t>
            </a:r>
          </a:p>
        </p:txBody>
      </p:sp>
      <p:sp>
        <p:nvSpPr>
          <p:cNvPr id="5" name="Espaço Reservado para Rodapé 1"/>
          <p:cNvSpPr>
            <a:spLocks noGrp="1"/>
          </p:cNvSpPr>
          <p:nvPr>
            <p:ph type="ftr" idx="11"/>
          </p:nvPr>
        </p:nvSpPr>
        <p:spPr>
          <a:xfrm>
            <a:off x="3145271" y="6501689"/>
            <a:ext cx="5901458" cy="274319"/>
          </a:xfrm>
        </p:spPr>
        <p:txBody>
          <a:bodyPr/>
          <a:lstStyle/>
          <a:p>
            <a:pPr algn="ctr"/>
            <a:r>
              <a:rPr lang="pt-BR" dirty="0"/>
              <a:t>FACULDADE DE TECNOLOGIA DE SÃO PAULO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81000">
              <a:spcBef>
                <a:spcPts val="0"/>
              </a:spcBef>
              <a:buSzPct val="100000"/>
              <a:buAutoNum type="arabicParenR"/>
            </a:pPr>
            <a:r>
              <a:rPr lang="pt-BR" sz="2400" dirty="0" err="1"/>
              <a:t>Scale</a:t>
            </a:r>
            <a:r>
              <a:rPr lang="pt-BR" sz="2400" dirty="0"/>
              <a:t> </a:t>
            </a:r>
            <a:r>
              <a:rPr lang="pt-BR" sz="2400" dirty="0" err="1"/>
              <a:t>up</a:t>
            </a:r>
            <a:r>
              <a:rPr lang="pt-BR" sz="2400" dirty="0"/>
              <a:t> e </a:t>
            </a:r>
            <a:r>
              <a:rPr lang="pt-BR" sz="2400" dirty="0" err="1"/>
              <a:t>Scale</a:t>
            </a:r>
            <a:r>
              <a:rPr lang="pt-BR" sz="2400" dirty="0"/>
              <a:t> out significam, respectivamente: </a:t>
            </a:r>
          </a:p>
        </p:txBody>
      </p:sp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00" cy="4023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400"/>
              </a:spcBef>
              <a:spcAft>
                <a:spcPts val="0"/>
              </a:spcAft>
              <a:buAutoNum type="alphaUcParenR"/>
            </a:pPr>
            <a:r>
              <a:rPr lang="pt-BR" sz="1800" dirty="0"/>
              <a:t>Incrementa-se a quantidade de recursos do hardware do server; Decrementa-se recursos de hardware do server</a:t>
            </a:r>
            <a:br>
              <a:rPr lang="pt-BR" dirty="0"/>
            </a:br>
            <a:endParaRPr lang="pt-BR" dirty="0"/>
          </a:p>
          <a:p>
            <a:pPr marL="457200" lvl="0" indent="-228600" rtl="0">
              <a:spcBef>
                <a:spcPts val="1400"/>
              </a:spcBef>
              <a:spcAft>
                <a:spcPts val="0"/>
              </a:spcAft>
              <a:buAutoNum type="alphaUcParenR"/>
            </a:pPr>
            <a:r>
              <a:rPr lang="pt-BR" sz="1800" dirty="0"/>
              <a:t>Incrementa-se a quantidade de server de um mesmo tipo; Incrementa-se os recursos de hardware do server.</a:t>
            </a:r>
            <a:br>
              <a:rPr lang="pt-BR" dirty="0"/>
            </a:br>
            <a:endParaRPr lang="pt-BR" dirty="0"/>
          </a:p>
          <a:p>
            <a:pPr marL="457200" lvl="0" indent="-228600" rtl="0">
              <a:spcBef>
                <a:spcPts val="1400"/>
              </a:spcBef>
              <a:spcAft>
                <a:spcPts val="0"/>
              </a:spcAft>
              <a:buAutoNum type="alphaUcParenR"/>
            </a:pPr>
            <a:r>
              <a:rPr lang="pt-BR" sz="1800" dirty="0"/>
              <a:t>Incrementa-se os recursos de hardware do server; Decrementa-se a quantidade de recursos do hardware do server</a:t>
            </a:r>
            <a:br>
              <a:rPr lang="pt-BR" dirty="0"/>
            </a:br>
            <a:endParaRPr lang="pt-BR" dirty="0"/>
          </a:p>
          <a:p>
            <a:pPr marL="457200" lvl="0" indent="-228600" rtl="0">
              <a:spcBef>
                <a:spcPts val="1400"/>
              </a:spcBef>
              <a:spcAft>
                <a:spcPts val="0"/>
              </a:spcAft>
              <a:buAutoNum type="alphaUcParenR"/>
            </a:pPr>
            <a:r>
              <a:rPr lang="pt-BR" b="1" dirty="0">
                <a:solidFill>
                  <a:srgbClr val="FF0000"/>
                </a:solidFill>
              </a:rPr>
              <a:t> </a:t>
            </a:r>
            <a:r>
              <a:rPr lang="pt-BR" sz="1800" b="1" dirty="0">
                <a:solidFill>
                  <a:srgbClr val="FF0000"/>
                </a:solidFill>
              </a:rPr>
              <a:t>Incrementa-se os recursos de hardware do server; Incrementa-se a quantidade de server de um mesmo tipo.</a:t>
            </a:r>
            <a:br>
              <a:rPr lang="pt-BR" b="1" dirty="0">
                <a:solidFill>
                  <a:srgbClr val="FF0000"/>
                </a:solidFill>
              </a:rPr>
            </a:br>
            <a:br>
              <a:rPr lang="pt-BR" dirty="0">
                <a:solidFill>
                  <a:srgbClr val="FF0000"/>
                </a:solidFill>
              </a:rPr>
            </a:br>
            <a:r>
              <a:rPr lang="pt-BR" dirty="0">
                <a:solidFill>
                  <a:srgbClr val="FF0000"/>
                </a:solidFill>
              </a:rPr>
              <a:t>  </a:t>
            </a:r>
          </a:p>
        </p:txBody>
      </p:sp>
      <p:sp>
        <p:nvSpPr>
          <p:cNvPr id="5" name="Espaço Reservado para Rodapé 1"/>
          <p:cNvSpPr>
            <a:spLocks noGrp="1"/>
          </p:cNvSpPr>
          <p:nvPr>
            <p:ph type="ftr" idx="11"/>
          </p:nvPr>
        </p:nvSpPr>
        <p:spPr>
          <a:xfrm>
            <a:off x="3145271" y="6501689"/>
            <a:ext cx="5901458" cy="274319"/>
          </a:xfrm>
        </p:spPr>
        <p:txBody>
          <a:bodyPr/>
          <a:lstStyle/>
          <a:p>
            <a:pPr algn="ctr"/>
            <a:r>
              <a:rPr lang="pt-BR" dirty="0"/>
              <a:t>FACULDADE DE TECNOLOGIA DE SÃO PAULO</a:t>
            </a:r>
          </a:p>
        </p:txBody>
      </p:sp>
    </p:spTree>
    <p:extLst>
      <p:ext uri="{BB962C8B-B14F-4D97-AF65-F5344CB8AC3E}">
        <p14:creationId xmlns:p14="http://schemas.microsoft.com/office/powerpoint/2010/main" val="20193187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 dirty="0"/>
              <a:t>2) </a:t>
            </a:r>
            <a:r>
              <a:rPr lang="pt-BR" sz="2400" dirty="0">
                <a:solidFill>
                  <a:schemeClr val="dk1"/>
                </a:solidFill>
              </a:rPr>
              <a:t>Web servers, Websites,  aplicações de banco de dados relacional, pode ser acessado tanto pela intranet quanto pela internet. Estas são algumas das características de: </a:t>
            </a:r>
          </a:p>
        </p:txBody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976303" y="2257300"/>
            <a:ext cx="9720000" cy="4023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alphaUcParenR"/>
            </a:pPr>
            <a:r>
              <a:rPr lang="pt-BR" dirty="0"/>
              <a:t> Rede de suporte a aplicações</a:t>
            </a:r>
            <a:br>
              <a:rPr lang="pt-BR" dirty="0"/>
            </a:br>
            <a:endParaRPr lang="pt-BR" dirty="0"/>
          </a:p>
          <a:p>
            <a:pPr marL="457200" lvl="0" indent="-228600" rtl="0">
              <a:spcBef>
                <a:spcPts val="1400"/>
              </a:spcBef>
              <a:spcAft>
                <a:spcPts val="0"/>
              </a:spcAft>
              <a:buAutoNum type="alphaUcParenR"/>
            </a:pPr>
            <a:r>
              <a:rPr lang="pt-BR" dirty="0"/>
              <a:t> Servidor de aplicações</a:t>
            </a:r>
            <a:br>
              <a:rPr lang="pt-BR" dirty="0"/>
            </a:br>
            <a:endParaRPr lang="pt-BR" dirty="0"/>
          </a:p>
          <a:p>
            <a:pPr marL="457200" lvl="0" indent="-228600" rtl="0">
              <a:spcBef>
                <a:spcPts val="1400"/>
              </a:spcBef>
              <a:spcAft>
                <a:spcPts val="0"/>
              </a:spcAft>
              <a:buAutoNum type="alphaUcParenR"/>
            </a:pPr>
            <a:r>
              <a:rPr lang="pt-BR" dirty="0"/>
              <a:t> Servidor de arquivos e impressão</a:t>
            </a:r>
            <a:br>
              <a:rPr lang="pt-BR" dirty="0"/>
            </a:br>
            <a:endParaRPr lang="pt-BR" dirty="0"/>
          </a:p>
          <a:p>
            <a:pPr marL="457200" lvl="0" indent="-228600" rtl="0">
              <a:spcBef>
                <a:spcPts val="1400"/>
              </a:spcBef>
              <a:spcAft>
                <a:spcPts val="0"/>
              </a:spcAft>
              <a:buAutoNum type="alphaUcParenR"/>
            </a:pPr>
            <a:r>
              <a:rPr lang="pt-BR" dirty="0"/>
              <a:t> Servidor DHCP</a:t>
            </a:r>
            <a:br>
              <a:rPr lang="pt-BR" dirty="0"/>
            </a:br>
            <a:br>
              <a:rPr lang="pt-BR" dirty="0"/>
            </a:br>
            <a:r>
              <a:rPr lang="pt-BR" dirty="0"/>
              <a:t>  </a:t>
            </a:r>
          </a:p>
        </p:txBody>
      </p:sp>
      <p:sp>
        <p:nvSpPr>
          <p:cNvPr id="5" name="Espaço Reservado para Rodapé 1"/>
          <p:cNvSpPr>
            <a:spLocks noGrp="1"/>
          </p:cNvSpPr>
          <p:nvPr>
            <p:ph type="ftr" idx="11"/>
          </p:nvPr>
        </p:nvSpPr>
        <p:spPr>
          <a:xfrm>
            <a:off x="3145271" y="6501689"/>
            <a:ext cx="5901458" cy="274319"/>
          </a:xfrm>
        </p:spPr>
        <p:txBody>
          <a:bodyPr/>
          <a:lstStyle/>
          <a:p>
            <a:pPr algn="ctr"/>
            <a:r>
              <a:rPr lang="pt-BR" dirty="0"/>
              <a:t>FACULDADE DE TECNOLOGIA DE SÃO PAULO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1024679" y="821425"/>
            <a:ext cx="9720072" cy="70480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Clr>
                <a:srgbClr val="464132"/>
              </a:buClr>
              <a:buSzPct val="25000"/>
              <a:buFont typeface="Questrial"/>
              <a:buNone/>
            </a:pPr>
            <a:r>
              <a:rPr lang="pt-BR" sz="4400" b="0" i="0" u="none" strike="noStrike" cap="none" dirty="0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rPr>
              <a:t>LAN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1024679" y="1526233"/>
            <a:ext cx="9720072" cy="3205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Clr>
                <a:srgbClr val="464132"/>
              </a:buClr>
              <a:buSzPct val="25000"/>
              <a:buFont typeface="Questrial"/>
              <a:buNone/>
            </a:pPr>
            <a:r>
              <a:rPr lang="pt-BR" sz="1800" b="0" i="0" u="none" strike="noStrike" cap="none" dirty="0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rPr>
              <a:t>DISPONIBILIZAR DIFERENTES TIPOS DE SERVIÇOS COMPARTILHADOS.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1024679" y="2499691"/>
            <a:ext cx="9720072" cy="12212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Clr>
                <a:srgbClr val="464132"/>
              </a:buClr>
              <a:buFont typeface="Questrial"/>
              <a:buNone/>
            </a:pPr>
            <a:endParaRPr sz="5000" b="0" i="0" u="none" strike="noStrike" cap="none">
              <a:solidFill>
                <a:srgbClr val="46413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1024680" y="2297731"/>
            <a:ext cx="9720070" cy="2846383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Questrial"/>
              <a:buNone/>
            </a:pPr>
            <a:r>
              <a:rPr lang="pt-BR" sz="22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Algumas categorias:</a:t>
            </a:r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Questrial"/>
              <a:buNone/>
            </a:pPr>
            <a:endParaRPr sz="2200" b="0" i="0" u="none" strike="noStrike" cap="none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❖"/>
            </a:pPr>
            <a:r>
              <a:rPr lang="pt-BR" sz="22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Servidores de arquivos e impressão;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❖"/>
            </a:pPr>
            <a:r>
              <a:rPr lang="pt-BR" sz="22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Servidores de aplicações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❖"/>
            </a:pPr>
            <a:r>
              <a:rPr lang="pt-BR" sz="22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Redes de suporte a aplicações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904305" y="5180567"/>
            <a:ext cx="9720070" cy="1100962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Questrial"/>
              <a:buNone/>
            </a:pPr>
            <a:r>
              <a:rPr lang="pt-BR" sz="22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→ Os detalhes sobre quais serviços serão providos (ou até necessários) e como serão implementados pode variar de acordo com os diferentes Sistemas Operacionais de rede (Networ</a:t>
            </a:r>
            <a:r>
              <a:rPr lang="pt-BR" sz="2200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k</a:t>
            </a:r>
            <a:r>
              <a:rPr lang="pt-BR" sz="22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pt-BR" sz="2200" b="0" i="0" u="none" strike="noStrike" cap="none" dirty="0" err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Operating</a:t>
            </a:r>
            <a:r>
              <a:rPr lang="pt-BR" sz="22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System – NOS)</a:t>
            </a:r>
          </a:p>
        </p:txBody>
      </p:sp>
      <p:sp>
        <p:nvSpPr>
          <p:cNvPr id="8" name="Espaço Reservado para Rodapé 1"/>
          <p:cNvSpPr>
            <a:spLocks noGrp="1"/>
          </p:cNvSpPr>
          <p:nvPr>
            <p:ph type="ftr" idx="11"/>
          </p:nvPr>
        </p:nvSpPr>
        <p:spPr>
          <a:xfrm>
            <a:off x="3145271" y="6501689"/>
            <a:ext cx="5901458" cy="274319"/>
          </a:xfrm>
        </p:spPr>
        <p:txBody>
          <a:bodyPr/>
          <a:lstStyle/>
          <a:p>
            <a:pPr algn="ctr"/>
            <a:r>
              <a:rPr lang="pt-BR" dirty="0"/>
              <a:t>FACULDADE DE TECNOLOGIA DE SÃO PAULO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 dirty="0"/>
              <a:t>2) </a:t>
            </a:r>
            <a:r>
              <a:rPr lang="pt-BR" sz="2400" dirty="0">
                <a:solidFill>
                  <a:schemeClr val="dk1"/>
                </a:solidFill>
              </a:rPr>
              <a:t>Web servers, Websites,  aplicações de banco de dados relacional, pode ser acessado tanto pela intranet quanto pela internet. Estas são algumas das características de: </a:t>
            </a:r>
          </a:p>
        </p:txBody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976303" y="2257300"/>
            <a:ext cx="9720000" cy="4023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alphaUcParenR"/>
            </a:pPr>
            <a:r>
              <a:rPr lang="pt-BR" dirty="0"/>
              <a:t> Rede de suporte a aplicações</a:t>
            </a:r>
            <a:br>
              <a:rPr lang="pt-BR" dirty="0"/>
            </a:br>
            <a:endParaRPr lang="pt-BR" dirty="0"/>
          </a:p>
          <a:p>
            <a:pPr marL="457200" lvl="0" indent="-228600" rtl="0">
              <a:spcBef>
                <a:spcPts val="1400"/>
              </a:spcBef>
              <a:spcAft>
                <a:spcPts val="0"/>
              </a:spcAft>
              <a:buAutoNum type="alphaUcParenR"/>
            </a:pPr>
            <a:r>
              <a:rPr lang="pt-BR" dirty="0"/>
              <a:t> </a:t>
            </a:r>
            <a:r>
              <a:rPr lang="pt-BR" b="1" dirty="0">
                <a:solidFill>
                  <a:srgbClr val="FF0000"/>
                </a:solidFill>
              </a:rPr>
              <a:t>Servidor de aplicações</a:t>
            </a:r>
            <a:br>
              <a:rPr lang="pt-BR" dirty="0"/>
            </a:br>
            <a:endParaRPr lang="pt-BR" dirty="0"/>
          </a:p>
          <a:p>
            <a:pPr marL="457200" lvl="0" indent="-228600" rtl="0">
              <a:spcBef>
                <a:spcPts val="1400"/>
              </a:spcBef>
              <a:spcAft>
                <a:spcPts val="0"/>
              </a:spcAft>
              <a:buAutoNum type="alphaUcParenR"/>
            </a:pPr>
            <a:r>
              <a:rPr lang="pt-BR" dirty="0"/>
              <a:t> Servidor de arquivos e impressão</a:t>
            </a:r>
            <a:br>
              <a:rPr lang="pt-BR" dirty="0"/>
            </a:br>
            <a:endParaRPr lang="pt-BR" dirty="0"/>
          </a:p>
          <a:p>
            <a:pPr marL="457200" lvl="0" indent="-228600" rtl="0">
              <a:spcBef>
                <a:spcPts val="1400"/>
              </a:spcBef>
              <a:spcAft>
                <a:spcPts val="0"/>
              </a:spcAft>
              <a:buAutoNum type="alphaUcParenR"/>
            </a:pPr>
            <a:r>
              <a:rPr lang="pt-BR" dirty="0"/>
              <a:t> Servidor DHCP</a:t>
            </a:r>
            <a:br>
              <a:rPr lang="pt-BR" dirty="0"/>
            </a:br>
            <a:br>
              <a:rPr lang="pt-BR" dirty="0"/>
            </a:br>
            <a:r>
              <a:rPr lang="pt-BR" dirty="0"/>
              <a:t>  </a:t>
            </a:r>
          </a:p>
        </p:txBody>
      </p:sp>
      <p:sp>
        <p:nvSpPr>
          <p:cNvPr id="5" name="Espaço Reservado para Rodapé 1"/>
          <p:cNvSpPr>
            <a:spLocks noGrp="1"/>
          </p:cNvSpPr>
          <p:nvPr>
            <p:ph type="ftr" idx="11"/>
          </p:nvPr>
        </p:nvSpPr>
        <p:spPr>
          <a:xfrm>
            <a:off x="3145271" y="6501689"/>
            <a:ext cx="5901458" cy="274319"/>
          </a:xfrm>
        </p:spPr>
        <p:txBody>
          <a:bodyPr/>
          <a:lstStyle/>
          <a:p>
            <a:pPr algn="ctr"/>
            <a:r>
              <a:rPr lang="pt-BR" dirty="0"/>
              <a:t>FACULDADE DE TECNOLOGIA DE SÃO PAULO</a:t>
            </a:r>
          </a:p>
        </p:txBody>
      </p:sp>
    </p:spTree>
    <p:extLst>
      <p:ext uri="{BB962C8B-B14F-4D97-AF65-F5344CB8AC3E}">
        <p14:creationId xmlns:p14="http://schemas.microsoft.com/office/powerpoint/2010/main" val="4290669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title"/>
          </p:nvPr>
        </p:nvSpPr>
        <p:spPr>
          <a:xfrm>
            <a:off x="1014575" y="852999"/>
            <a:ext cx="9720000" cy="29060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2400" dirty="0"/>
              <a:t>3) Das afirmações a seguir, identifique quais são verdadeiras e quais são falsas:</a:t>
            </a:r>
            <a:br>
              <a:rPr lang="pt-BR" sz="2400" dirty="0"/>
            </a:br>
            <a:br>
              <a:rPr lang="pt-BR" sz="2400" dirty="0"/>
            </a:br>
            <a:r>
              <a:rPr lang="pt-BR" sz="2400" dirty="0"/>
              <a:t>I) A rede Ethernet costuma sofrer com colisões</a:t>
            </a:r>
            <a:br>
              <a:rPr lang="pt-BR" sz="2400" dirty="0"/>
            </a:br>
            <a:r>
              <a:rPr lang="pt-BR" sz="2400" dirty="0"/>
              <a:t>II) O protocolo TCP/IP entrou em desuso</a:t>
            </a:r>
            <a:br>
              <a:rPr lang="pt-BR" sz="2400" dirty="0"/>
            </a:br>
            <a:r>
              <a:rPr lang="pt-BR" sz="2400" dirty="0"/>
              <a:t>III) O local físico onde o servidor de impressão e arquivos está afeta o desempenho da rede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400" dirty="0"/>
              <a:t>IV) É recomendável ter um sistema operacional para cada </a:t>
            </a:r>
            <a:r>
              <a:rPr lang="pt-BR" sz="2400" dirty="0" err="1"/>
              <a:t>sub-rede</a:t>
            </a:r>
            <a:endParaRPr lang="pt-BR" sz="2400" dirty="0"/>
          </a:p>
        </p:txBody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914410" y="3759098"/>
            <a:ext cx="9720000" cy="4023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alphaUcParenR"/>
            </a:pPr>
            <a:r>
              <a:rPr lang="pt-BR" dirty="0"/>
              <a:t> F,V,V,F</a:t>
            </a:r>
            <a:br>
              <a:rPr lang="pt-BR" dirty="0"/>
            </a:br>
            <a:endParaRPr lang="pt-BR" dirty="0"/>
          </a:p>
          <a:p>
            <a:pPr marL="457200" lvl="0" indent="-228600" rtl="0">
              <a:spcBef>
                <a:spcPts val="1400"/>
              </a:spcBef>
              <a:spcAft>
                <a:spcPts val="0"/>
              </a:spcAft>
              <a:buAutoNum type="alphaUcParenR"/>
            </a:pPr>
            <a:r>
              <a:rPr lang="pt-BR" dirty="0"/>
              <a:t> V,F,V,F</a:t>
            </a:r>
            <a:br>
              <a:rPr lang="pt-BR" dirty="0"/>
            </a:br>
            <a:endParaRPr lang="pt-BR" dirty="0"/>
          </a:p>
          <a:p>
            <a:pPr marL="457200" lvl="0" indent="-228600" rtl="0">
              <a:spcBef>
                <a:spcPts val="1400"/>
              </a:spcBef>
              <a:spcAft>
                <a:spcPts val="0"/>
              </a:spcAft>
              <a:buAutoNum type="alphaUcParenR"/>
            </a:pPr>
            <a:r>
              <a:rPr lang="pt-BR" dirty="0"/>
              <a:t> V,F,V,V</a:t>
            </a:r>
            <a:br>
              <a:rPr lang="pt-BR" dirty="0"/>
            </a:br>
            <a:endParaRPr lang="pt-BR" dirty="0"/>
          </a:p>
          <a:p>
            <a:pPr marL="457200" lvl="0" indent="-228600" rtl="0">
              <a:spcBef>
                <a:spcPts val="1400"/>
              </a:spcBef>
              <a:spcAft>
                <a:spcPts val="0"/>
              </a:spcAft>
              <a:buAutoNum type="alphaUcParenR"/>
            </a:pPr>
            <a:r>
              <a:rPr lang="pt-BR" dirty="0"/>
              <a:t> F,F,V,V</a:t>
            </a:r>
            <a:br>
              <a:rPr lang="pt-BR" dirty="0"/>
            </a:br>
            <a:br>
              <a:rPr lang="pt-BR" dirty="0"/>
            </a:br>
            <a:r>
              <a:rPr lang="pt-BR" dirty="0"/>
              <a:t>  </a:t>
            </a:r>
          </a:p>
        </p:txBody>
      </p:sp>
      <p:sp>
        <p:nvSpPr>
          <p:cNvPr id="5" name="Espaço Reservado para Rodapé 1"/>
          <p:cNvSpPr>
            <a:spLocks noGrp="1"/>
          </p:cNvSpPr>
          <p:nvPr>
            <p:ph type="ftr" idx="11"/>
          </p:nvPr>
        </p:nvSpPr>
        <p:spPr>
          <a:xfrm>
            <a:off x="3145271" y="6501689"/>
            <a:ext cx="5901458" cy="274319"/>
          </a:xfrm>
        </p:spPr>
        <p:txBody>
          <a:bodyPr/>
          <a:lstStyle/>
          <a:p>
            <a:pPr algn="ctr"/>
            <a:r>
              <a:rPr lang="pt-BR" dirty="0"/>
              <a:t>FACULDADE DE TECNOLOGIA DE SÃO PAULO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title"/>
          </p:nvPr>
        </p:nvSpPr>
        <p:spPr>
          <a:xfrm>
            <a:off x="1014575" y="852999"/>
            <a:ext cx="9720000" cy="29060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2400" dirty="0"/>
              <a:t>3) Das afirmações a seguir, identifique quais são verdadeiras e quais são falsas:</a:t>
            </a:r>
            <a:br>
              <a:rPr lang="pt-BR" sz="2400" dirty="0"/>
            </a:br>
            <a:br>
              <a:rPr lang="pt-BR" sz="2400" dirty="0"/>
            </a:br>
            <a:r>
              <a:rPr lang="pt-BR" sz="2400" dirty="0"/>
              <a:t>I) A rede Ethernet costuma sofrer com colisões</a:t>
            </a:r>
            <a:br>
              <a:rPr lang="pt-BR" sz="2400" dirty="0"/>
            </a:br>
            <a:r>
              <a:rPr lang="pt-BR" sz="2400" dirty="0"/>
              <a:t>II) O protocolo TCP/IP entrou em desuso</a:t>
            </a:r>
            <a:br>
              <a:rPr lang="pt-BR" sz="2400" dirty="0"/>
            </a:br>
            <a:r>
              <a:rPr lang="pt-BR" sz="2400" dirty="0"/>
              <a:t>III) O local físico onde o servidor de impressão e arquivos está afeta o desempenho da rede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400" dirty="0"/>
              <a:t>IV) É recomendável ter um sistema operacional para cada </a:t>
            </a:r>
            <a:r>
              <a:rPr lang="pt-BR" sz="2400" dirty="0" err="1"/>
              <a:t>sub-rede</a:t>
            </a:r>
            <a:endParaRPr lang="pt-BR" sz="2400" dirty="0"/>
          </a:p>
        </p:txBody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914410" y="3759098"/>
            <a:ext cx="9720000" cy="309890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alphaUcParenR"/>
            </a:pPr>
            <a:r>
              <a:rPr lang="pt-BR" dirty="0"/>
              <a:t> F,V,V,F</a:t>
            </a:r>
            <a:br>
              <a:rPr lang="pt-BR" dirty="0"/>
            </a:br>
            <a:endParaRPr lang="pt-BR" dirty="0"/>
          </a:p>
          <a:p>
            <a:pPr marL="457200" lvl="0" indent="-228600" rtl="0">
              <a:spcBef>
                <a:spcPts val="1400"/>
              </a:spcBef>
              <a:spcAft>
                <a:spcPts val="0"/>
              </a:spcAft>
              <a:buAutoNum type="alphaUcParenR"/>
            </a:pPr>
            <a:r>
              <a:rPr lang="pt-BR" dirty="0"/>
              <a:t> V,F,V,F</a:t>
            </a:r>
            <a:br>
              <a:rPr lang="pt-BR" dirty="0"/>
            </a:br>
            <a:endParaRPr lang="pt-BR" dirty="0"/>
          </a:p>
          <a:p>
            <a:pPr marL="457200" lvl="0" indent="-228600" rtl="0">
              <a:spcBef>
                <a:spcPts val="1400"/>
              </a:spcBef>
              <a:spcAft>
                <a:spcPts val="0"/>
              </a:spcAft>
              <a:buAutoNum type="alphaUcParenR"/>
            </a:pP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b="1" dirty="0">
                <a:solidFill>
                  <a:srgbClr val="FF0000"/>
                </a:solidFill>
              </a:rPr>
              <a:t>V,F,V,V</a:t>
            </a:r>
            <a:br>
              <a:rPr lang="pt-BR" dirty="0">
                <a:solidFill>
                  <a:srgbClr val="FF0000"/>
                </a:solidFill>
              </a:rPr>
            </a:br>
            <a:endParaRPr lang="pt-BR" dirty="0">
              <a:solidFill>
                <a:srgbClr val="FF0000"/>
              </a:solidFill>
            </a:endParaRPr>
          </a:p>
          <a:p>
            <a:pPr marL="457200" lvl="0" indent="-228600" rtl="0">
              <a:spcBef>
                <a:spcPts val="1400"/>
              </a:spcBef>
              <a:spcAft>
                <a:spcPts val="0"/>
              </a:spcAft>
              <a:buAutoNum type="alphaUcParenR"/>
            </a:pPr>
            <a:r>
              <a:rPr lang="pt-BR" dirty="0"/>
              <a:t> F,F,V,V</a:t>
            </a:r>
            <a:br>
              <a:rPr lang="pt-BR" dirty="0"/>
            </a:br>
            <a:br>
              <a:rPr lang="pt-BR" dirty="0"/>
            </a:br>
            <a:r>
              <a:rPr lang="pt-BR" dirty="0"/>
              <a:t>  </a:t>
            </a:r>
          </a:p>
        </p:txBody>
      </p:sp>
      <p:sp>
        <p:nvSpPr>
          <p:cNvPr id="5" name="Espaço Reservado para Rodapé 1"/>
          <p:cNvSpPr>
            <a:spLocks noGrp="1"/>
          </p:cNvSpPr>
          <p:nvPr>
            <p:ph type="ftr" idx="11"/>
          </p:nvPr>
        </p:nvSpPr>
        <p:spPr>
          <a:xfrm>
            <a:off x="3145271" y="6501689"/>
            <a:ext cx="5901458" cy="274319"/>
          </a:xfrm>
        </p:spPr>
        <p:txBody>
          <a:bodyPr/>
          <a:lstStyle/>
          <a:p>
            <a:pPr algn="ctr"/>
            <a:r>
              <a:rPr lang="pt-BR" dirty="0"/>
              <a:t>FACULDADE DE TECNOLOGIA DE SÃO PAULO</a:t>
            </a:r>
          </a:p>
        </p:txBody>
      </p:sp>
    </p:spTree>
    <p:extLst>
      <p:ext uri="{BB962C8B-B14F-4D97-AF65-F5344CB8AC3E}">
        <p14:creationId xmlns:p14="http://schemas.microsoft.com/office/powerpoint/2010/main" val="26627177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 dirty="0"/>
              <a:t>4) Tem como Kernel o Unix, conta com várias distribuições, </a:t>
            </a:r>
            <a:r>
              <a:rPr lang="pt-BR" sz="2400" dirty="0">
                <a:solidFill>
                  <a:schemeClr val="dk1"/>
                </a:solidFill>
              </a:rPr>
              <a:t>Autenticação LDAP ou </a:t>
            </a:r>
            <a:r>
              <a:rPr lang="pt-BR" sz="2400" dirty="0" err="1">
                <a:solidFill>
                  <a:schemeClr val="dk1"/>
                </a:solidFill>
              </a:rPr>
              <a:t>Kerberos</a:t>
            </a:r>
            <a:r>
              <a:rPr lang="pt-BR" sz="2400" dirty="0">
                <a:solidFill>
                  <a:schemeClr val="dk1"/>
                </a:solidFill>
              </a:rPr>
              <a:t>, Open </a:t>
            </a:r>
            <a:r>
              <a:rPr lang="pt-BR" sz="2400" dirty="0" err="1">
                <a:solidFill>
                  <a:schemeClr val="dk1"/>
                </a:solidFill>
              </a:rPr>
              <a:t>Source</a:t>
            </a:r>
            <a:r>
              <a:rPr lang="pt-BR" sz="2400" dirty="0">
                <a:solidFill>
                  <a:schemeClr val="dk1"/>
                </a:solidFill>
              </a:rPr>
              <a:t>. Estamos falando do sistema operacional:</a:t>
            </a:r>
          </a:p>
        </p:txBody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976303" y="2257300"/>
            <a:ext cx="9720000" cy="4023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alphaUcParenR"/>
            </a:pPr>
            <a:r>
              <a:rPr lang="pt-BR" dirty="0"/>
              <a:t> Microsoft Windows</a:t>
            </a:r>
            <a:br>
              <a:rPr lang="pt-BR" dirty="0"/>
            </a:br>
            <a:endParaRPr lang="pt-BR" dirty="0"/>
          </a:p>
          <a:p>
            <a:pPr marL="457200" lvl="0" indent="-228600" rtl="0">
              <a:spcBef>
                <a:spcPts val="1400"/>
              </a:spcBef>
              <a:spcAft>
                <a:spcPts val="0"/>
              </a:spcAft>
              <a:buAutoNum type="alphaUcParenR"/>
            </a:pPr>
            <a:r>
              <a:rPr lang="pt-BR" dirty="0"/>
              <a:t> Apple Macintosh</a:t>
            </a:r>
            <a:br>
              <a:rPr lang="pt-BR" dirty="0"/>
            </a:br>
            <a:endParaRPr lang="pt-BR" dirty="0"/>
          </a:p>
          <a:p>
            <a:pPr marL="457200" lvl="0" indent="-228600" rtl="0">
              <a:spcBef>
                <a:spcPts val="1400"/>
              </a:spcBef>
              <a:spcAft>
                <a:spcPts val="0"/>
              </a:spcAft>
              <a:buAutoNum type="alphaUcParenR"/>
            </a:pPr>
            <a:r>
              <a:rPr lang="pt-BR" dirty="0"/>
              <a:t> Novell </a:t>
            </a:r>
            <a:r>
              <a:rPr lang="pt-BR" dirty="0" err="1"/>
              <a:t>Netware</a:t>
            </a:r>
            <a:br>
              <a:rPr lang="pt-BR" dirty="0"/>
            </a:br>
            <a:endParaRPr lang="pt-BR" dirty="0"/>
          </a:p>
          <a:p>
            <a:pPr marL="457200" lvl="0" indent="-228600" rtl="0">
              <a:spcBef>
                <a:spcPts val="1400"/>
              </a:spcBef>
              <a:spcAft>
                <a:spcPts val="0"/>
              </a:spcAft>
              <a:buAutoNum type="alphaUcParenR"/>
            </a:pPr>
            <a:r>
              <a:rPr lang="pt-BR" dirty="0"/>
              <a:t> Linux</a:t>
            </a:r>
            <a:br>
              <a:rPr lang="pt-BR" dirty="0"/>
            </a:br>
            <a:br>
              <a:rPr lang="pt-BR" dirty="0"/>
            </a:br>
            <a:r>
              <a:rPr lang="pt-BR" dirty="0"/>
              <a:t>  </a:t>
            </a:r>
          </a:p>
        </p:txBody>
      </p:sp>
      <p:sp>
        <p:nvSpPr>
          <p:cNvPr id="5" name="Espaço Reservado para Rodapé 1"/>
          <p:cNvSpPr>
            <a:spLocks noGrp="1"/>
          </p:cNvSpPr>
          <p:nvPr>
            <p:ph type="ftr" idx="11"/>
          </p:nvPr>
        </p:nvSpPr>
        <p:spPr>
          <a:xfrm>
            <a:off x="3145271" y="6501689"/>
            <a:ext cx="5901458" cy="274319"/>
          </a:xfrm>
        </p:spPr>
        <p:txBody>
          <a:bodyPr/>
          <a:lstStyle/>
          <a:p>
            <a:pPr algn="ctr"/>
            <a:r>
              <a:rPr lang="pt-BR" dirty="0"/>
              <a:t>FACULDADE DE TECNOLOGIA DE SÃO PAULO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 dirty="0"/>
              <a:t>4) Tem como Kernel o Unix, conta com várias distribuições, </a:t>
            </a:r>
            <a:r>
              <a:rPr lang="pt-BR" sz="2400" dirty="0">
                <a:solidFill>
                  <a:schemeClr val="dk1"/>
                </a:solidFill>
              </a:rPr>
              <a:t>Autenticação LDAP ou </a:t>
            </a:r>
            <a:r>
              <a:rPr lang="pt-BR" sz="2400" dirty="0" err="1">
                <a:solidFill>
                  <a:schemeClr val="dk1"/>
                </a:solidFill>
              </a:rPr>
              <a:t>Kerberos</a:t>
            </a:r>
            <a:r>
              <a:rPr lang="pt-BR" sz="2400" dirty="0">
                <a:solidFill>
                  <a:schemeClr val="dk1"/>
                </a:solidFill>
              </a:rPr>
              <a:t>, Open </a:t>
            </a:r>
            <a:r>
              <a:rPr lang="pt-BR" sz="2400" dirty="0" err="1">
                <a:solidFill>
                  <a:schemeClr val="dk1"/>
                </a:solidFill>
              </a:rPr>
              <a:t>Source</a:t>
            </a:r>
            <a:r>
              <a:rPr lang="pt-BR" sz="2400" dirty="0">
                <a:solidFill>
                  <a:schemeClr val="dk1"/>
                </a:solidFill>
              </a:rPr>
              <a:t>. Estamos falando do sistema operacional:</a:t>
            </a:r>
          </a:p>
        </p:txBody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976303" y="2257300"/>
            <a:ext cx="9720000" cy="4023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alphaUcParenR"/>
            </a:pPr>
            <a:r>
              <a:rPr lang="pt-BR" dirty="0"/>
              <a:t> Microsoft Windows</a:t>
            </a:r>
            <a:br>
              <a:rPr lang="pt-BR" dirty="0"/>
            </a:br>
            <a:endParaRPr lang="pt-BR" dirty="0"/>
          </a:p>
          <a:p>
            <a:pPr marL="457200" lvl="0" indent="-228600" rtl="0">
              <a:spcBef>
                <a:spcPts val="1400"/>
              </a:spcBef>
              <a:spcAft>
                <a:spcPts val="0"/>
              </a:spcAft>
              <a:buAutoNum type="alphaUcParenR"/>
            </a:pPr>
            <a:r>
              <a:rPr lang="pt-BR" dirty="0"/>
              <a:t> Apple Macintosh</a:t>
            </a:r>
            <a:br>
              <a:rPr lang="pt-BR" dirty="0"/>
            </a:br>
            <a:endParaRPr lang="pt-BR" dirty="0"/>
          </a:p>
          <a:p>
            <a:pPr marL="457200" lvl="0" indent="-228600" rtl="0">
              <a:spcBef>
                <a:spcPts val="1400"/>
              </a:spcBef>
              <a:spcAft>
                <a:spcPts val="0"/>
              </a:spcAft>
              <a:buAutoNum type="alphaUcParenR"/>
            </a:pPr>
            <a:r>
              <a:rPr lang="pt-BR" dirty="0"/>
              <a:t> Novell </a:t>
            </a:r>
            <a:r>
              <a:rPr lang="pt-BR" dirty="0" err="1"/>
              <a:t>Netware</a:t>
            </a:r>
            <a:br>
              <a:rPr lang="pt-BR" dirty="0"/>
            </a:br>
            <a:endParaRPr lang="pt-BR" dirty="0"/>
          </a:p>
          <a:p>
            <a:pPr marL="457200" lvl="0" indent="-228600" rtl="0">
              <a:spcBef>
                <a:spcPts val="1400"/>
              </a:spcBef>
              <a:spcAft>
                <a:spcPts val="0"/>
              </a:spcAft>
              <a:buAutoNum type="alphaUcParenR"/>
            </a:pP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b="1" dirty="0">
                <a:solidFill>
                  <a:srgbClr val="FF0000"/>
                </a:solidFill>
              </a:rPr>
              <a:t>Linux</a:t>
            </a:r>
            <a:br>
              <a:rPr lang="pt-BR" dirty="0">
                <a:solidFill>
                  <a:srgbClr val="FF0000"/>
                </a:solidFill>
              </a:rPr>
            </a:br>
            <a:br>
              <a:rPr lang="pt-BR" dirty="0">
                <a:solidFill>
                  <a:srgbClr val="FF0000"/>
                </a:solidFill>
              </a:rPr>
            </a:br>
            <a:r>
              <a:rPr lang="pt-BR" dirty="0">
                <a:solidFill>
                  <a:srgbClr val="FF0000"/>
                </a:solidFill>
              </a:rPr>
              <a:t>  </a:t>
            </a:r>
          </a:p>
        </p:txBody>
      </p:sp>
      <p:sp>
        <p:nvSpPr>
          <p:cNvPr id="5" name="Espaço Reservado para Rodapé 1"/>
          <p:cNvSpPr>
            <a:spLocks noGrp="1"/>
          </p:cNvSpPr>
          <p:nvPr>
            <p:ph type="ftr" idx="11"/>
          </p:nvPr>
        </p:nvSpPr>
        <p:spPr>
          <a:xfrm>
            <a:off x="3145271" y="6501689"/>
            <a:ext cx="5901458" cy="274319"/>
          </a:xfrm>
        </p:spPr>
        <p:txBody>
          <a:bodyPr/>
          <a:lstStyle/>
          <a:p>
            <a:pPr algn="ctr"/>
            <a:r>
              <a:rPr lang="pt-BR" dirty="0"/>
              <a:t>FACULDADE DE TECNOLOGIA DE SÃO PAULO</a:t>
            </a:r>
          </a:p>
        </p:txBody>
      </p:sp>
    </p:spTree>
    <p:extLst>
      <p:ext uri="{BB962C8B-B14F-4D97-AF65-F5344CB8AC3E}">
        <p14:creationId xmlns:p14="http://schemas.microsoft.com/office/powerpoint/2010/main" val="11217216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 dirty="0"/>
              <a:t>5) </a:t>
            </a:r>
            <a:r>
              <a:rPr lang="pt-BR" sz="2400" dirty="0">
                <a:solidFill>
                  <a:schemeClr val="dk1"/>
                </a:solidFill>
              </a:rPr>
              <a:t>Qual das alternativas a seguir não é uma das vantagens de uma VM (máquina virtual) ?</a:t>
            </a:r>
          </a:p>
        </p:txBody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976303" y="2257300"/>
            <a:ext cx="9720000" cy="4023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alphaUcParenR"/>
            </a:pPr>
            <a:r>
              <a:rPr lang="pt-BR" dirty="0"/>
              <a:t> Performance</a:t>
            </a:r>
            <a:br>
              <a:rPr lang="pt-BR" dirty="0"/>
            </a:br>
            <a:endParaRPr lang="pt-BR" dirty="0"/>
          </a:p>
          <a:p>
            <a:pPr marL="457200" lvl="0" indent="-228600" rtl="0">
              <a:spcBef>
                <a:spcPts val="1400"/>
              </a:spcBef>
              <a:spcAft>
                <a:spcPts val="0"/>
              </a:spcAft>
              <a:buAutoNum type="alphaUcParenR"/>
            </a:pPr>
            <a:r>
              <a:rPr lang="pt-BR" dirty="0"/>
              <a:t> Recuperação à erros de hardware</a:t>
            </a:r>
            <a:br>
              <a:rPr lang="pt-BR" dirty="0"/>
            </a:br>
            <a:endParaRPr lang="pt-BR" dirty="0"/>
          </a:p>
          <a:p>
            <a:pPr marL="457200" lvl="0" indent="-228600" rtl="0">
              <a:spcBef>
                <a:spcPts val="1400"/>
              </a:spcBef>
              <a:spcAft>
                <a:spcPts val="0"/>
              </a:spcAft>
              <a:buAutoNum type="alphaUcParenR"/>
            </a:pPr>
            <a:r>
              <a:rPr lang="pt-BR" dirty="0"/>
              <a:t> Custo do hardware</a:t>
            </a:r>
            <a:br>
              <a:rPr lang="pt-BR" dirty="0"/>
            </a:br>
            <a:endParaRPr lang="pt-BR" dirty="0"/>
          </a:p>
          <a:p>
            <a:pPr marL="457200" lvl="0" indent="-228600" rtl="0">
              <a:spcBef>
                <a:spcPts val="1400"/>
              </a:spcBef>
              <a:spcAft>
                <a:spcPts val="0"/>
              </a:spcAft>
              <a:buAutoNum type="alphaUcParenR"/>
            </a:pPr>
            <a:r>
              <a:rPr lang="pt-BR" dirty="0"/>
              <a:t> Custo de energia</a:t>
            </a:r>
            <a:br>
              <a:rPr lang="pt-BR" dirty="0"/>
            </a:br>
            <a:br>
              <a:rPr lang="pt-BR" dirty="0"/>
            </a:br>
            <a:r>
              <a:rPr lang="pt-BR" dirty="0"/>
              <a:t>  </a:t>
            </a:r>
          </a:p>
        </p:txBody>
      </p:sp>
      <p:sp>
        <p:nvSpPr>
          <p:cNvPr id="5" name="Espaço Reservado para Rodapé 1"/>
          <p:cNvSpPr>
            <a:spLocks noGrp="1"/>
          </p:cNvSpPr>
          <p:nvPr>
            <p:ph type="ftr" idx="11"/>
          </p:nvPr>
        </p:nvSpPr>
        <p:spPr>
          <a:xfrm>
            <a:off x="3145271" y="6501689"/>
            <a:ext cx="5901458" cy="274319"/>
          </a:xfrm>
        </p:spPr>
        <p:txBody>
          <a:bodyPr/>
          <a:lstStyle/>
          <a:p>
            <a:pPr algn="ctr"/>
            <a:r>
              <a:rPr lang="pt-BR" dirty="0"/>
              <a:t>FACULDADE DE TECNOLOGIA DE SÃO PAULO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 dirty="0"/>
              <a:t>5) </a:t>
            </a:r>
            <a:r>
              <a:rPr lang="pt-BR" sz="2400" dirty="0">
                <a:solidFill>
                  <a:schemeClr val="dk1"/>
                </a:solidFill>
              </a:rPr>
              <a:t>Qual das alternativas a seguir não é uma das vantagens de uma VM (máquina virtual) ?</a:t>
            </a:r>
          </a:p>
        </p:txBody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976303" y="2257300"/>
            <a:ext cx="9720000" cy="4023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alphaUcParenR"/>
            </a:pPr>
            <a:r>
              <a:rPr lang="pt-BR" dirty="0"/>
              <a:t> </a:t>
            </a:r>
            <a:r>
              <a:rPr lang="pt-BR" b="1" dirty="0">
                <a:solidFill>
                  <a:srgbClr val="FF0000"/>
                </a:solidFill>
              </a:rPr>
              <a:t>Performance</a:t>
            </a:r>
            <a:br>
              <a:rPr lang="pt-BR" dirty="0"/>
            </a:br>
            <a:endParaRPr lang="pt-BR" dirty="0"/>
          </a:p>
          <a:p>
            <a:pPr marL="457200" lvl="0" indent="-228600" rtl="0">
              <a:spcBef>
                <a:spcPts val="1400"/>
              </a:spcBef>
              <a:spcAft>
                <a:spcPts val="0"/>
              </a:spcAft>
              <a:buAutoNum type="alphaUcParenR"/>
            </a:pPr>
            <a:r>
              <a:rPr lang="pt-BR" dirty="0"/>
              <a:t> Recuperação à erros de hardware</a:t>
            </a:r>
            <a:br>
              <a:rPr lang="pt-BR" dirty="0"/>
            </a:br>
            <a:endParaRPr lang="pt-BR" dirty="0"/>
          </a:p>
          <a:p>
            <a:pPr marL="457200" lvl="0" indent="-228600" rtl="0">
              <a:spcBef>
                <a:spcPts val="1400"/>
              </a:spcBef>
              <a:spcAft>
                <a:spcPts val="0"/>
              </a:spcAft>
              <a:buAutoNum type="alphaUcParenR"/>
            </a:pPr>
            <a:r>
              <a:rPr lang="pt-BR" dirty="0"/>
              <a:t> Custo do hardware</a:t>
            </a:r>
            <a:br>
              <a:rPr lang="pt-BR" dirty="0"/>
            </a:br>
            <a:endParaRPr lang="pt-BR" dirty="0"/>
          </a:p>
          <a:p>
            <a:pPr marL="457200" lvl="0" indent="-228600" rtl="0">
              <a:spcBef>
                <a:spcPts val="1400"/>
              </a:spcBef>
              <a:spcAft>
                <a:spcPts val="0"/>
              </a:spcAft>
              <a:buAutoNum type="alphaUcParenR"/>
            </a:pPr>
            <a:r>
              <a:rPr lang="pt-BR" dirty="0"/>
              <a:t> Custo de energia</a:t>
            </a:r>
            <a:br>
              <a:rPr lang="pt-BR" dirty="0"/>
            </a:br>
            <a:br>
              <a:rPr lang="pt-BR" dirty="0"/>
            </a:br>
            <a:r>
              <a:rPr lang="pt-BR" dirty="0"/>
              <a:t>  </a:t>
            </a:r>
          </a:p>
        </p:txBody>
      </p:sp>
      <p:sp>
        <p:nvSpPr>
          <p:cNvPr id="5" name="Espaço Reservado para Rodapé 1"/>
          <p:cNvSpPr>
            <a:spLocks noGrp="1"/>
          </p:cNvSpPr>
          <p:nvPr>
            <p:ph type="ftr" idx="11"/>
          </p:nvPr>
        </p:nvSpPr>
        <p:spPr>
          <a:xfrm>
            <a:off x="3145271" y="6501689"/>
            <a:ext cx="5901458" cy="274319"/>
          </a:xfrm>
        </p:spPr>
        <p:txBody>
          <a:bodyPr/>
          <a:lstStyle/>
          <a:p>
            <a:pPr algn="ctr"/>
            <a:r>
              <a:rPr lang="pt-BR" dirty="0"/>
              <a:t>FACULDADE DE TECNOLOGIA DE SÃO PAULO</a:t>
            </a:r>
          </a:p>
        </p:txBody>
      </p:sp>
    </p:spTree>
    <p:extLst>
      <p:ext uri="{BB962C8B-B14F-4D97-AF65-F5344CB8AC3E}">
        <p14:creationId xmlns:p14="http://schemas.microsoft.com/office/powerpoint/2010/main" val="41588799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ctrTitle"/>
          </p:nvPr>
        </p:nvSpPr>
        <p:spPr>
          <a:xfrm>
            <a:off x="358727" y="4974205"/>
            <a:ext cx="7772400" cy="14630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buClr>
                <a:srgbClr val="464132"/>
              </a:buClr>
              <a:buSzPct val="25000"/>
              <a:buFont typeface="Questrial"/>
              <a:buNone/>
            </a:pPr>
            <a:r>
              <a:rPr lang="pt-BR" sz="5000" b="0" i="0" u="none" strike="noStrike" cap="none" dirty="0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rPr>
              <a:t>Obrigado!</a:t>
            </a:r>
          </a:p>
        </p:txBody>
      </p:sp>
      <p:pic>
        <p:nvPicPr>
          <p:cNvPr id="353" name="Shape 3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460658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hape 352"/>
          <p:cNvSpPr txBox="1">
            <a:spLocks/>
          </p:cNvSpPr>
          <p:nvPr/>
        </p:nvSpPr>
        <p:spPr>
          <a:xfrm>
            <a:off x="8585982" y="5294778"/>
            <a:ext cx="2569698" cy="82189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Font typeface="Questrial"/>
              <a:buNone/>
              <a:defRPr sz="5000" b="0" i="0" u="none" strike="noStrike" cap="non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pPr algn="l">
              <a:buSzPct val="25000"/>
            </a:pPr>
            <a:r>
              <a:rPr lang="pt-BR" dirty="0"/>
              <a:t>FIM</a:t>
            </a:r>
          </a:p>
        </p:txBody>
      </p:sp>
      <p:sp>
        <p:nvSpPr>
          <p:cNvPr id="6" name="Espaço Reservado para Rodapé 1"/>
          <p:cNvSpPr>
            <a:spLocks noGrp="1"/>
          </p:cNvSpPr>
          <p:nvPr>
            <p:ph type="ftr" idx="11"/>
          </p:nvPr>
        </p:nvSpPr>
        <p:spPr>
          <a:xfrm>
            <a:off x="3145271" y="6501689"/>
            <a:ext cx="5901458" cy="274319"/>
          </a:xfrm>
        </p:spPr>
        <p:txBody>
          <a:bodyPr/>
          <a:lstStyle/>
          <a:p>
            <a:pPr algn="ctr"/>
            <a:r>
              <a:rPr lang="pt-BR" dirty="0"/>
              <a:t>FACULDADE DE TECNOLOGIA DE SÃO PAULO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/>
        </p:nvSpPr>
        <p:spPr>
          <a:xfrm>
            <a:off x="905408" y="977828"/>
            <a:ext cx="10796260" cy="5433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60000"/>
              </a:lnSpc>
              <a:spcBef>
                <a:spcPts val="0"/>
              </a:spcBef>
              <a:buClr>
                <a:srgbClr val="464132"/>
              </a:buClr>
              <a:buSzPct val="25000"/>
              <a:buFont typeface="Questrial"/>
              <a:buNone/>
            </a:pPr>
            <a:r>
              <a:rPr lang="pt-BR" sz="4400" b="0" i="0" u="none" strike="noStrike" cap="none" dirty="0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rPr>
              <a:t>ESCALABILIDADE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905408" y="1521167"/>
            <a:ext cx="9720072" cy="3205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Clr>
                <a:srgbClr val="464132"/>
              </a:buClr>
              <a:buSzPct val="25000"/>
              <a:buFont typeface="Questrial"/>
              <a:buNone/>
            </a:pPr>
            <a:r>
              <a:rPr lang="pt-BR" sz="1800" b="0" i="0" u="none" strike="noStrike" cap="none" dirty="0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rPr>
              <a:t>INCREMENTO DOS RECURSOS DISPONÍVEIS EM UM NOS.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905409" y="2414380"/>
            <a:ext cx="9720070" cy="988807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91440" marR="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❖"/>
            </a:pPr>
            <a:r>
              <a:rPr lang="pt-BR" sz="22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Não é necessário comprar, inicialmente, mais do que se precisa.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❖"/>
            </a:pPr>
            <a:r>
              <a:rPr lang="pt-BR" sz="22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Cresce conforme você cresce.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905408" y="3880266"/>
            <a:ext cx="9720070" cy="2308498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91440" marR="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Questrial"/>
              <a:buChar char="-"/>
            </a:pPr>
            <a:r>
              <a:rPr lang="pt-BR" sz="22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pt-BR" sz="2200" b="0" i="0" u="none" strike="noStrike" cap="none" dirty="0" err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Scale</a:t>
            </a:r>
            <a:r>
              <a:rPr lang="pt-BR" sz="22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pt-BR" sz="2200" b="0" i="0" u="none" strike="noStrike" cap="none" dirty="0" err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up</a:t>
            </a:r>
            <a:r>
              <a:rPr lang="pt-BR" sz="22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:</a:t>
            </a:r>
          </a:p>
          <a:p>
            <a:pPr marL="128016" marR="0" lvl="1" indent="-101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Incrementa-se os recursos de hardware do server (aumento de disco, memória, entre outros).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Font typeface="Questrial"/>
              <a:buNone/>
            </a:pPr>
            <a:endParaRPr sz="2200" b="0" i="0" u="none" strike="noStrike" cap="none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Questrial"/>
              <a:buChar char="-"/>
            </a:pPr>
            <a:r>
              <a:rPr lang="pt-BR" sz="22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pt-BR" sz="2200" b="0" i="0" u="none" strike="noStrike" cap="none" dirty="0" err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Scale</a:t>
            </a:r>
            <a:r>
              <a:rPr lang="pt-BR" sz="22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out:</a:t>
            </a:r>
          </a:p>
          <a:p>
            <a:pPr marL="128016" marR="0" lvl="1" indent="-101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Incrementa-se a quantidade de servers de um mesmo tipo.</a:t>
            </a:r>
          </a:p>
        </p:txBody>
      </p:sp>
      <p:sp>
        <p:nvSpPr>
          <p:cNvPr id="7" name="Espaço Reservado para Rodapé 1"/>
          <p:cNvSpPr>
            <a:spLocks noGrp="1"/>
          </p:cNvSpPr>
          <p:nvPr>
            <p:ph type="ftr" idx="11"/>
          </p:nvPr>
        </p:nvSpPr>
        <p:spPr>
          <a:xfrm>
            <a:off x="3145271" y="6501689"/>
            <a:ext cx="5901458" cy="274319"/>
          </a:xfrm>
        </p:spPr>
        <p:txBody>
          <a:bodyPr/>
          <a:lstStyle/>
          <a:p>
            <a:pPr algn="ctr"/>
            <a:r>
              <a:rPr lang="pt-BR" dirty="0"/>
              <a:t>FACULDADE DE TECNOLOGIA DE SÃO PAULO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944615" y="907295"/>
            <a:ext cx="10863071" cy="82245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Clr>
                <a:srgbClr val="464132"/>
              </a:buClr>
              <a:buSzPct val="25000"/>
              <a:buFont typeface="Questrial"/>
              <a:buNone/>
            </a:pPr>
            <a:r>
              <a:rPr lang="pt-BR" sz="4400" b="0" i="0" u="none" strike="noStrike" cap="none" dirty="0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rPr>
              <a:t>SERVIDORES DE ARQUIVO E DE IMPRESSORA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944615" y="2069823"/>
            <a:ext cx="9720070" cy="3535847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91440" marR="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❖"/>
            </a:pPr>
            <a:r>
              <a:rPr lang="pt-BR" sz="2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Servidores de arquivos</a:t>
            </a:r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Questrial"/>
              <a:buNone/>
            </a:pPr>
            <a:r>
              <a:rPr lang="pt-BR" sz="2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	</a:t>
            </a:r>
            <a:r>
              <a:rPr lang="pt-BR"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* Disponibiliza arquivos e diretórios para usuários na rede;</a:t>
            </a:r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Quest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	* Local centralizado para o armazenamento de arquivos;</a:t>
            </a:r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Quest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	* Garantir que back ups dos arquivos sejam gerados regularmente;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❖"/>
            </a:pPr>
            <a:r>
              <a:rPr lang="pt-BR" sz="2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Cresce conforme você cresce.</a:t>
            </a:r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Questrial"/>
              <a:buNone/>
            </a:pPr>
            <a:r>
              <a:rPr lang="pt-BR" sz="2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	</a:t>
            </a:r>
            <a:r>
              <a:rPr lang="pt-BR"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* Dá aos usuários acesso a impressoras compartilhadas;</a:t>
            </a:r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Quest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	* Gerenciamento de usuários (limitar acesso às impressoras, especificar prioridades, ordenar 	print Jobs (documentos para impressão), suspender ou cancelar uma tarefa de impressão, etc);</a:t>
            </a:r>
          </a:p>
        </p:txBody>
      </p:sp>
      <p:sp>
        <p:nvSpPr>
          <p:cNvPr id="5" name="Espaço Reservado para Rodapé 1"/>
          <p:cNvSpPr>
            <a:spLocks noGrp="1"/>
          </p:cNvSpPr>
          <p:nvPr>
            <p:ph type="ftr" idx="11"/>
          </p:nvPr>
        </p:nvSpPr>
        <p:spPr>
          <a:xfrm>
            <a:off x="3145271" y="6501689"/>
            <a:ext cx="5901458" cy="274319"/>
          </a:xfrm>
        </p:spPr>
        <p:txBody>
          <a:bodyPr/>
          <a:lstStyle/>
          <a:p>
            <a:pPr algn="ctr"/>
            <a:r>
              <a:rPr lang="pt-BR" dirty="0"/>
              <a:t>FACULDADE DE TECNOLOGIA DE SÃO PAULO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1010874" y="912869"/>
            <a:ext cx="10743804" cy="82245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Clr>
                <a:srgbClr val="464132"/>
              </a:buClr>
              <a:buSzPct val="25000"/>
              <a:buFont typeface="Questrial"/>
              <a:buNone/>
            </a:pPr>
            <a:r>
              <a:rPr lang="pt-BR" sz="4400" b="0" i="0" u="none" strike="noStrike" cap="none" dirty="0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rPr>
              <a:t>SERVIDORES DE APLICAÇÃO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1010874" y="1963806"/>
            <a:ext cx="9720070" cy="4171951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91440" marR="0" lvl="0" indent="-9144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❖"/>
            </a:pPr>
            <a:r>
              <a:rPr lang="pt-BR" sz="2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Aplicações de banco de dados relacional</a:t>
            </a:r>
          </a:p>
          <a:p>
            <a:pPr marL="91440" marR="0" lvl="0" indent="-9144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❖"/>
            </a:pPr>
            <a:r>
              <a:rPr lang="pt-BR" sz="2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Web servers</a:t>
            </a:r>
          </a:p>
          <a:p>
            <a: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Questrial"/>
              <a:buNone/>
            </a:pPr>
            <a:r>
              <a:rPr lang="pt-BR" sz="2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	</a:t>
            </a:r>
            <a:r>
              <a:rPr lang="pt-BR"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Websites.</a:t>
            </a:r>
          </a:p>
          <a:p>
            <a:pPr marL="91440" marR="0" lvl="0" indent="-9144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❖"/>
            </a:pPr>
            <a:r>
              <a:rPr lang="pt-BR" sz="2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Web services</a:t>
            </a:r>
          </a:p>
          <a:p>
            <a: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Questrial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	</a:t>
            </a:r>
            <a:r>
              <a:rPr lang="pt-BR"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Aplicações acessíveis via internet ou intranet local.</a:t>
            </a:r>
          </a:p>
          <a:p>
            <a: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Quest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	Aceita parâmetros e retorna valores formatados.</a:t>
            </a:r>
          </a:p>
          <a:p>
            <a:pPr marL="91440" marR="0" lvl="0" indent="-9144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❖"/>
            </a:pPr>
            <a:r>
              <a:rPr lang="pt-BR" sz="2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Acesso público</a:t>
            </a:r>
          </a:p>
          <a:p>
            <a: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Questrial"/>
              <a:buNone/>
            </a:pPr>
            <a:r>
              <a:rPr lang="pt-BR" sz="2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	</a:t>
            </a:r>
            <a:r>
              <a:rPr lang="pt-BR"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Fica fora da LAN.</a:t>
            </a:r>
          </a:p>
          <a:p>
            <a: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Quest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	Firewall faz o isolamento com o mundo de fora, possibilitando interações limitadas com os 	servers da rede.</a:t>
            </a:r>
          </a:p>
        </p:txBody>
      </p:sp>
      <p:sp>
        <p:nvSpPr>
          <p:cNvPr id="5" name="Espaço Reservado para Rodapé 1"/>
          <p:cNvSpPr>
            <a:spLocks noGrp="1"/>
          </p:cNvSpPr>
          <p:nvPr>
            <p:ph type="ftr" idx="11"/>
          </p:nvPr>
        </p:nvSpPr>
        <p:spPr>
          <a:xfrm>
            <a:off x="3145271" y="6501689"/>
            <a:ext cx="5901458" cy="274319"/>
          </a:xfrm>
        </p:spPr>
        <p:txBody>
          <a:bodyPr/>
          <a:lstStyle/>
          <a:p>
            <a:pPr algn="ctr"/>
            <a:r>
              <a:rPr lang="pt-BR" dirty="0"/>
              <a:t>FACULDADE DE TECNOLOGIA DE SÃO PAULO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905408" y="733282"/>
            <a:ext cx="10531800" cy="82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Clr>
                <a:srgbClr val="464132"/>
              </a:buClr>
              <a:buSzPct val="25000"/>
              <a:buFont typeface="Questrial"/>
              <a:buNone/>
            </a:pPr>
            <a:r>
              <a:rPr lang="pt-BR" sz="4400" b="0" i="0" u="none" strike="noStrike" cap="non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rPr>
              <a:t>NETWORK SUPPORT SERVICES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905408" y="1521166"/>
            <a:ext cx="9720072" cy="3205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Clr>
                <a:srgbClr val="464132"/>
              </a:buClr>
              <a:buSzPct val="25000"/>
              <a:buFont typeface="Questrial"/>
              <a:buNone/>
            </a:pPr>
            <a:r>
              <a:rPr lang="pt-BR" sz="1800" b="0" i="0" u="none" strike="noStrike" cap="non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rPr>
              <a:t>REALIZA MÚLTIPLOS DEVERES, DEPENDENDO DOS SERVIÇOS ESPECÍFICOS QUE ESTÃO HOSPEDANDO.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905408" y="2654990"/>
            <a:ext cx="8967600" cy="3684900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91440" marR="0" lvl="0" indent="-9144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❖"/>
            </a:pPr>
            <a:r>
              <a:rPr lang="pt-BR" sz="2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Controle de rede e gerenciamentos de servers.</a:t>
            </a:r>
          </a:p>
          <a:p>
            <a:pPr marL="91440" marR="0" lvl="0" indent="-9144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❖"/>
            </a:pPr>
            <a:r>
              <a:rPr lang="pt-BR" sz="2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Servers especializados em autenticação e autorização.</a:t>
            </a:r>
          </a:p>
          <a:p>
            <a:pPr marL="91440" marR="0" lvl="0" indent="-9144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❖"/>
            </a:pPr>
            <a:r>
              <a:rPr lang="pt-BR" sz="2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Servers de acesso remoto, endpoints de VPNs, e roteadores configurados via software.</a:t>
            </a:r>
          </a:p>
          <a:p>
            <a:pPr marL="91440" marR="0" lvl="0" indent="-9144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❖"/>
            </a:pPr>
            <a:r>
              <a:rPr lang="pt-BR" sz="2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Servers de suporte ao protocolo de rede (como o DNS e DHCP).</a:t>
            </a:r>
          </a:p>
          <a:p>
            <a:pPr marL="91440" marR="0" lvl="0" indent="-9144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❖"/>
            </a:pPr>
            <a:r>
              <a:rPr lang="pt-BR" sz="2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Servers que disponibilizam recursos públicos ou compartilhados.</a:t>
            </a:r>
          </a:p>
          <a:p>
            <a:pPr marL="91440" marR="0" lvl="0" indent="-9144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❖"/>
            </a:pPr>
            <a:r>
              <a:rPr lang="pt-BR" sz="2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Network Address Translation (NAT) e servidores de compartilhamento de conexão de internet.</a:t>
            </a:r>
          </a:p>
          <a:p>
            <a:pPr marL="91440" marR="0" lvl="0" indent="-9144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❖"/>
            </a:pPr>
            <a:r>
              <a:rPr lang="pt-BR" sz="2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Dispositivos especializados em gateway.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905408" y="2092660"/>
            <a:ext cx="8967460" cy="501914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Questrial"/>
              <a:buNone/>
            </a:pPr>
            <a:r>
              <a:rPr lang="pt-BR" sz="2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Alguns tipos:</a:t>
            </a:r>
          </a:p>
        </p:txBody>
      </p:sp>
      <p:sp>
        <p:nvSpPr>
          <p:cNvPr id="7" name="Espaço Reservado para Rodapé 1"/>
          <p:cNvSpPr>
            <a:spLocks noGrp="1"/>
          </p:cNvSpPr>
          <p:nvPr>
            <p:ph type="ftr" idx="11"/>
          </p:nvPr>
        </p:nvSpPr>
        <p:spPr>
          <a:xfrm>
            <a:off x="3145271" y="6501689"/>
            <a:ext cx="5901458" cy="274319"/>
          </a:xfrm>
        </p:spPr>
        <p:txBody>
          <a:bodyPr/>
          <a:lstStyle/>
          <a:p>
            <a:pPr algn="ctr"/>
            <a:r>
              <a:rPr lang="pt-BR" dirty="0"/>
              <a:t>FACULDADE DE TECNOLOGIA DE SÃO PAULO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918111" y="967408"/>
            <a:ext cx="11167872" cy="6668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Clr>
                <a:srgbClr val="464132"/>
              </a:buClr>
              <a:buSzPct val="25000"/>
              <a:buFont typeface="Questrial"/>
              <a:buNone/>
            </a:pPr>
            <a:r>
              <a:rPr lang="pt-BR" sz="4400" b="0" i="0" u="none" strike="noStrike" cap="none" dirty="0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rPr>
              <a:t>MICROSOFT WINDOWS SERVER</a:t>
            </a:r>
          </a:p>
        </p:txBody>
      </p:sp>
      <p:pic>
        <p:nvPicPr>
          <p:cNvPr id="150" name="Shape 1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62619" y="586461"/>
            <a:ext cx="1810550" cy="181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hape 242"/>
          <p:cNvPicPr preferRelativeResize="0"/>
          <p:nvPr/>
        </p:nvPicPr>
        <p:blipFill rotWithShape="1">
          <a:blip r:embed="rId4">
            <a:alphaModFix/>
          </a:blip>
          <a:srcRect l="353" r="-353" b="41664"/>
          <a:stretch/>
        </p:blipFill>
        <p:spPr>
          <a:xfrm>
            <a:off x="-3007" y="2810431"/>
            <a:ext cx="12242632" cy="404756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Espaço Reservado para Rodapé 1"/>
          <p:cNvSpPr>
            <a:spLocks noGrp="1"/>
          </p:cNvSpPr>
          <p:nvPr>
            <p:ph type="ftr" idx="11"/>
          </p:nvPr>
        </p:nvSpPr>
        <p:spPr>
          <a:xfrm>
            <a:off x="3170587" y="310896"/>
            <a:ext cx="5901458" cy="274319"/>
          </a:xfrm>
        </p:spPr>
        <p:txBody>
          <a:bodyPr/>
          <a:lstStyle/>
          <a:p>
            <a:pPr algn="ctr"/>
            <a:r>
              <a:rPr lang="pt-BR" dirty="0"/>
              <a:t>FACULDADE DE TECNOLOGIA DE SÃO PAULO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2470</Words>
  <Application>Microsoft Office PowerPoint</Application>
  <PresentationFormat>Widescreen</PresentationFormat>
  <Paragraphs>332</Paragraphs>
  <Slides>47</Slides>
  <Notes>47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47</vt:i4>
      </vt:variant>
    </vt:vector>
  </HeadingPairs>
  <TitlesOfParts>
    <vt:vector size="51" baseType="lpstr">
      <vt:lpstr>Arial</vt:lpstr>
      <vt:lpstr>Noto Sans Symbols</vt:lpstr>
      <vt:lpstr>Questrial</vt:lpstr>
      <vt:lpstr>Integral</vt:lpstr>
      <vt:lpstr>NETWORKING BASICS</vt:lpstr>
      <vt:lpstr>CHAPTER 8 - NETWORK SERVICES AND SERVICES FUNDAMENTALS</vt:lpstr>
      <vt:lpstr>INTRODUÇÃO</vt:lpstr>
      <vt:lpstr>LAN</vt:lpstr>
      <vt:lpstr>Apresentação do PowerPoint</vt:lpstr>
      <vt:lpstr>SERVIDORES DE ARQUIVO E DE IMPRESSORA</vt:lpstr>
      <vt:lpstr>SERVIDORES DE APLICAÇÃO</vt:lpstr>
      <vt:lpstr>NETWORK SUPPORT SERVICES</vt:lpstr>
      <vt:lpstr>MICROSOFT WINDOWS SERVER</vt:lpstr>
      <vt:lpstr>INTRODUÇÃO</vt:lpstr>
      <vt:lpstr>CARACTERÍSTICAS</vt:lpstr>
      <vt:lpstr>CARACTERÍSTICAS</vt:lpstr>
      <vt:lpstr>CARACTERÍSTICAS</vt:lpstr>
      <vt:lpstr>APPLE MACINTOSH</vt:lpstr>
      <vt:lpstr>INTRODUÇÃO</vt:lpstr>
      <vt:lpstr>CARACTERÍSTICAS</vt:lpstr>
      <vt:lpstr>CARACTERÍSTICAS</vt:lpstr>
      <vt:lpstr>CARACTERÍSTICAS</vt:lpstr>
      <vt:lpstr>MAC OS X SERVER</vt:lpstr>
      <vt:lpstr>CARACTERÍSTICAS</vt:lpstr>
      <vt:lpstr>UNIX E LINUX</vt:lpstr>
      <vt:lpstr>INTRODUÇÃO</vt:lpstr>
      <vt:lpstr>CARACTERÍSTICAS</vt:lpstr>
      <vt:lpstr>NOVELL NETWARE</vt:lpstr>
      <vt:lpstr>INTRODUÇÃO</vt:lpstr>
      <vt:lpstr>CARACTERÍSTICAS</vt:lpstr>
      <vt:lpstr>VIRTUALIZAÇÃO</vt:lpstr>
      <vt:lpstr>INTRODUÇÃO</vt:lpstr>
      <vt:lpstr>BENEFÍCIOS</vt:lpstr>
      <vt:lpstr>IMPLEMENTANDO UMA LAN</vt:lpstr>
      <vt:lpstr>O BÁSICO – REDE HETEROGÊNEA</vt:lpstr>
      <vt:lpstr>FLUXO DE DADOS</vt:lpstr>
      <vt:lpstr>SERVIÇOS DE IMPRESSÃO E DE ARQUIVOS</vt:lpstr>
      <vt:lpstr>TOLERÂNCIA A FALHAS</vt:lpstr>
      <vt:lpstr>DOCUMENTE SUA REDE</vt:lpstr>
      <vt:lpstr>QUESTÕES</vt:lpstr>
      <vt:lpstr>Scale up e Scale out significam, respectivamente: </vt:lpstr>
      <vt:lpstr>Scale up e Scale out significam, respectivamente: </vt:lpstr>
      <vt:lpstr>2) Web servers, Websites,  aplicações de banco de dados relacional, pode ser acessado tanto pela intranet quanto pela internet. Estas são algumas das características de: </vt:lpstr>
      <vt:lpstr>2) Web servers, Websites,  aplicações de banco de dados relacional, pode ser acessado tanto pela intranet quanto pela internet. Estas são algumas das características de: </vt:lpstr>
      <vt:lpstr>3) Das afirmações a seguir, identifique quais são verdadeiras e quais são falsas:  I) A rede Ethernet costuma sofrer com colisões II) O protocolo TCP/IP entrou em desuso III) O local físico onde o servidor de impressão e arquivos está afeta o desempenho da rede IV) É recomendável ter um sistema operacional para cada sub-rede</vt:lpstr>
      <vt:lpstr>3) Das afirmações a seguir, identifique quais são verdadeiras e quais são falsas:  I) A rede Ethernet costuma sofrer com colisões II) O protocolo TCP/IP entrou em desuso III) O local físico onde o servidor de impressão e arquivos está afeta o desempenho da rede IV) É recomendável ter um sistema operacional para cada sub-rede</vt:lpstr>
      <vt:lpstr>4) Tem como Kernel o Unix, conta com várias distribuições, Autenticação LDAP ou Kerberos, Open Source. Estamos falando do sistema operacional:</vt:lpstr>
      <vt:lpstr>4) Tem como Kernel o Unix, conta com várias distribuições, Autenticação LDAP ou Kerberos, Open Source. Estamos falando do sistema operacional:</vt:lpstr>
      <vt:lpstr>5) Qual das alternativas a seguir não é uma das vantagens de uma VM (máquina virtual) ?</vt:lpstr>
      <vt:lpstr>5) Qual das alternativas a seguir não é uma das vantagens de uma VM (máquina virtual) ?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ARQUITETURA DE REDES DE COMPUTADORES</dc:title>
  <cp:lastModifiedBy>priscila.cruz@fatec.sp.gov.br</cp:lastModifiedBy>
  <cp:revision>34</cp:revision>
  <cp:lastPrinted>2017-05-03T15:27:25Z</cp:lastPrinted>
  <dcterms:modified xsi:type="dcterms:W3CDTF">2017-05-03T19:23:56Z</dcterms:modified>
</cp:coreProperties>
</file>