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bb423ce4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bb423c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08857cd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08857cd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08857c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08857c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08857cd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08857c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08857c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08857c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c08857c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c08857c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c08857cd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c08857cd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c08857c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c08857c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08857c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08857c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08857c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08857c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08857cd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08857c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08857cd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08857c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felipefreitassilva.epizy.com" TargetMode="External"/><Relationship Id="rId4" Type="http://schemas.openxmlformats.org/officeDocument/2006/relationships/hyperlink" Target="http://felipefreitassilva.epizy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felipefreitassilva.epizy.com" TargetMode="External"/><Relationship Id="rId4" Type="http://schemas.openxmlformats.org/officeDocument/2006/relationships/hyperlink" Target="http://felipefreitassilva.epizy.com" TargetMode="External"/><Relationship Id="rId5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50"/>
            <a:ext cx="91440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86206"/>
              </a:lnSpc>
              <a:spcBef>
                <a:spcPts val="15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3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FELIPE</a:t>
            </a:r>
            <a:r>
              <a:rPr b="1" lang="pt-BR" sz="43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4350">
                <a:solidFill>
                  <a:srgbClr val="F27609"/>
                </a:solidFill>
                <a:highlight>
                  <a:srgbClr val="2B2B2B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FREITAS SILV</a:t>
            </a:r>
            <a:r>
              <a:rPr b="1" lang="pt-BR" sz="4350">
                <a:solidFill>
                  <a:srgbClr val="F27609"/>
                </a:solidFill>
                <a:highlight>
                  <a:srgbClr val="2B2B2B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endParaRPr b="1" sz="4350">
              <a:solidFill>
                <a:srgbClr val="F27609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DSD I - B1 - Prüfung</a:t>
            </a:r>
            <a:endParaRPr sz="120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Teil Mündliche Kommunikation</a:t>
            </a:r>
            <a:endParaRPr sz="110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11.Klasse - 2020</a:t>
            </a:r>
            <a:endParaRPr sz="110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Prüfungskommission:</a:t>
            </a:r>
            <a:endParaRPr sz="110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Frau Gärtner und Frau Torres</a:t>
            </a:r>
            <a:endParaRPr sz="110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638" y="137100"/>
            <a:ext cx="31718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5850"/>
            <a:ext cx="6278538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799638" y="856975"/>
            <a:ext cx="3237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16</a:t>
            </a:r>
            <a:endParaRPr sz="1700"/>
          </a:p>
        </p:txBody>
      </p:sp>
      <p:sp>
        <p:nvSpPr>
          <p:cNvPr id="135" name="Google Shape;135;p23"/>
          <p:cNvSpPr txBox="1"/>
          <p:nvPr/>
        </p:nvSpPr>
        <p:spPr>
          <a:xfrm>
            <a:off x="0" y="4761600"/>
            <a:ext cx="457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17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0" y="0"/>
            <a:ext cx="9144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Quellen:</a:t>
            </a:r>
            <a:endParaRPr sz="230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0" y="389850"/>
            <a:ext cx="9144000" cy="4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1: </a:t>
            </a: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https://www.simnomics.com/wp-content/uploads/2017/02/reisen.jpg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2: </a:t>
            </a: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https://cdn.prod.www.spiegel.de/images/657c77f4-0001-0004-0000-000001367602_w1200_r1.33_fpx42.66_fpy50.jpg</a:t>
            </a:r>
            <a:endParaRPr b="1" sz="700">
              <a:solidFill>
                <a:srgbClr val="F27609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3, 4, 5, 6 und 10: Eigene Bild</a:t>
            </a:r>
            <a:endParaRPr b="1" sz="700">
              <a:solidFill>
                <a:srgbClr val="F27609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7: https://upload.wikimedia.org/wikipedia/en/thumb/a/ae/Flag_of_the_United_Kingdom.svg/1200px-Flag_of_the_United_Kingdom.svg.png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8: https://candidates.cambridgeenglish.org/Members/HomeResult.aspx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9: https://upload.wikimedia.org/wikipedia/en/thumb/b/ba/Flag_of_Germany.svg/220px-Flag_of_Germany.svg.png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11: https://upload.wikimedia.org/wikipedia/commons/thumb/0/05/Flag_of_Brazil.svg/2000px-Flag_of_Brazil.svg.png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12: https://upload.wikimedia.org/wikipedia/en/thumb/c/c3/Flag_of_France.svg/1200px-Flag_of_France.svg.png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13: https://upload.wikimedia.org/wikipedia/pt/f/f6/Dark_%28s%C3%A9rie%29.jpg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14: https://www.thienemann-esslinger.de/uploads/import/product/produkt-7802.jpg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15: https://studiosol-a.akamaihd.net/uploadfile/letras/fotos/e/1/2/8/e128c6a5feb05deeccb44e35dd06e808.jpg</a:t>
            </a:r>
            <a:endParaRPr b="1" sz="700">
              <a:solidFill>
                <a:srgbClr val="F27609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Bilden 16 &amp; 17: https://code.berlin/content/uploads/68c4ae81-1000x622.jpg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18: https://www.google.com/url?sa=i&amp;url=https%3A%2F%2Fwww.expatwoman.com%2Fsingapore%2Fguide%2Fsinglish-language-in-singapore&amp;psig=AOvVaw3ZjAZAJ0YgZHeDsLvKiNxa&amp;ust=1602183920462000&amp;source=images&amp;cd=vfe&amp;ved=0CAIQjRxqFwoTCPCXz62Wo-wCFQAAAAAdAAAAABAD</a:t>
            </a:r>
            <a:endParaRPr sz="1150">
              <a:solidFill>
                <a:srgbClr val="FFFFFF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0" y="50"/>
            <a:ext cx="91440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86206"/>
              </a:lnSpc>
              <a:spcBef>
                <a:spcPts val="15000"/>
              </a:spcBef>
              <a:spcAft>
                <a:spcPts val="0"/>
              </a:spcAft>
              <a:buNone/>
            </a:pPr>
            <a:r>
              <a:rPr b="1" lang="pt-BR" sz="435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FELIPE </a:t>
            </a:r>
            <a:r>
              <a:rPr b="1" lang="pt-BR" sz="4350">
                <a:solidFill>
                  <a:srgbClr val="F27609"/>
                </a:solidFill>
                <a:highlight>
                  <a:srgbClr val="2B2B2B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FREITAS SILV</a:t>
            </a:r>
            <a:r>
              <a:rPr b="1" lang="pt-BR" sz="4350">
                <a:solidFill>
                  <a:srgbClr val="F27609"/>
                </a:solidFill>
                <a:highlight>
                  <a:srgbClr val="2B2B2B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endParaRPr b="1" sz="4350">
              <a:solidFill>
                <a:srgbClr val="F27609"/>
              </a:solidFill>
              <a:highlight>
                <a:srgbClr val="2B2B2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Danke für Ihre Aufmerksamkeit!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888" y="3086675"/>
            <a:ext cx="2946225" cy="18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3007150" y="4826850"/>
            <a:ext cx="4572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18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0" y="152400"/>
            <a:ext cx="64372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0" y="4761600"/>
            <a:ext cx="9144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0" y="152400"/>
            <a:ext cx="83238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0" y="4761550"/>
            <a:ext cx="9144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2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07025" y="137625"/>
            <a:ext cx="60399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137625" y="137625"/>
            <a:ext cx="44343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Gliederung: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572000" y="137625"/>
            <a:ext cx="44343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Reise → Deutschland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pt-BR" sz="2200">
                <a:solidFill>
                  <a:srgbClr val="FF0000"/>
                </a:solidFill>
              </a:rPr>
              <a:t>Erfahrung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Char char="●"/>
            </a:pPr>
            <a:r>
              <a:rPr lang="pt-BR" sz="2200">
                <a:solidFill>
                  <a:srgbClr val="FFFF00"/>
                </a:solidFill>
              </a:rPr>
              <a:t>Zukunft</a:t>
            </a:r>
            <a:endParaRPr sz="2200">
              <a:solidFill>
                <a:srgbClr val="FFFF00"/>
              </a:solidFill>
            </a:endParaRPr>
          </a:p>
        </p:txBody>
      </p:sp>
      <p:cxnSp>
        <p:nvCxnSpPr>
          <p:cNvPr id="80" name="Google Shape;80;p17"/>
          <p:cNvCxnSpPr/>
          <p:nvPr/>
        </p:nvCxnSpPr>
        <p:spPr>
          <a:xfrm>
            <a:off x="4572000" y="841000"/>
            <a:ext cx="0" cy="3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19351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700" y="241935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24151"/>
            <a:ext cx="3022598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598" y="152400"/>
            <a:ext cx="2819402" cy="21145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0" y="2304600"/>
            <a:ext cx="9144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3</a:t>
            </a:r>
            <a:endParaRPr sz="1700"/>
          </a:p>
        </p:txBody>
      </p:sp>
      <p:sp>
        <p:nvSpPr>
          <p:cNvPr id="90" name="Google Shape;90;p18"/>
          <p:cNvSpPr txBox="1"/>
          <p:nvPr/>
        </p:nvSpPr>
        <p:spPr>
          <a:xfrm>
            <a:off x="0" y="4761600"/>
            <a:ext cx="9144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4</a:t>
            </a:r>
            <a:endParaRPr sz="1700"/>
          </a:p>
        </p:txBody>
      </p:sp>
      <p:sp>
        <p:nvSpPr>
          <p:cNvPr id="91" name="Google Shape;91;p18"/>
          <p:cNvSpPr txBox="1"/>
          <p:nvPr/>
        </p:nvSpPr>
        <p:spPr>
          <a:xfrm>
            <a:off x="4215200" y="4761600"/>
            <a:ext cx="4928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5</a:t>
            </a:r>
            <a:endParaRPr sz="1700"/>
          </a:p>
        </p:txBody>
      </p:sp>
      <p:sp>
        <p:nvSpPr>
          <p:cNvPr id="92" name="Google Shape;92;p18"/>
          <p:cNvSpPr txBox="1"/>
          <p:nvPr/>
        </p:nvSpPr>
        <p:spPr>
          <a:xfrm>
            <a:off x="3715800" y="2037450"/>
            <a:ext cx="542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6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0106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1244225"/>
            <a:ext cx="4385738" cy="36739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75900" y="2571750"/>
            <a:ext cx="9144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7</a:t>
            </a:r>
            <a:endParaRPr sz="1700"/>
          </a:p>
        </p:txBody>
      </p:sp>
      <p:sp>
        <p:nvSpPr>
          <p:cNvPr id="100" name="Google Shape;100;p19"/>
          <p:cNvSpPr txBox="1"/>
          <p:nvPr/>
        </p:nvSpPr>
        <p:spPr>
          <a:xfrm>
            <a:off x="4453450" y="862325"/>
            <a:ext cx="4571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8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0106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612" y="152400"/>
            <a:ext cx="384249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1175" y="2571750"/>
            <a:ext cx="9235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9</a:t>
            </a:r>
            <a:endParaRPr sz="1700"/>
          </a:p>
        </p:txBody>
      </p:sp>
      <p:sp>
        <p:nvSpPr>
          <p:cNvPr id="108" name="Google Shape;108;p20"/>
          <p:cNvSpPr txBox="1"/>
          <p:nvPr/>
        </p:nvSpPr>
        <p:spPr>
          <a:xfrm>
            <a:off x="4954275" y="4761600"/>
            <a:ext cx="4586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10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480275" y="2296875"/>
            <a:ext cx="457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7</a:t>
            </a:r>
            <a:endParaRPr sz="1700"/>
          </a:p>
        </p:txBody>
      </p:sp>
      <p:sp>
        <p:nvSpPr>
          <p:cNvPr id="115" name="Google Shape;115;p21"/>
          <p:cNvSpPr txBox="1"/>
          <p:nvPr/>
        </p:nvSpPr>
        <p:spPr>
          <a:xfrm>
            <a:off x="163900" y="4685650"/>
            <a:ext cx="457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9</a:t>
            </a:r>
            <a:endParaRPr sz="1700"/>
          </a:p>
        </p:txBody>
      </p:sp>
      <p:sp>
        <p:nvSpPr>
          <p:cNvPr id="116" name="Google Shape;116;p21"/>
          <p:cNvSpPr txBox="1"/>
          <p:nvPr/>
        </p:nvSpPr>
        <p:spPr>
          <a:xfrm>
            <a:off x="163900" y="2296875"/>
            <a:ext cx="457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11</a:t>
            </a:r>
            <a:endParaRPr sz="1700"/>
          </a:p>
        </p:txBody>
      </p:sp>
      <p:sp>
        <p:nvSpPr>
          <p:cNvPr id="117" name="Google Shape;117;p21"/>
          <p:cNvSpPr txBox="1"/>
          <p:nvPr/>
        </p:nvSpPr>
        <p:spPr>
          <a:xfrm>
            <a:off x="4480275" y="4685650"/>
            <a:ext cx="457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12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600" y="569550"/>
            <a:ext cx="2706975" cy="40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2" y="152400"/>
            <a:ext cx="3113523" cy="362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250" y="2817050"/>
            <a:ext cx="2847950" cy="21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86650" y="3694075"/>
            <a:ext cx="1834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13</a:t>
            </a:r>
            <a:endParaRPr sz="1700"/>
          </a:p>
        </p:txBody>
      </p:sp>
      <p:sp>
        <p:nvSpPr>
          <p:cNvPr id="126" name="Google Shape;126;p22"/>
          <p:cNvSpPr txBox="1"/>
          <p:nvPr/>
        </p:nvSpPr>
        <p:spPr>
          <a:xfrm>
            <a:off x="3265925" y="4479375"/>
            <a:ext cx="457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14</a:t>
            </a:r>
            <a:endParaRPr sz="1700"/>
          </a:p>
        </p:txBody>
      </p:sp>
      <p:sp>
        <p:nvSpPr>
          <p:cNvPr id="127" name="Google Shape;127;p22"/>
          <p:cNvSpPr txBox="1"/>
          <p:nvPr/>
        </p:nvSpPr>
        <p:spPr>
          <a:xfrm>
            <a:off x="4438200" y="2503125"/>
            <a:ext cx="4572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2B2B2B"/>
                </a:highlight>
                <a:latin typeface="Montserrat"/>
                <a:ea typeface="Montserrat"/>
                <a:cs typeface="Montserrat"/>
                <a:sym typeface="Montserrat"/>
              </a:rPr>
              <a:t>Bild 15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