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85" r:id="rId2"/>
    <p:sldId id="273" r:id="rId3"/>
    <p:sldId id="262" r:id="rId4"/>
    <p:sldId id="274" r:id="rId5"/>
    <p:sldId id="275" r:id="rId6"/>
    <p:sldId id="279" r:id="rId7"/>
    <p:sldId id="260" r:id="rId8"/>
    <p:sldId id="276" r:id="rId9"/>
    <p:sldId id="277" r:id="rId10"/>
    <p:sldId id="278" r:id="rId11"/>
    <p:sldId id="261" r:id="rId12"/>
    <p:sldId id="265" r:id="rId13"/>
    <p:sldId id="266" r:id="rId14"/>
    <p:sldId id="268" r:id="rId15"/>
    <p:sldId id="269" r:id="rId16"/>
    <p:sldId id="263" r:id="rId17"/>
    <p:sldId id="282" r:id="rId18"/>
    <p:sldId id="281" r:id="rId19"/>
    <p:sldId id="284" r:id="rId20"/>
    <p:sldId id="283" r:id="rId21"/>
    <p:sldId id="264" r:id="rId22"/>
    <p:sldId id="271" r:id="rId23"/>
    <p:sldId id="272" r:id="rId24"/>
    <p:sldId id="280" r:id="rId25"/>
    <p:sldId id="28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1720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0822E-D6F3-4B22-BB31-9992A1FDFBF5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F5BD-0675-4459-8EBF-351553EB7FA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0F5BD-0675-4459-8EBF-351553EB7FA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0F5BD-0675-4459-8EBF-351553EB7FA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6F90F66-3058-4E9C-AD23-D0D14616B6EF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CC89BD5-EE8A-4526-B88F-F055F39F188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996952"/>
            <a:ext cx="84582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DESENVOLVIMENTO DE UM SISTEMA PARA CONTROLE DE CLÍNICA Odontológica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458200" cy="1368152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UNIVERSIDADE TECNOLÓGICA FEDERAL DO PARANÁ</a:t>
            </a:r>
          </a:p>
          <a:p>
            <a:pPr algn="ctr"/>
            <a:r>
              <a:rPr lang="pt-BR" sz="2800" b="1" dirty="0" smtClean="0"/>
              <a:t>CURSO DE TECNOLOGIA EM ANÁLISE E DESENVOLVIMENTO DE SISTEMAS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5517232"/>
            <a:ext cx="5405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CARLOS HENRIQUE PRADO SOUSA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Termos técnicos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Segundo a CFO(2006) foram definidos vários termos técnicos na odontologia e dentre estes estão:</a:t>
            </a:r>
          </a:p>
          <a:p>
            <a:pPr lvl="1" algn="just"/>
            <a:r>
              <a:rPr lang="pt-BR" sz="3200" dirty="0" smtClean="0"/>
              <a:t>Prontuário;</a:t>
            </a:r>
          </a:p>
          <a:p>
            <a:pPr lvl="1" algn="just"/>
            <a:r>
              <a:rPr lang="pt-BR" sz="3200" dirty="0" smtClean="0"/>
              <a:t>Anamnese;</a:t>
            </a:r>
          </a:p>
          <a:p>
            <a:pPr lvl="1" algn="just"/>
            <a:r>
              <a:rPr lang="pt-BR" sz="3200" dirty="0" smtClean="0"/>
              <a:t>Ficha.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Tratamento por similaridade:</a:t>
            </a:r>
          </a:p>
          <a:p>
            <a:pPr lvl="1" algn="just"/>
            <a:r>
              <a:rPr lang="pt-BR" sz="3200" dirty="0" smtClean="0"/>
              <a:t>Através de raios-x, será possível encontrar tratamentos semelhantes.</a:t>
            </a:r>
          </a:p>
          <a:p>
            <a:r>
              <a:rPr lang="pt-BR" dirty="0" smtClean="0"/>
              <a:t>Anamnese:</a:t>
            </a:r>
          </a:p>
          <a:p>
            <a:pPr lvl="1" algn="just"/>
            <a:r>
              <a:rPr lang="pt-BR" sz="3200" dirty="0" smtClean="0"/>
              <a:t>Este item será dinâmico, pois com o questionário estático os profissionais dependem do autor do sistema para modificar.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Visualização de agenda on-line:</a:t>
            </a:r>
          </a:p>
          <a:p>
            <a:pPr lvl="1" algn="just"/>
            <a:r>
              <a:rPr lang="pt-BR" sz="3200" dirty="0" smtClean="0"/>
              <a:t>Com o CPF e senha os pacientes poderão acessar o site e visualizar quando serão suas consultas.</a:t>
            </a:r>
          </a:p>
          <a:p>
            <a:pPr algn="just"/>
            <a:r>
              <a:rPr lang="pt-BR" dirty="0" smtClean="0"/>
              <a:t>Histórico de Tratamento:</a:t>
            </a:r>
          </a:p>
          <a:p>
            <a:pPr lvl="1" algn="just"/>
            <a:r>
              <a:rPr lang="pt-BR" sz="3200" dirty="0" smtClean="0"/>
              <a:t>No site, será disponibilizado as imagens do tratamento, onde os pacientes poderão ver as comparações e baixar essas imagens.</a:t>
            </a:r>
          </a:p>
          <a:p>
            <a:pPr lvl="1"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Geração de Boletos :</a:t>
            </a:r>
          </a:p>
          <a:p>
            <a:pPr lvl="1" algn="just"/>
            <a:r>
              <a:rPr lang="pt-BR" sz="3200" dirty="0" smtClean="0"/>
              <a:t>Praticidade e confiança no recebimento das mensalidades e valores.</a:t>
            </a:r>
          </a:p>
          <a:p>
            <a:pPr algn="just"/>
            <a:r>
              <a:rPr lang="pt-BR" dirty="0" smtClean="0"/>
              <a:t>Agendamento de Avaliações </a:t>
            </a:r>
          </a:p>
          <a:p>
            <a:pPr lvl="1" algn="just"/>
            <a:r>
              <a:rPr lang="pt-BR" sz="3200" dirty="0" smtClean="0"/>
              <a:t>Através do cadastro no site, o paciente agendará uma avaliação que será confirmada via e-mail.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arquitetura do projeto será utilizado a arquitetura MVC devido aos seguintes fatos:</a:t>
            </a:r>
          </a:p>
          <a:p>
            <a:pPr lvl="1" algn="just"/>
            <a:r>
              <a:rPr lang="pt-BR" sz="3200" dirty="0" smtClean="0"/>
              <a:t>Utiliza uma separação lógica da regra da aplicação;</a:t>
            </a:r>
          </a:p>
          <a:p>
            <a:pPr lvl="1" algn="just"/>
            <a:r>
              <a:rPr lang="pt-BR" sz="3200" dirty="0" smtClean="0"/>
              <a:t>Facilita </a:t>
            </a:r>
            <a:r>
              <a:rPr lang="pt-BR" sz="3200" dirty="0" smtClean="0"/>
              <a:t>mudanças no projeto.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 descr="requisica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6024" y="1379070"/>
            <a:ext cx="8748464" cy="4642218"/>
          </a:xfrm>
        </p:spPr>
      </p:pic>
      <p:sp>
        <p:nvSpPr>
          <p:cNvPr id="5" name="CaixaDeTexto 4"/>
          <p:cNvSpPr txBox="1"/>
          <p:nvPr/>
        </p:nvSpPr>
        <p:spPr>
          <a:xfrm>
            <a:off x="395536" y="59492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TIAGO LEMOS, 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Metodologias e 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processo de desenvolvimento será utilizado o Processo Unificado, devido aos seguintes fatos:</a:t>
            </a:r>
          </a:p>
          <a:p>
            <a:pPr lvl="1" algn="just"/>
            <a:r>
              <a:rPr lang="pt-BR" sz="3200" dirty="0" smtClean="0"/>
              <a:t>Possui ciclo de vida iterativo;</a:t>
            </a:r>
          </a:p>
          <a:p>
            <a:pPr lvl="1" algn="just"/>
            <a:r>
              <a:rPr lang="pt-BR" sz="3200" dirty="0" smtClean="0"/>
              <a:t> Incrementa-se em cada iteração, tornando o sistema mais completo a cada fase;</a:t>
            </a:r>
          </a:p>
          <a:p>
            <a:pPr lvl="1" algn="just"/>
            <a:endParaRPr lang="pt-BR" sz="3200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sz="3200" dirty="0" smtClean="0"/>
              <a:t>Cria as futuras iterações de acordo com o feedback dado pelo cliente;</a:t>
            </a:r>
          </a:p>
          <a:p>
            <a:pPr lvl="1" algn="just"/>
            <a:r>
              <a:rPr lang="pt-BR" sz="3200" dirty="0" smtClean="0"/>
              <a:t>Trata mudanças nos requisitos como algo inevitável;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fases do projeto de acordo com o PU serão:</a:t>
            </a:r>
          </a:p>
          <a:p>
            <a:pPr lvl="1" algn="just"/>
            <a:r>
              <a:rPr lang="pt-BR" sz="3200" dirty="0" smtClean="0"/>
              <a:t>Fase de Concepção</a:t>
            </a:r>
          </a:p>
          <a:p>
            <a:pPr lvl="1" algn="just"/>
            <a:r>
              <a:rPr lang="pt-BR" sz="3200" dirty="0" smtClean="0"/>
              <a:t>Fase de Elaboração</a:t>
            </a:r>
          </a:p>
          <a:p>
            <a:pPr lvl="1" algn="just"/>
            <a:r>
              <a:rPr lang="pt-BR" sz="3200" dirty="0" smtClean="0"/>
              <a:t>Fase de Construção</a:t>
            </a:r>
          </a:p>
          <a:p>
            <a:pPr lvl="1" algn="just"/>
            <a:r>
              <a:rPr lang="pt-BR" sz="3200" dirty="0" smtClean="0"/>
              <a:t>Fase de Transição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image1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8424936" cy="5184576"/>
          </a:xfrm>
        </p:spPr>
      </p:pic>
      <p:sp>
        <p:nvSpPr>
          <p:cNvPr id="5" name="CaixaDeTexto 4"/>
          <p:cNvSpPr txBox="1"/>
          <p:nvPr/>
        </p:nvSpPr>
        <p:spPr>
          <a:xfrm>
            <a:off x="539552" y="5805264"/>
            <a:ext cx="353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ARISTÓFANES SILVA, </a:t>
            </a:r>
            <a:r>
              <a:rPr lang="pt-BR" dirty="0" smtClean="0"/>
              <a:t>2004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A proposta de desenvolvimento do sistema surgiu ao iniciar um tratamento odontológico.</a:t>
            </a:r>
          </a:p>
          <a:p>
            <a:pPr algn="just"/>
            <a:r>
              <a:rPr lang="pt-BR" dirty="0" smtClean="0"/>
              <a:t>Analisando a rotina da clínica, ficou evidente algumas deficiências nas atividades, que poderiam ser automatizadas com um software.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image1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8712968" cy="5616624"/>
          </a:xfrm>
        </p:spPr>
      </p:pic>
      <p:sp>
        <p:nvSpPr>
          <p:cNvPr id="5" name="CaixaDeTexto 4"/>
          <p:cNvSpPr txBox="1"/>
          <p:nvPr/>
        </p:nvSpPr>
        <p:spPr>
          <a:xfrm>
            <a:off x="323528" y="5949280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VIDAL MARTINS, 2006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pt-BR" dirty="0" smtClean="0"/>
              <a:t>As tecnologias utilizadas serão as seguintes: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79512" y="1916832"/>
          <a:ext cx="8784977" cy="416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172"/>
                <a:gridCol w="3281484"/>
                <a:gridCol w="2880321"/>
              </a:tblGrid>
              <a:tr h="476768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Justificativa</a:t>
                      </a:r>
                      <a:endParaRPr lang="pt-BR" dirty="0"/>
                    </a:p>
                  </a:txBody>
                  <a:tcPr/>
                </a:tc>
              </a:tr>
              <a:tr h="675360">
                <a:tc>
                  <a:txBody>
                    <a:bodyPr/>
                    <a:lstStyle/>
                    <a:p>
                      <a:r>
                        <a:rPr lang="pt-BR" dirty="0" smtClean="0"/>
                        <a:t>.Net</a:t>
                      </a:r>
                      <a:r>
                        <a:rPr lang="pt-BR" baseline="0" dirty="0" smtClean="0"/>
                        <a:t> Framework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Recurso</a:t>
                      </a:r>
                      <a:r>
                        <a:rPr lang="pt-BR" baseline="0" dirty="0" smtClean="0"/>
                        <a:t> de 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 ser prático o</a:t>
                      </a:r>
                      <a:r>
                        <a:rPr lang="pt-BR" baseline="0" dirty="0" smtClean="0"/>
                        <a:t> .Net oferece produtividade</a:t>
                      </a:r>
                      <a:endParaRPr lang="pt-BR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pt-BR" dirty="0" smtClean="0"/>
                        <a:t>SQL Server 2008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Gerenciado</a:t>
                      </a:r>
                      <a:r>
                        <a:rPr lang="pt-BR" baseline="0" dirty="0" smtClean="0"/>
                        <a:t> de Banco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Fornece</a:t>
                      </a:r>
                      <a:r>
                        <a:rPr lang="pt-BR" baseline="0" dirty="0" smtClean="0"/>
                        <a:t> segurança aos dados como também robustez e facilidade de manipulação</a:t>
                      </a:r>
                      <a:endParaRPr lang="pt-BR" dirty="0"/>
                    </a:p>
                  </a:txBody>
                  <a:tcPr/>
                </a:tc>
              </a:tr>
              <a:tr h="47676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CobreBemX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Biblioteca</a:t>
                      </a:r>
                      <a:r>
                        <a:rPr lang="pt-BR" baseline="0" dirty="0" smtClean="0"/>
                        <a:t> de Recursos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Prática ferramenta</a:t>
                      </a:r>
                      <a:r>
                        <a:rPr lang="pt-BR" baseline="0" dirty="0" smtClean="0"/>
                        <a:t> de geração de boletos</a:t>
                      </a:r>
                      <a:endParaRPr lang="pt-BR" dirty="0"/>
                    </a:p>
                  </a:txBody>
                  <a:tcPr/>
                </a:tc>
              </a:tr>
              <a:tr h="476768">
                <a:tc>
                  <a:txBody>
                    <a:bodyPr/>
                    <a:lstStyle/>
                    <a:p>
                      <a:r>
                        <a:rPr lang="pt-BR" dirty="0" smtClean="0"/>
                        <a:t>Microsoft Visual Studio 2010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Produtiva</a:t>
                      </a:r>
                      <a:r>
                        <a:rPr lang="pt-BR" baseline="0" dirty="0" smtClean="0"/>
                        <a:t> ferramenta de desenvolvimento compatível com a linguagem do projeto.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44013" y="1268760"/>
          <a:ext cx="8973169" cy="426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38"/>
                <a:gridCol w="723121"/>
                <a:gridCol w="723121"/>
                <a:gridCol w="723121"/>
                <a:gridCol w="723121"/>
                <a:gridCol w="803806"/>
                <a:gridCol w="650810"/>
                <a:gridCol w="723121"/>
                <a:gridCol w="723121"/>
                <a:gridCol w="578496"/>
                <a:gridCol w="576593"/>
              </a:tblGrid>
              <a:tr h="328269">
                <a:tc rowSpan="2">
                  <a:txBody>
                    <a:bodyPr/>
                    <a:lstStyle/>
                    <a:p>
                      <a:r>
                        <a:rPr lang="pt-BR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pt-BR" dirty="0" smtClean="0"/>
                        <a:t>2011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pt-BR" dirty="0" smtClean="0"/>
                        <a:t>2012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826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SET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NOV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DEZ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JAN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FEV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JUN</a:t>
                      </a:r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8269">
                <a:tc>
                  <a:txBody>
                    <a:bodyPr/>
                    <a:lstStyle/>
                    <a:p>
                      <a:r>
                        <a:rPr lang="pt-BR" dirty="0" smtClean="0"/>
                        <a:t>Definição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87763">
                <a:tc>
                  <a:txBody>
                    <a:bodyPr/>
                    <a:lstStyle/>
                    <a:p>
                      <a:r>
                        <a:rPr lang="pt-BR" dirty="0" smtClean="0"/>
                        <a:t>Levantamento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2362">
                <a:tc>
                  <a:txBody>
                    <a:bodyPr/>
                    <a:lstStyle/>
                    <a:p>
                      <a:r>
                        <a:rPr lang="pt-BR" dirty="0" smtClean="0"/>
                        <a:t>Especificação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4842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76065">
                <a:tc>
                  <a:txBody>
                    <a:bodyPr/>
                    <a:lstStyle/>
                    <a:p>
                      <a:r>
                        <a:rPr lang="pt-BR" dirty="0" smtClean="0"/>
                        <a:t>Testes com Tecnologias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4842"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4842">
                <a:tc>
                  <a:txBody>
                    <a:bodyPr/>
                    <a:lstStyle/>
                    <a:p>
                      <a:r>
                        <a:rPr lang="pt-BR" dirty="0" smtClean="0"/>
                        <a:t>Testes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4842">
                <a:tc>
                  <a:txBody>
                    <a:bodyPr/>
                    <a:lstStyle/>
                    <a:p>
                      <a:r>
                        <a:rPr lang="pt-BR" dirty="0" smtClean="0"/>
                        <a:t>Apresentação ao 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KOFAHL, Cleiton Luis. </a:t>
            </a:r>
            <a:r>
              <a:rPr lang="pt-BR" sz="2400" b="1" dirty="0" smtClean="0"/>
              <a:t>Protótipo de um Software Gerenciador de Consultório Odontológico via web</a:t>
            </a:r>
            <a:r>
              <a:rPr lang="pt-BR" sz="2400" dirty="0" smtClean="0"/>
              <a:t>. 2006. 67 f. Trabalho de Conclusão de Curso(Graduação) - Bacharel em Sistemas de Informação. Universidade para o Desenvolvimento do Alto Vale do Itajaí, Rio do Sul, 2006.</a:t>
            </a:r>
          </a:p>
          <a:p>
            <a:pPr algn="just"/>
            <a:r>
              <a:rPr lang="pt-BR" sz="2400" dirty="0" smtClean="0"/>
              <a:t>HIRATA, Eduardo Hirossi. </a:t>
            </a:r>
            <a:r>
              <a:rPr lang="pt-BR" sz="2400" b="1" dirty="0" smtClean="0"/>
              <a:t>Portal CliniOD – Clínica Odontológica. </a:t>
            </a:r>
            <a:r>
              <a:rPr lang="pt-BR" sz="2400" dirty="0" smtClean="0"/>
              <a:t>2005. 36 f. Monografia(Bacharel em Sistemas de Informação) – Departamento Acadêmico de Sistemas de Informação, Faculdade Anchieta de Ensino Superior do Paraná, Curitiba, 2005.</a:t>
            </a:r>
          </a:p>
          <a:p>
            <a:pPr algn="just"/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Correia, André Ricardo Maia.; MATOS, Cesar Ricardo Coimbra de.; PINTO, Ana Lúcia Matos.; FILIPE, Magda Joana Marques.; COSTA, Patrícia Margarida F. Vasconcelos. Informática Odontológica: Uma Disciplina Emergente. </a:t>
            </a:r>
            <a:r>
              <a:rPr lang="pt-BR" sz="2400" b="1" dirty="0" smtClean="0"/>
              <a:t>Odonto Ciência</a:t>
            </a:r>
            <a:r>
              <a:rPr lang="pt-BR" sz="2400" dirty="0" smtClean="0"/>
              <a:t>. Viseu, v.23, n. 4, p. 397-402, jul. 2008.</a:t>
            </a:r>
          </a:p>
          <a:p>
            <a:pPr algn="just"/>
            <a:r>
              <a:rPr lang="pt-BR" sz="2400" dirty="0" smtClean="0"/>
              <a:t>Cericato, Graziela Oro.; GARBIN Daniela.; FERNANDES, Ana Paula Soares. Uso dos Sistemas Especialistas em Odontologia. In: Universidade Federal de Santa Catarina, 2000, Florianópolis.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525963"/>
          </a:xfrm>
        </p:spPr>
        <p:txBody>
          <a:bodyPr/>
          <a:lstStyle/>
          <a:p>
            <a:pPr algn="just"/>
            <a:r>
              <a:rPr lang="pt-BR" sz="2400" dirty="0" smtClean="0"/>
              <a:t>SILVA, Aristófanes Corrêa.; OLIVEIRA, Alexandre César de. Processo Unificado: Fluxos no Ciclo de vida. In: Universidade Federal do Maranhão, 2004, São Luís.</a:t>
            </a:r>
          </a:p>
          <a:p>
            <a:pPr algn="just"/>
            <a:r>
              <a:rPr lang="pt-BR" sz="2400" dirty="0" smtClean="0"/>
              <a:t>NETO, Plácido A. Souza. Análise de Sistemas: Fases de Desenvolvimento de Software. In: Centro Federal de Educação Tecnológica do Rio Grande do Norte, 2007, Mossoró.</a:t>
            </a:r>
          </a:p>
          <a:p>
            <a:pPr algn="just"/>
            <a:r>
              <a:rPr lang="pt-BR" sz="2400" dirty="0" smtClean="0"/>
              <a:t>MARTINS, Vidal. O Processo Unificado de Desenvolvimento de Software. </a:t>
            </a:r>
            <a:r>
              <a:rPr lang="pt-BR" sz="2400" b="1" dirty="0" smtClean="0"/>
              <a:t>Revista Bate Byte, </a:t>
            </a:r>
            <a:r>
              <a:rPr lang="pt-BR" sz="2400" dirty="0" smtClean="0"/>
              <a:t>Curitiba, v. 16, n.4, 2006. Disponível em &lt;http://www.batebyte.pr.gov.br/conteudo/conteudo.</a:t>
            </a:r>
            <a:r>
              <a:rPr lang="pt-BR" sz="2400" dirty="0" err="1" smtClean="0"/>
              <a:t>php</a:t>
            </a:r>
            <a:r>
              <a:rPr lang="pt-BR" sz="2400" dirty="0" smtClean="0"/>
              <a:t>?</a:t>
            </a:r>
            <a:r>
              <a:rPr lang="pt-BR" sz="2400" dirty="0" err="1" smtClean="0"/>
              <a:t>conteudo</a:t>
            </a:r>
            <a:r>
              <a:rPr lang="pt-BR" sz="2400" dirty="0" smtClean="0"/>
              <a:t>=1227&gt;. Acesso em 18 set. 2011.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Ao analisar a rotina da clínica foram encontrados alguns problemas que motivaram a proposta de desenvolvimento do sistema, estas são:</a:t>
            </a:r>
          </a:p>
          <a:p>
            <a:pPr lvl="1" algn="just"/>
            <a:r>
              <a:rPr lang="pt-BR" sz="3200" dirty="0" smtClean="0"/>
              <a:t>Controle dos pacientes por fichas de cadastro em papel;</a:t>
            </a:r>
          </a:p>
          <a:p>
            <a:pPr lvl="1" algn="just"/>
            <a:r>
              <a:rPr lang="pt-BR" sz="3200" dirty="0" smtClean="0"/>
              <a:t>Agenda de consultas é feita em um caderno, o que dificulta alterações nos horários;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00808"/>
            <a:ext cx="8686800" cy="4525963"/>
          </a:xfrm>
        </p:spPr>
        <p:txBody>
          <a:bodyPr>
            <a:normAutofit/>
          </a:bodyPr>
          <a:lstStyle/>
          <a:p>
            <a:pPr lvl="1" algn="just"/>
            <a:r>
              <a:rPr lang="pt-BR" sz="3200" dirty="0" smtClean="0"/>
              <a:t>Controle de pagamento de mensalidades é feito em tabela do software Excel;</a:t>
            </a:r>
          </a:p>
          <a:p>
            <a:pPr lvl="1" algn="just"/>
            <a:r>
              <a:rPr lang="pt-BR" sz="3200" dirty="0" smtClean="0"/>
              <a:t>As únicas formas de pagamento são em cheque, dinheiro ou cartão;</a:t>
            </a:r>
          </a:p>
          <a:p>
            <a:pPr lvl="1" algn="just"/>
            <a:r>
              <a:rPr lang="pt-BR" sz="3200" dirty="0" smtClean="0"/>
              <a:t>Tempo para encontrar uma ficha de paciente é grande;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sz="3200" dirty="0" smtClean="0"/>
              <a:t>Complicações para confirmação e agendamento de consultas;</a:t>
            </a:r>
          </a:p>
          <a:p>
            <a:pPr lvl="1" algn="just"/>
            <a:r>
              <a:rPr lang="pt-BR" sz="3200" dirty="0" smtClean="0"/>
              <a:t>Falta de segurança </a:t>
            </a:r>
            <a:r>
              <a:rPr lang="pt-BR" sz="3200" dirty="0" smtClean="0"/>
              <a:t>dos dados, que ficam expostos nas gavetas de arquivos;</a:t>
            </a:r>
          </a:p>
          <a:p>
            <a:pPr lvl="1" algn="just"/>
            <a:r>
              <a:rPr lang="pt-BR" sz="3200" dirty="0" smtClean="0"/>
              <a:t>Falta de relatórios gerenciais.</a:t>
            </a:r>
          </a:p>
          <a:p>
            <a:pPr lvl="1">
              <a:buNone/>
            </a:pP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Wingdings 2"/>
              <a:buChar char=""/>
            </a:pPr>
            <a:r>
              <a:rPr lang="pt-BR" sz="3200" dirty="0" smtClean="0"/>
              <a:t>Desenvolver um sistema para gerenciamento de uma clinica odontológica, que torne a rotina mais simples e automática, sem necessidade de modificações na forma de trabalho atual.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As principais funcionalidades do sistema serão:</a:t>
            </a:r>
          </a:p>
          <a:p>
            <a:pPr lvl="1" algn="just"/>
            <a:r>
              <a:rPr lang="pt-BR" sz="3200" dirty="0" smtClean="0"/>
              <a:t>Cadastro de pacientes com cadastro on-line para visitantes do site;</a:t>
            </a:r>
          </a:p>
          <a:p>
            <a:pPr lvl="1" algn="just"/>
            <a:r>
              <a:rPr lang="pt-BR" sz="3200" dirty="0" smtClean="0"/>
              <a:t>Cadastro de profissionais que podem ser dentistas e funcionários;</a:t>
            </a:r>
          </a:p>
          <a:p>
            <a:pPr lvl="1" algn="just"/>
            <a:r>
              <a:rPr lang="pt-BR" sz="3200" dirty="0" smtClean="0"/>
              <a:t>Controle de consultas e prontuários;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sz="3200" dirty="0" smtClean="0"/>
              <a:t>Controle da agenda com flexibilidade de horários;</a:t>
            </a:r>
          </a:p>
          <a:p>
            <a:pPr lvl="1" algn="just"/>
            <a:r>
              <a:rPr lang="pt-BR" sz="3200" dirty="0" smtClean="0"/>
              <a:t>Geração de mensalidades e boletos;</a:t>
            </a:r>
          </a:p>
          <a:p>
            <a:pPr lvl="1" algn="just"/>
            <a:r>
              <a:rPr lang="pt-BR" sz="3200" dirty="0" smtClean="0"/>
              <a:t>Geração de orçamentos;</a:t>
            </a:r>
          </a:p>
          <a:p>
            <a:pPr lvl="1" algn="just"/>
            <a:r>
              <a:rPr lang="pt-BR" sz="3200" dirty="0" smtClean="0"/>
              <a:t>Visualização on-line das consultas do paciente;</a:t>
            </a:r>
          </a:p>
          <a:p>
            <a:pPr lvl="1" algn="just">
              <a:buNone/>
            </a:pPr>
            <a:endParaRPr lang="pt-BR" sz="3200" dirty="0" smtClean="0"/>
          </a:p>
          <a:p>
            <a:pPr lvl="1" algn="just"/>
            <a:endParaRPr lang="pt-BR" sz="32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sz="3200" dirty="0" smtClean="0"/>
              <a:t>Quadro de Status para melhor controle do dentista e atendentes;</a:t>
            </a:r>
          </a:p>
          <a:p>
            <a:pPr lvl="1" algn="just"/>
            <a:r>
              <a:rPr lang="pt-BR" sz="3200" dirty="0" smtClean="0"/>
              <a:t>Galeria de imagens do tratamento;</a:t>
            </a:r>
          </a:p>
          <a:p>
            <a:pPr lvl="1" algn="just"/>
            <a:r>
              <a:rPr lang="pt-BR" sz="3200" dirty="0" smtClean="0"/>
              <a:t>Controle de equipamentos e materiais.</a:t>
            </a:r>
          </a:p>
          <a:p>
            <a:pPr lvl="1"/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995</TotalTime>
  <Words>949</Words>
  <Application>Microsoft Office PowerPoint</Application>
  <PresentationFormat>Apresentação na tela (4:3)</PresentationFormat>
  <Paragraphs>118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Viagem</vt:lpstr>
      <vt:lpstr>DESENVOLVIMENTO DE UM SISTEMA PARA CONTROLE DE CLÍNICA Odontológica</vt:lpstr>
      <vt:lpstr>Introdução</vt:lpstr>
      <vt:lpstr>Motivação</vt:lpstr>
      <vt:lpstr>Slide 4</vt:lpstr>
      <vt:lpstr>Slide 5</vt:lpstr>
      <vt:lpstr>Objetivo </vt:lpstr>
      <vt:lpstr>Funcionalidades</vt:lpstr>
      <vt:lpstr>Slide 8</vt:lpstr>
      <vt:lpstr>Slide 9</vt:lpstr>
      <vt:lpstr>Termos técnicos</vt:lpstr>
      <vt:lpstr>Diferenciais</vt:lpstr>
      <vt:lpstr> </vt:lpstr>
      <vt:lpstr>Slide 13</vt:lpstr>
      <vt:lpstr>Arquitetura</vt:lpstr>
      <vt:lpstr>Slide 15</vt:lpstr>
      <vt:lpstr>Metodologias e Tecnologias</vt:lpstr>
      <vt:lpstr>Slide 17</vt:lpstr>
      <vt:lpstr>Slide 18</vt:lpstr>
      <vt:lpstr>Slide 19</vt:lpstr>
      <vt:lpstr>Slide 20</vt:lpstr>
      <vt:lpstr>Slide 21</vt:lpstr>
      <vt:lpstr>CRONOGRAMA</vt:lpstr>
      <vt:lpstr>Referências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ORGANIZACAO GENÉRICA UTILIZANDO REDES S.O.M.</dc:title>
  <dc:creator>Carlos Henrique Prado Sousa</dc:creator>
  <cp:lastModifiedBy>Carlos Henrique Prado Sousa</cp:lastModifiedBy>
  <cp:revision>96</cp:revision>
  <dcterms:created xsi:type="dcterms:W3CDTF">2011-11-04T22:21:38Z</dcterms:created>
  <dcterms:modified xsi:type="dcterms:W3CDTF">2011-11-28T23:23:59Z</dcterms:modified>
</cp:coreProperties>
</file>