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F0078F-346A-564C-966C-C7D1B69C2761}">
          <p14:sldIdLst>
            <p14:sldId id="257"/>
          </p14:sldIdLst>
        </p14:section>
        <p14:section name="Untitled Section" id="{378A14C7-554D-E548-9277-EB61827BEB1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4592"/>
  </p:normalViewPr>
  <p:slideViewPr>
    <p:cSldViewPr snapToGrid="0">
      <p:cViewPr>
        <p:scale>
          <a:sx n="33" d="100"/>
          <a:sy n="33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C4C6A-FDB8-4668-B1C6-C5BB510AE62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C542C-F398-4098-BA6B-2E5AC86B4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7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Programming Paradigm: A design strategy</a:t>
            </a:r>
            <a:r>
              <a:rPr lang="en-US" baseline="0" dirty="0" smtClean="0"/>
              <a:t> of writing an application</a:t>
            </a:r>
          </a:p>
          <a:p>
            <a:r>
              <a:rPr lang="en-US" baseline="0" dirty="0" smtClean="0"/>
              <a:t>Charm++ is a general approach to write parallel applications. Alternative to MPI, UPC,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not to C/C++.</a:t>
            </a:r>
          </a:p>
          <a:p>
            <a:pPr marL="685800" indent="-685800">
              <a:buFont typeface="Arial" charset="0"/>
              <a:buChar char="•"/>
            </a:pPr>
            <a:r>
              <a:rPr lang="en-US" baseline="0" dirty="0" smtClean="0"/>
              <a:t>Charm++ is also the runtime system and the overall ecosystem of the application.</a:t>
            </a:r>
          </a:p>
          <a:p>
            <a:r>
              <a:rPr lang="en-US" dirty="0" err="1" smtClean="0"/>
              <a:t>Chare</a:t>
            </a:r>
            <a:r>
              <a:rPr lang="en-US" dirty="0" smtClean="0"/>
              <a:t> Objects: Work and data units</a:t>
            </a:r>
          </a:p>
          <a:p>
            <a:pPr marL="685800" indent="-685800">
              <a:buFont typeface="Arial" charset="0"/>
              <a:buChar char="•"/>
            </a:pPr>
            <a:r>
              <a:rPr lang="en-US" dirty="0" smtClean="0"/>
              <a:t>Contain</a:t>
            </a:r>
            <a:r>
              <a:rPr lang="en-US" baseline="0" dirty="0" smtClean="0"/>
              <a:t> data</a:t>
            </a:r>
          </a:p>
          <a:p>
            <a:pPr marL="685800" indent="-685800">
              <a:buFont typeface="Arial" charset="0"/>
              <a:buChar char="•"/>
            </a:pPr>
            <a:r>
              <a:rPr lang="en-US" baseline="0" dirty="0" smtClean="0"/>
              <a:t>Send and receive data</a:t>
            </a:r>
          </a:p>
          <a:p>
            <a:pPr marL="685800" indent="-685800">
              <a:buFont typeface="Arial" charset="0"/>
              <a:buChar char="•"/>
            </a:pPr>
            <a:r>
              <a:rPr lang="en-US" baseline="0" dirty="0" smtClean="0"/>
              <a:t>Perform some task upon receiving data (execute a special member function called entry methods)</a:t>
            </a:r>
          </a:p>
          <a:p>
            <a:pPr marL="0" indent="0">
              <a:buFont typeface="Arial" charset="0"/>
              <a:buNone/>
            </a:pPr>
            <a:r>
              <a:rPr lang="en-US" baseline="0" dirty="0" err="1" smtClean="0"/>
              <a:t>Overdecomposition</a:t>
            </a:r>
            <a:endParaRPr lang="en-US" baseline="0" dirty="0" smtClean="0"/>
          </a:p>
          <a:p>
            <a:pPr marL="685800" indent="-685800">
              <a:buFont typeface="Arial" charset="0"/>
              <a:buChar char="•"/>
            </a:pPr>
            <a:r>
              <a:rPr lang="en-US" baseline="0" dirty="0" smtClean="0"/>
              <a:t>When writing an application for a distributed memory system we are already decomposing our data and work depending on the number of nodes/cores. </a:t>
            </a:r>
            <a:r>
              <a:rPr lang="en-US" baseline="0" dirty="0" err="1" smtClean="0"/>
              <a:t>Overdecomposition</a:t>
            </a:r>
            <a:r>
              <a:rPr lang="en-US" baseline="0" dirty="0" smtClean="0"/>
              <a:t> just means that the number of work/data units will be greater than the number of execution units.</a:t>
            </a:r>
          </a:p>
          <a:p>
            <a:pPr marL="0" indent="0">
              <a:buFont typeface="Arial" charset="0"/>
              <a:buNone/>
            </a:pPr>
            <a:r>
              <a:rPr lang="en-US" baseline="0" dirty="0" err="1" smtClean="0"/>
              <a:t>Migratability</a:t>
            </a:r>
            <a:r>
              <a:rPr lang="en-US" baseline="0" dirty="0" smtClean="0"/>
              <a:t>:</a:t>
            </a:r>
          </a:p>
          <a:p>
            <a:pPr marL="685800" indent="-685800">
              <a:buFont typeface="Arial" charset="0"/>
              <a:buChar char="•"/>
            </a:pPr>
            <a:r>
              <a:rPr lang="en-US" baseline="0" dirty="0" smtClean="0"/>
              <a:t>We want to allow </a:t>
            </a:r>
            <a:r>
              <a:rPr lang="en-US" baseline="0" dirty="0" err="1" smtClean="0"/>
              <a:t>Chares</a:t>
            </a:r>
            <a:r>
              <a:rPr lang="en-US" baseline="0" dirty="0" smtClean="0"/>
              <a:t> to be </a:t>
            </a:r>
            <a:r>
              <a:rPr lang="en-US" baseline="0" dirty="0" err="1" smtClean="0"/>
              <a:t>migratable</a:t>
            </a:r>
            <a:r>
              <a:rPr lang="en-US" baseline="0" dirty="0" smtClean="0"/>
              <a:t> at runtime (either by the programmer or RTS).</a:t>
            </a:r>
          </a:p>
          <a:p>
            <a:pPr marL="685800" indent="-685800">
              <a:buFont typeface="Arial" charset="0"/>
              <a:buChar char="•"/>
            </a:pPr>
            <a:r>
              <a:rPr lang="en-US" baseline="0" dirty="0" smtClean="0"/>
              <a:t>Now the RTS keeps track where each unit is located, the programmer does not have to care.</a:t>
            </a:r>
          </a:p>
          <a:p>
            <a:pPr marL="685800" indent="-685800">
              <a:buFont typeface="Arial" charset="0"/>
              <a:buChar char="•"/>
            </a:pPr>
            <a:r>
              <a:rPr lang="en-US" baseline="0" dirty="0" smtClean="0"/>
              <a:t>Note: In MPI </a:t>
            </a:r>
            <a:r>
              <a:rPr lang="en-US" baseline="0" dirty="0" err="1" smtClean="0"/>
              <a:t>migratability</a:t>
            </a:r>
            <a:r>
              <a:rPr lang="en-US" baseline="0" dirty="0" smtClean="0"/>
              <a:t> is all up to the programmer.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Asynchrony:</a:t>
            </a:r>
          </a:p>
          <a:p>
            <a:pPr marL="685800" indent="-685800">
              <a:buFont typeface="Arial" charset="0"/>
              <a:buChar char="•"/>
            </a:pPr>
            <a:r>
              <a:rPr lang="en-US" baseline="0" dirty="0" smtClean="0"/>
              <a:t>Now: Multiple units on each processor and each of them is addressed through a logical names.</a:t>
            </a:r>
          </a:p>
          <a:p>
            <a:pPr marL="685800" indent="-685800">
              <a:buFont typeface="Arial" charset="0"/>
              <a:buChar char="•"/>
            </a:pPr>
            <a:r>
              <a:rPr lang="en-US" baseline="0" dirty="0" smtClean="0"/>
              <a:t>Work Scheduling: Message-driven</a:t>
            </a:r>
          </a:p>
          <a:p>
            <a:pPr marL="2529113" lvl="1" indent="-685800">
              <a:buFont typeface="Arial" charset="0"/>
              <a:buChar char="•"/>
            </a:pPr>
            <a:r>
              <a:rPr lang="en-US" baseline="0" dirty="0" smtClean="0"/>
              <a:t>Let the work-unit that has data available to work on execute next. </a:t>
            </a:r>
          </a:p>
          <a:p>
            <a:pPr marL="2529113" lvl="1" indent="-685800">
              <a:buFont typeface="Arial" charset="0"/>
              <a:buChar char="•"/>
            </a:pPr>
            <a:r>
              <a:rPr lang="en-US" baseline="0" dirty="0" smtClean="0"/>
              <a:t>RTS selects who goes next, the programmer can influence this choice through priorities.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Putting it all together:</a:t>
            </a:r>
          </a:p>
          <a:p>
            <a:pPr marL="685800" indent="-685800">
              <a:buFont typeface="Arial" charset="0"/>
              <a:buChar char="•"/>
            </a:pPr>
            <a:r>
              <a:rPr lang="en-US" baseline="0" dirty="0" err="1" smtClean="0"/>
              <a:t>Overdecomposed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chares</a:t>
            </a:r>
            <a:r>
              <a:rPr lang="en-US" baseline="0" dirty="0" smtClean="0"/>
              <a:t>.</a:t>
            </a:r>
          </a:p>
          <a:p>
            <a:pPr marL="685800" indent="-685800">
              <a:buFont typeface="Arial" charset="0"/>
              <a:buChar char="•"/>
            </a:pPr>
            <a:r>
              <a:rPr lang="en-US" baseline="0" dirty="0" smtClean="0"/>
              <a:t>Each </a:t>
            </a:r>
            <a:r>
              <a:rPr lang="en-US" baseline="0" dirty="0" err="1" smtClean="0"/>
              <a:t>chare</a:t>
            </a:r>
            <a:r>
              <a:rPr lang="en-US" baseline="0" dirty="0" smtClean="0"/>
              <a:t> will have a set of “entry” methods that can be called by remote </a:t>
            </a:r>
            <a:r>
              <a:rPr lang="en-US" baseline="0" dirty="0" err="1" smtClean="0"/>
              <a:t>chares</a:t>
            </a:r>
            <a:endParaRPr lang="en-US" baseline="0" dirty="0" smtClean="0"/>
          </a:p>
          <a:p>
            <a:pPr marL="685800" indent="-685800">
              <a:buFont typeface="Arial" charset="0"/>
              <a:buChar char="•"/>
            </a:pPr>
            <a:r>
              <a:rPr lang="en-US" baseline="0" dirty="0" err="1" smtClean="0"/>
              <a:t>Chares</a:t>
            </a:r>
            <a:r>
              <a:rPr lang="en-US" baseline="0" dirty="0" smtClean="0"/>
              <a:t> can be organized into indexed collections (</a:t>
            </a:r>
            <a:r>
              <a:rPr lang="en-US" baseline="0" dirty="0" err="1" smtClean="0"/>
              <a:t>nDimensional</a:t>
            </a:r>
            <a:r>
              <a:rPr lang="en-US" baseline="0" dirty="0" smtClean="0"/>
              <a:t> arrays).</a:t>
            </a:r>
          </a:p>
          <a:p>
            <a:pPr marL="685800" indent="-685800">
              <a:buFont typeface="Arial" charset="0"/>
              <a:buChar char="•"/>
            </a:pPr>
            <a:r>
              <a:rPr lang="en-US" baseline="0" dirty="0" smtClean="0"/>
              <a:t>Communication occurs through asynchronous method invocation. </a:t>
            </a:r>
          </a:p>
          <a:p>
            <a:pPr marL="2529113" lvl="1" indent="-685800">
              <a:buFont typeface="Arial" charset="0"/>
              <a:buChar char="•"/>
            </a:pPr>
            <a:r>
              <a:rPr lang="en-US" baseline="0" dirty="0" smtClean="0"/>
              <a:t>Method is invoked. Execution continues normally until the data is needed. If the data hasn’t arrived when it is needed then the RTS will give the execution unit to another </a:t>
            </a:r>
            <a:r>
              <a:rPr lang="en-US" baseline="0" dirty="0" err="1" smtClean="0"/>
              <a:t>chare</a:t>
            </a:r>
            <a:r>
              <a:rPr lang="en-US" baseline="0" dirty="0" smtClean="0"/>
              <a:t> who has data ready to work on.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Why charm++?</a:t>
            </a:r>
          </a:p>
          <a:p>
            <a:pPr marL="685800" indent="-685800">
              <a:buFont typeface="Arial" charset="0"/>
              <a:buChar char="•"/>
            </a:pPr>
            <a:r>
              <a:rPr lang="en-US" baseline="0" dirty="0" smtClean="0"/>
              <a:t>The RTS is aware of how much work is being done in each execution unit so it can make decisions on where to put the </a:t>
            </a:r>
            <a:r>
              <a:rPr lang="en-US" baseline="0" dirty="0" err="1" smtClean="0"/>
              <a:t>chares</a:t>
            </a:r>
            <a:r>
              <a:rPr lang="en-US" baseline="0" dirty="0" smtClean="0"/>
              <a:t> with the most data and most work and the </a:t>
            </a:r>
            <a:r>
              <a:rPr lang="en-US" baseline="0" dirty="0" err="1" smtClean="0"/>
              <a:t>chares</a:t>
            </a:r>
            <a:r>
              <a:rPr lang="en-US" baseline="0" dirty="0" smtClean="0"/>
              <a:t> with the least data and least work.</a:t>
            </a:r>
          </a:p>
          <a:p>
            <a:pPr marL="685800" indent="-685800">
              <a:buFont typeface="Arial" charset="0"/>
              <a:buChar char="•"/>
            </a:pPr>
            <a:r>
              <a:rPr lang="en-US" baseline="0" dirty="0" smtClean="0"/>
              <a:t>The RTS is aware of which </a:t>
            </a:r>
            <a:r>
              <a:rPr lang="en-US" baseline="0" dirty="0" err="1" smtClean="0"/>
              <a:t>chares</a:t>
            </a:r>
            <a:r>
              <a:rPr lang="en-US" baseline="0" dirty="0" smtClean="0"/>
              <a:t> are communicating with each other so it can optimize the communication speed by strategically placing these </a:t>
            </a:r>
            <a:r>
              <a:rPr lang="en-US" baseline="0" dirty="0" err="1" smtClean="0"/>
              <a:t>chares</a:t>
            </a:r>
            <a:r>
              <a:rPr lang="en-US" baseline="0" dirty="0" smtClean="0"/>
              <a:t>.</a:t>
            </a:r>
          </a:p>
          <a:p>
            <a:pPr marL="685800" indent="-685800">
              <a:buFont typeface="Arial" charset="0"/>
              <a:buChar char="•"/>
            </a:pPr>
            <a:r>
              <a:rPr lang="en-US" baseline="0" dirty="0" smtClean="0"/>
              <a:t>Fault-tolerance thanks to </a:t>
            </a:r>
            <a:r>
              <a:rPr lang="en-US" baseline="0" dirty="0" err="1" smtClean="0"/>
              <a:t>migratability</a:t>
            </a:r>
            <a:r>
              <a:rPr lang="en-US" baseline="0" dirty="0" smtClean="0"/>
              <a:t> of objects.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  <a:p>
            <a:pPr marL="685800" marR="0" indent="-685800" algn="l" defTabSz="3686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5400" b="0" u="none" dirty="0" smtClean="0">
                <a:latin typeface="Corbel" panose="020B0503020204020204" pitchFamily="34" charset="0"/>
              </a:rPr>
              <a:t>CUDA is SIMD vs. Charm++ can be MIMD</a:t>
            </a:r>
            <a:r>
              <a:rPr lang="en-US" sz="5400" b="0" u="none" dirty="0" smtClean="0">
                <a:latin typeface="Corbel" panose="020B0503020204020204" pitchFamily="34" charset="0"/>
                <a:sym typeface="Wingdings"/>
              </a:rPr>
              <a:t> CUDA</a:t>
            </a:r>
            <a:r>
              <a:rPr lang="en-US" sz="5400" b="0" u="none" baseline="0" dirty="0" smtClean="0">
                <a:latin typeface="Corbel" panose="020B0503020204020204" pitchFamily="34" charset="0"/>
                <a:sym typeface="Wingdings"/>
              </a:rPr>
              <a:t> relies on data parallelism.</a:t>
            </a:r>
            <a:endParaRPr lang="en-US" sz="5400" b="0" u="none" dirty="0" smtClean="0">
              <a:latin typeface="Corbel" panose="020B0503020204020204" pitchFamily="34" charset="0"/>
            </a:endParaRPr>
          </a:p>
          <a:p>
            <a:pPr marL="685800" indent="-685800"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7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AC5-2A2B-40D8-BCCF-5E4DB91DF58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E5C8-5464-4F9E-B596-EFF8639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9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AC5-2A2B-40D8-BCCF-5E4DB91DF58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E5C8-5464-4F9E-B596-EFF8639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2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AC5-2A2B-40D8-BCCF-5E4DB91DF58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E5C8-5464-4F9E-B596-EFF8639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8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92" y="5503829"/>
            <a:ext cx="10056812" cy="721457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1876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114189" indent="-428533">
              <a:defRPr sz="1876">
                <a:latin typeface="Trebuchet MS" pitchFamily="34" charset="0"/>
              </a:defRPr>
            </a:lvl2pPr>
            <a:lvl3pPr marL="1542726" indent="-428533">
              <a:defRPr sz="1876">
                <a:latin typeface="Trebuchet MS" pitchFamily="34" charset="0"/>
              </a:defRPr>
            </a:lvl3pPr>
            <a:lvl4pPr marL="2014114" indent="-471388">
              <a:defRPr sz="1876">
                <a:latin typeface="Trebuchet MS" pitchFamily="34" charset="0"/>
              </a:defRPr>
            </a:lvl4pPr>
            <a:lvl5pPr marL="2356942" indent="-342828">
              <a:defRPr sz="1876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2" y="4766565"/>
            <a:ext cx="10048874" cy="569122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marL="0" indent="0" algn="ctr">
              <a:buNone/>
              <a:defRPr sz="2776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43" y="13430325"/>
            <a:ext cx="10050462" cy="569122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marL="0" indent="0" algn="ctr">
              <a:buNone/>
              <a:defRPr sz="2776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5503829"/>
            <a:ext cx="10048874" cy="721457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1876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114189" indent="-428533">
              <a:defRPr sz="1876">
                <a:latin typeface="Trebuchet MS" pitchFamily="34" charset="0"/>
              </a:defRPr>
            </a:lvl2pPr>
            <a:lvl3pPr marL="1542726" indent="-428533">
              <a:defRPr sz="1876">
                <a:latin typeface="Trebuchet MS" pitchFamily="34" charset="0"/>
              </a:defRPr>
            </a:lvl3pPr>
            <a:lvl4pPr marL="2014114" indent="-471388">
              <a:defRPr sz="1876">
                <a:latin typeface="Trebuchet MS" pitchFamily="34" charset="0"/>
              </a:defRPr>
            </a:lvl4pPr>
            <a:lvl5pPr marL="2356942" indent="-342828">
              <a:defRPr sz="1876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5" y="4766565"/>
            <a:ext cx="10048874" cy="569122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marL="0" indent="0" algn="ctr">
              <a:buNone/>
              <a:defRPr sz="2776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5503829"/>
            <a:ext cx="10048874" cy="721457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1876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114189" indent="-428533">
              <a:defRPr sz="1876">
                <a:latin typeface="Trebuchet MS" pitchFamily="34" charset="0"/>
              </a:defRPr>
            </a:lvl2pPr>
            <a:lvl3pPr marL="1542726" indent="-428533">
              <a:defRPr sz="1876">
                <a:latin typeface="Trebuchet MS" pitchFamily="34" charset="0"/>
              </a:defRPr>
            </a:lvl3pPr>
            <a:lvl4pPr marL="2014114" indent="-471388">
              <a:defRPr sz="1876">
                <a:latin typeface="Trebuchet MS" pitchFamily="34" charset="0"/>
              </a:defRPr>
            </a:lvl4pPr>
            <a:lvl5pPr marL="2356942" indent="-342828">
              <a:defRPr sz="1876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1" y="4766565"/>
            <a:ext cx="10058400" cy="569122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marL="0" indent="0" algn="ctr">
              <a:buNone/>
              <a:defRPr sz="2776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14026" y="4766565"/>
            <a:ext cx="10047017" cy="569122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marL="0" indent="0" algn="ctr">
              <a:buNone/>
              <a:defRPr sz="2776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14026" y="5503829"/>
            <a:ext cx="10047017" cy="721457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1876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114189" indent="-428533">
              <a:defRPr sz="1876">
                <a:latin typeface="Trebuchet MS" pitchFamily="34" charset="0"/>
              </a:defRPr>
            </a:lvl2pPr>
            <a:lvl3pPr marL="1542726" indent="-428533">
              <a:defRPr sz="1876">
                <a:latin typeface="Trebuchet MS" pitchFamily="34" charset="0"/>
              </a:defRPr>
            </a:lvl3pPr>
            <a:lvl4pPr marL="2014114" indent="-471388">
              <a:defRPr sz="1876">
                <a:latin typeface="Trebuchet MS" pitchFamily="34" charset="0"/>
              </a:defRPr>
            </a:lvl4pPr>
            <a:lvl5pPr marL="2356942" indent="-342828">
              <a:defRPr sz="1876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4026" y="13490551"/>
            <a:ext cx="10047017" cy="569122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marL="0" indent="0" algn="ctr">
              <a:buNone/>
              <a:defRPr sz="2776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14026" y="14136754"/>
            <a:ext cx="10052050" cy="721457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1876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114189" indent="-428533">
              <a:defRPr sz="1876">
                <a:latin typeface="Trebuchet MS" pitchFamily="34" charset="0"/>
              </a:defRPr>
            </a:lvl2pPr>
            <a:lvl3pPr marL="1542726" indent="-428533">
              <a:defRPr sz="1876">
                <a:latin typeface="Trebuchet MS" pitchFamily="34" charset="0"/>
              </a:defRPr>
            </a:lvl3pPr>
            <a:lvl4pPr marL="2014114" indent="-471388">
              <a:defRPr sz="1876">
                <a:latin typeface="Trebuchet MS" pitchFamily="34" charset="0"/>
              </a:defRPr>
            </a:lvl4pPr>
            <a:lvl5pPr marL="2356942" indent="-342828">
              <a:defRPr sz="1876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14026" y="24897213"/>
            <a:ext cx="10047017" cy="569122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marL="0" indent="0" algn="ctr">
              <a:buNone/>
              <a:defRPr sz="2776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6" y="25558795"/>
            <a:ext cx="10052050" cy="721457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1876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114189" indent="-428533">
              <a:defRPr sz="1876">
                <a:latin typeface="Trebuchet MS" pitchFamily="34" charset="0"/>
              </a:defRPr>
            </a:lvl2pPr>
            <a:lvl3pPr marL="1542726" indent="-428533">
              <a:defRPr sz="1876">
                <a:latin typeface="Trebuchet MS" pitchFamily="34" charset="0"/>
              </a:defRPr>
            </a:lvl3pPr>
            <a:lvl4pPr marL="2014114" indent="-471388">
              <a:defRPr sz="1876">
                <a:latin typeface="Trebuchet MS" pitchFamily="34" charset="0"/>
              </a:defRPr>
            </a:lvl4pPr>
            <a:lvl5pPr marL="2356942" indent="-342828">
              <a:defRPr sz="1876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92" y="14076903"/>
            <a:ext cx="10056812" cy="721457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1876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1114189" indent="-428533">
              <a:defRPr sz="1876">
                <a:latin typeface="Trebuchet MS" pitchFamily="34" charset="0"/>
              </a:defRPr>
            </a:lvl2pPr>
            <a:lvl3pPr marL="1542726" indent="-428533">
              <a:defRPr sz="1876">
                <a:latin typeface="Trebuchet MS" pitchFamily="34" charset="0"/>
              </a:defRPr>
            </a:lvl3pPr>
            <a:lvl4pPr marL="2014114" indent="-471388">
              <a:defRPr sz="1876">
                <a:latin typeface="Trebuchet MS" pitchFamily="34" charset="0"/>
              </a:defRPr>
            </a:lvl4pPr>
            <a:lvl5pPr marL="2356942" indent="-342828">
              <a:defRPr sz="1876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5" y="3721591"/>
            <a:ext cx="31998967" cy="8114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301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5400"/>
            </a:lvl2pPr>
            <a:lvl3pPr>
              <a:buFontTx/>
              <a:buNone/>
              <a:defRPr sz="5400"/>
            </a:lvl3pPr>
            <a:lvl4pPr>
              <a:buFontTx/>
              <a:buNone/>
              <a:defRPr sz="5400"/>
            </a:lvl4pPr>
            <a:lvl5pPr>
              <a:buFontTx/>
              <a:buNone/>
              <a:defRPr sz="54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5" y="2783333"/>
            <a:ext cx="31998967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4500" b="1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5400"/>
            </a:lvl2pPr>
            <a:lvl3pPr>
              <a:buFontTx/>
              <a:buNone/>
              <a:defRPr sz="5400"/>
            </a:lvl3pPr>
            <a:lvl4pPr>
              <a:buFontTx/>
              <a:buNone/>
              <a:defRPr sz="5400"/>
            </a:lvl4pPr>
            <a:lvl5pPr>
              <a:buFontTx/>
              <a:buNone/>
              <a:defRPr sz="54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5" y="580114"/>
            <a:ext cx="31998967" cy="1637971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8622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5400"/>
            </a:lvl2pPr>
            <a:lvl3pPr>
              <a:buFontTx/>
              <a:buNone/>
              <a:defRPr sz="5400"/>
            </a:lvl3pPr>
            <a:lvl4pPr>
              <a:buFontTx/>
              <a:buNone/>
              <a:defRPr sz="5400"/>
            </a:lvl4pPr>
            <a:lvl5pPr>
              <a:buFontTx/>
              <a:buNone/>
              <a:defRPr sz="54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1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AC5-2A2B-40D8-BCCF-5E4DB91DF58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E5C8-5464-4F9E-B596-EFF8639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6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AC5-2A2B-40D8-BCCF-5E4DB91DF58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E5C8-5464-4F9E-B596-EFF8639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3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AC5-2A2B-40D8-BCCF-5E4DB91DF58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E5C8-5464-4F9E-B596-EFF8639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7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AC5-2A2B-40D8-BCCF-5E4DB91DF58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E5C8-5464-4F9E-B596-EFF8639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7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AC5-2A2B-40D8-BCCF-5E4DB91DF58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E5C8-5464-4F9E-B596-EFF8639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9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AC5-2A2B-40D8-BCCF-5E4DB91DF58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E5C8-5464-4F9E-B596-EFF8639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4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AC5-2A2B-40D8-BCCF-5E4DB91DF58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E5C8-5464-4F9E-B596-EFF8639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2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AC5-2A2B-40D8-BCCF-5E4DB91DF58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E5C8-5464-4F9E-B596-EFF8639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1AC5-2A2B-40D8-BCCF-5E4DB91DF58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BE5C8-5464-4F9E-B596-EFF86398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3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://charmplusplus.org/" TargetMode="External"/><Relationship Id="rId7" Type="http://schemas.openxmlformats.org/officeDocument/2006/relationships/hyperlink" Target="http://charm.cs.illinois.edu/gerrit/benchmarks/leanmd.git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3443" y="5841170"/>
            <a:ext cx="13073411" cy="4124198"/>
          </a:xfrm>
        </p:spPr>
        <p:txBody>
          <a:bodyPr/>
          <a:lstStyle/>
          <a:p>
            <a:r>
              <a:rPr lang="en-US" sz="4800" dirty="0" smtClean="0">
                <a:latin typeface="Corbel" panose="020B0503020204020204" pitchFamily="34" charset="0"/>
              </a:rPr>
              <a:t>Objective</a:t>
            </a:r>
          </a:p>
          <a:p>
            <a:pPr algn="just"/>
            <a:r>
              <a:rPr lang="en-US" sz="4800" b="0" u="none" dirty="0">
                <a:latin typeface="Corbel" panose="020B0503020204020204" pitchFamily="34" charset="0"/>
              </a:rPr>
              <a:t>Design and develop a smoothed particle hydrodynamics (SPH) engine using the Charm++ </a:t>
            </a:r>
            <a:r>
              <a:rPr lang="en-US" sz="4800" b="0" u="none" dirty="0" smtClean="0">
                <a:latin typeface="Corbel" panose="020B0503020204020204" pitchFamily="34" charset="0"/>
              </a:rPr>
              <a:t>object-oriented </a:t>
            </a:r>
            <a:r>
              <a:rPr lang="en-US" sz="4800" b="0" u="none" dirty="0">
                <a:latin typeface="Corbel" panose="020B0503020204020204" pitchFamily="34" charset="0"/>
              </a:rPr>
              <a:t>asynchronous message passing parallel programming </a:t>
            </a:r>
            <a:r>
              <a:rPr lang="en-US" sz="4800" b="0" u="none" dirty="0" smtClean="0">
                <a:latin typeface="Corbel" panose="020B0503020204020204" pitchFamily="34" charset="0"/>
              </a:rPr>
              <a:t>paradigm</a:t>
            </a:r>
            <a:r>
              <a:rPr lang="en-US" sz="4800" b="0" u="none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8009" y="10380960"/>
            <a:ext cx="13078845" cy="3410156"/>
          </a:xfrm>
        </p:spPr>
        <p:txBody>
          <a:bodyPr/>
          <a:lstStyle/>
          <a:p>
            <a:r>
              <a:rPr lang="en-US" sz="4800" dirty="0" smtClean="0">
                <a:latin typeface="Corbel" panose="020B0503020204020204" pitchFamily="34" charset="0"/>
              </a:rPr>
              <a:t>The Charm++ Programming Paradigm</a:t>
            </a:r>
          </a:p>
          <a:p>
            <a:pPr marL="685800" indent="-685800" algn="just">
              <a:buFont typeface="Arial" charset="0"/>
              <a:buChar char="•"/>
            </a:pPr>
            <a:r>
              <a:rPr lang="en-US" sz="4800" b="0" u="none" dirty="0">
                <a:latin typeface="Corbel" panose="020B0503020204020204" pitchFamily="34" charset="0"/>
              </a:rPr>
              <a:t>Object-Oriented: </a:t>
            </a:r>
            <a:r>
              <a:rPr lang="en-US" sz="4800" b="0" u="none" dirty="0" err="1">
                <a:latin typeface="Corbel" panose="020B0503020204020204" pitchFamily="34" charset="0"/>
              </a:rPr>
              <a:t>Chare</a:t>
            </a:r>
            <a:r>
              <a:rPr lang="en-US" sz="4800" b="0" u="none" dirty="0">
                <a:latin typeface="Corbel" panose="020B0503020204020204" pitchFamily="34" charset="0"/>
              </a:rPr>
              <a:t> </a:t>
            </a:r>
            <a:r>
              <a:rPr lang="en-US" sz="4800" b="0" u="none" dirty="0" smtClean="0">
                <a:latin typeface="Corbel" panose="020B0503020204020204" pitchFamily="34" charset="0"/>
              </a:rPr>
              <a:t>Objects. </a:t>
            </a:r>
            <a:endParaRPr lang="en-US" sz="4800" b="0" u="none" dirty="0" smtClean="0">
              <a:latin typeface="Corbel" panose="020B0503020204020204" pitchFamily="34" charset="0"/>
            </a:endParaRPr>
          </a:p>
          <a:p>
            <a:pPr marL="685800" indent="-685800" algn="just">
              <a:buFont typeface="Arial" charset="0"/>
              <a:buChar char="•"/>
            </a:pPr>
            <a:r>
              <a:rPr lang="en-US" sz="4800" b="0" u="none" dirty="0" err="1" smtClean="0">
                <a:latin typeface="Corbel" panose="020B0503020204020204" pitchFamily="34" charset="0"/>
              </a:rPr>
              <a:t>Overdecomposition</a:t>
            </a:r>
            <a:endParaRPr lang="en-US" sz="4800" b="0" u="none" dirty="0">
              <a:latin typeface="Corbel" panose="020B050302020402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0"/>
          </p:nvPr>
        </p:nvSpPr>
        <p:spPr>
          <a:xfrm>
            <a:off x="6960213" y="4799511"/>
            <a:ext cx="31998967" cy="608620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Corbel" panose="020B0503020204020204" pitchFamily="34" charset="0"/>
              </a:rPr>
              <a:t>University </a:t>
            </a:r>
            <a:r>
              <a:rPr lang="en-US" sz="5400" dirty="0">
                <a:latin typeface="Corbel" panose="020B0503020204020204" pitchFamily="34" charset="0"/>
              </a:rPr>
              <a:t>of </a:t>
            </a:r>
            <a:r>
              <a:rPr lang="en-US" sz="5400" dirty="0" smtClean="0">
                <a:latin typeface="Corbel" panose="020B0503020204020204" pitchFamily="34" charset="0"/>
              </a:rPr>
              <a:t>Wisconsin-Madison</a:t>
            </a:r>
            <a:endParaRPr lang="en-US" sz="5400" dirty="0">
              <a:latin typeface="Corbel" panose="020B0503020204020204" pitchFamily="34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1"/>
          </p:nvPr>
        </p:nvSpPr>
        <p:spPr>
          <a:xfrm>
            <a:off x="6960213" y="3803697"/>
            <a:ext cx="31998967" cy="1280160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Corbel" panose="020B0503020204020204" pitchFamily="34" charset="0"/>
              </a:rPr>
              <a:t>Felipe Gutierrez, Arman </a:t>
            </a:r>
            <a:r>
              <a:rPr lang="en-US" sz="6600" dirty="0" err="1" smtClean="0">
                <a:latin typeface="Corbel" panose="020B0503020204020204" pitchFamily="34" charset="0"/>
              </a:rPr>
              <a:t>Pazouki</a:t>
            </a:r>
            <a:r>
              <a:rPr lang="en-US" sz="6600" dirty="0" smtClean="0">
                <a:latin typeface="Corbel" panose="020B0503020204020204" pitchFamily="34" charset="0"/>
              </a:rPr>
              <a:t>, and Dan </a:t>
            </a:r>
            <a:r>
              <a:rPr lang="en-US" sz="6600" dirty="0" err="1" smtClean="0">
                <a:latin typeface="Corbel" panose="020B0503020204020204" pitchFamily="34" charset="0"/>
              </a:rPr>
              <a:t>Negrut</a:t>
            </a:r>
            <a:endParaRPr lang="en-US" sz="6600" dirty="0">
              <a:latin typeface="Corbel" panose="020B050302020402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3"/>
          </p:nvPr>
        </p:nvSpPr>
        <p:spPr>
          <a:xfrm>
            <a:off x="2958353" y="521077"/>
            <a:ext cx="40002690" cy="2828028"/>
          </a:xfrm>
        </p:spPr>
        <p:txBody>
          <a:bodyPr>
            <a:noAutofit/>
          </a:bodyPr>
          <a:lstStyle/>
          <a:p>
            <a:r>
              <a:rPr lang="en-US" sz="1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Leveraging Charm++ for </a:t>
            </a:r>
            <a:r>
              <a:rPr lang="en-US" sz="12000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meshless</a:t>
            </a:r>
            <a:r>
              <a:rPr lang="en-US" sz="1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 fluid simulations on distributed memory architectures</a:t>
            </a:r>
            <a:endParaRPr lang="en-US" sz="1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07" y="29836399"/>
            <a:ext cx="15738595" cy="266146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845128" y="31373182"/>
            <a:ext cx="642177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60" dirty="0">
                <a:latin typeface="Corbel" panose="020B0503020204020204" pitchFamily="34" charset="0"/>
              </a:rPr>
              <a:t>Organized by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" t="11929"/>
          <a:stretch/>
        </p:blipFill>
        <p:spPr>
          <a:xfrm>
            <a:off x="30761539" y="31051501"/>
            <a:ext cx="12664841" cy="1228718"/>
          </a:xfrm>
          <a:prstGeom prst="rect">
            <a:avLst/>
          </a:prstGeom>
          <a:noFill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2" y="517635"/>
            <a:ext cx="1791765" cy="271324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683174" y="32074913"/>
            <a:ext cx="374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rbel" panose="020B0503020204020204" pitchFamily="34" charset="0"/>
              </a:rPr>
              <a:t>December 8-9, 2015</a:t>
            </a:r>
            <a:endParaRPr lang="en-US" sz="3200" dirty="0">
              <a:latin typeface="Corbel" panose="020B0503020204020204" pitchFamily="34" charset="0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3300" y="5841170"/>
            <a:ext cx="13073411" cy="10525950"/>
          </a:xfrm>
        </p:spPr>
        <p:txBody>
          <a:bodyPr/>
          <a:lstStyle/>
          <a:p>
            <a:r>
              <a:rPr lang="en-US" sz="4800" dirty="0" smtClean="0">
                <a:latin typeface="Corbel" panose="020B0503020204020204" pitchFamily="34" charset="0"/>
              </a:rPr>
              <a:t>Why Charm++ for SPH? Why not CUDA or MPI? </a:t>
            </a:r>
            <a:endParaRPr lang="en-US" sz="4800" dirty="0">
              <a:latin typeface="Corbel" panose="020B0503020204020204" pitchFamily="34" charset="0"/>
            </a:endParaRPr>
          </a:p>
          <a:p>
            <a:pPr marL="685800" indent="-685800" algn="just">
              <a:buFont typeface="Arial" charset="0"/>
              <a:buChar char="•"/>
            </a:pPr>
            <a:r>
              <a:rPr lang="en-US" sz="4800" b="0" u="none" dirty="0" smtClean="0">
                <a:latin typeface="Corbel" panose="020B0503020204020204" pitchFamily="34" charset="0"/>
              </a:rPr>
              <a:t>Adaptive Runtime System: Dynamic load-balancing, communication optimization, fault-tolerance, etc.</a:t>
            </a:r>
          </a:p>
          <a:p>
            <a:pPr marL="685800" indent="-685800" algn="just">
              <a:buFont typeface="Arial" charset="0"/>
              <a:buChar char="•"/>
            </a:pPr>
            <a:r>
              <a:rPr lang="en-US" sz="4800" b="0" u="none" dirty="0" smtClean="0">
                <a:latin typeface="Corbel" panose="020B0503020204020204" pitchFamily="34" charset="0"/>
              </a:rPr>
              <a:t>Proven success in molecular dynamics with </a:t>
            </a:r>
            <a:r>
              <a:rPr lang="en-US" sz="4800" b="0" u="none" dirty="0" err="1" smtClean="0">
                <a:latin typeface="Corbel" panose="020B0503020204020204" pitchFamily="34" charset="0"/>
              </a:rPr>
              <a:t>NaMD</a:t>
            </a:r>
            <a:r>
              <a:rPr lang="en-US" sz="4800" b="0" u="none" dirty="0" smtClean="0">
                <a:latin typeface="Corbel" panose="020B0503020204020204" pitchFamily="34" charset="0"/>
              </a:rPr>
              <a:t>. Runs on 500,000+ cores at Blue Waters.</a:t>
            </a:r>
          </a:p>
          <a:p>
            <a:pPr marL="685800" indent="-685800" algn="just">
              <a:buFont typeface="Arial" charset="0"/>
              <a:buChar char="•"/>
            </a:pPr>
            <a:r>
              <a:rPr lang="en-US" sz="4800" b="0" u="none" dirty="0" smtClean="0">
                <a:latin typeface="Corbel" panose="020B0503020204020204" pitchFamily="34" charset="0"/>
              </a:rPr>
              <a:t>CUDA is SIMD vs. Charm++ can be MIMD.</a:t>
            </a:r>
          </a:p>
          <a:p>
            <a:pPr marL="685800" indent="-685800" algn="just">
              <a:buFont typeface="Arial" charset="0"/>
              <a:buChar char="•"/>
            </a:pPr>
            <a:r>
              <a:rPr lang="en-US" sz="4800" b="0" u="none" dirty="0" smtClean="0">
                <a:latin typeface="Corbel" panose="020B0503020204020204" pitchFamily="34" charset="0"/>
              </a:rPr>
              <a:t>CUDA is a shared memory model.</a:t>
            </a:r>
          </a:p>
          <a:p>
            <a:pPr marL="685800" indent="-685800" algn="just">
              <a:buFont typeface="Arial" charset="0"/>
              <a:buChar char="•"/>
            </a:pPr>
            <a:r>
              <a:rPr lang="en-US" sz="4800" b="0" u="none" dirty="0" smtClean="0">
                <a:latin typeface="Corbel" panose="020B0503020204020204" pitchFamily="34" charset="0"/>
              </a:rPr>
              <a:t>Example: Naive Domain decomposition </a:t>
            </a:r>
          </a:p>
          <a:p>
            <a:pPr algn="just"/>
            <a:endParaRPr lang="en-US" sz="4800" b="0" u="none" dirty="0" smtClean="0">
              <a:latin typeface="Corbel" panose="020B0503020204020204" pitchFamily="34" charset="0"/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8009" y="20748854"/>
            <a:ext cx="12927640" cy="2129806"/>
          </a:xfrm>
        </p:spPr>
        <p:txBody>
          <a:bodyPr/>
          <a:lstStyle/>
          <a:p>
            <a:pPr marL="685800" indent="-685800" algn="just">
              <a:buFont typeface="Arial" charset="0"/>
              <a:buChar char="•"/>
            </a:pPr>
            <a:r>
              <a:rPr lang="en-US" sz="4800" b="0" u="none" dirty="0" err="1" smtClean="0">
                <a:latin typeface="Corbel" panose="020B0503020204020204" pitchFamily="34" charset="0"/>
              </a:rPr>
              <a:t>Migratability</a:t>
            </a:r>
            <a:endParaRPr lang="en-US" sz="4800" b="0" u="none" dirty="0" smtClean="0">
              <a:latin typeface="Corbel" panose="020B0503020204020204" pitchFamily="34" charset="0"/>
            </a:endParaRPr>
          </a:p>
          <a:p>
            <a:pPr marL="685800" indent="-685800" algn="just">
              <a:buFont typeface="Arial" charset="0"/>
              <a:buChar char="•"/>
            </a:pPr>
            <a:r>
              <a:rPr lang="en-US" sz="4800" b="0" u="none" dirty="0" smtClean="0">
                <a:latin typeface="Corbel" panose="020B0503020204020204" pitchFamily="34" charset="0"/>
              </a:rPr>
              <a:t>Asynchrony: Message-driven execution.</a:t>
            </a:r>
            <a:endParaRPr lang="en-US" sz="4800" b="0" u="none" dirty="0">
              <a:latin typeface="Corbel" panose="020B0503020204020204" pitchFamily="34" charset="0"/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3300" y="21296520"/>
            <a:ext cx="13073411" cy="8630047"/>
          </a:xfrm>
        </p:spPr>
        <p:txBody>
          <a:bodyPr/>
          <a:lstStyle/>
          <a:p>
            <a:r>
              <a:rPr lang="en-US" sz="4800" dirty="0" smtClean="0">
                <a:latin typeface="Corbel" panose="020B0503020204020204" pitchFamily="34" charset="0"/>
              </a:rPr>
              <a:t>Charm-based SPH Engine Design</a:t>
            </a:r>
          </a:p>
          <a:p>
            <a:pPr marL="685800" indent="-685800" algn="l">
              <a:buFont typeface="Arial" charset="0"/>
              <a:buChar char="•"/>
            </a:pPr>
            <a:r>
              <a:rPr lang="en-US" sz="4800" b="0" u="none" dirty="0" smtClean="0">
                <a:latin typeface="Corbel" panose="020B0503020204020204" pitchFamily="34" charset="0"/>
              </a:rPr>
              <a:t>SPH: Particle-based </a:t>
            </a:r>
            <a:r>
              <a:rPr lang="en-US" sz="4800" b="0" u="none" dirty="0" err="1" smtClean="0">
                <a:latin typeface="Corbel" panose="020B0503020204020204" pitchFamily="34" charset="0"/>
              </a:rPr>
              <a:t>meshless</a:t>
            </a:r>
            <a:r>
              <a:rPr lang="en-US" sz="4800" b="0" u="none" dirty="0" smtClean="0">
                <a:latin typeface="Corbel" panose="020B0503020204020204" pitchFamily="34" charset="0"/>
              </a:rPr>
              <a:t> approach.</a:t>
            </a:r>
          </a:p>
          <a:p>
            <a:pPr marL="685800" indent="-685800" algn="l">
              <a:buFont typeface="Arial" charset="0"/>
              <a:buChar char="•"/>
            </a:pPr>
            <a:r>
              <a:rPr lang="en-US" sz="4800" b="0" u="none" dirty="0">
                <a:latin typeface="Corbel" panose="020B0503020204020204" pitchFamily="34" charset="0"/>
              </a:rPr>
              <a:t>Hybrid decomposition: Spatial + Force decomposition</a:t>
            </a:r>
            <a:r>
              <a:rPr lang="en-US" sz="4800" b="0" u="none" dirty="0" smtClean="0">
                <a:latin typeface="Corbel" panose="020B0503020204020204" pitchFamily="34" charset="0"/>
              </a:rPr>
              <a:t>. </a:t>
            </a:r>
            <a:r>
              <a:rPr lang="en-US" sz="4800" b="0" u="none" dirty="0" err="1" smtClean="0">
                <a:latin typeface="Corbel" panose="020B0503020204020204" pitchFamily="34" charset="0"/>
              </a:rPr>
              <a:t>NaMD</a:t>
            </a:r>
            <a:r>
              <a:rPr lang="en-US" sz="4800" b="0" u="none" dirty="0" smtClean="0">
                <a:latin typeface="Corbel" panose="020B0503020204020204" pitchFamily="34" charset="0"/>
              </a:rPr>
              <a:t> inspired.</a:t>
            </a:r>
          </a:p>
          <a:p>
            <a:pPr marL="685800" indent="-685800" algn="l">
              <a:buFont typeface="Arial" charset="0"/>
              <a:buChar char="•"/>
            </a:pPr>
            <a:r>
              <a:rPr lang="en-US" sz="4800" u="none" dirty="0">
                <a:latin typeface="Corbel" panose="020B0503020204020204" pitchFamily="34" charset="0"/>
              </a:rPr>
              <a:t>Cell /Bin </a:t>
            </a:r>
            <a:r>
              <a:rPr lang="en-US" sz="4800" u="none" dirty="0" err="1">
                <a:latin typeface="Corbel" panose="020B0503020204020204" pitchFamily="34" charset="0"/>
              </a:rPr>
              <a:t>Chare</a:t>
            </a:r>
            <a:r>
              <a:rPr lang="en-US" sz="4800" u="none" dirty="0">
                <a:latin typeface="Corbel" panose="020B0503020204020204" pitchFamily="34" charset="0"/>
              </a:rPr>
              <a:t>: </a:t>
            </a:r>
            <a:r>
              <a:rPr lang="en-US" sz="4800" b="0" u="none" dirty="0">
                <a:latin typeface="Corbel" panose="020B0503020204020204" pitchFamily="34" charset="0"/>
              </a:rPr>
              <a:t>Contains data. Takes care of force reduction, time integration and particle migration to neighbor cells.</a:t>
            </a:r>
            <a:endParaRPr lang="en-US" sz="4800" u="none" dirty="0">
              <a:latin typeface="Corbel" panose="020B0503020204020204" pitchFamily="34" charset="0"/>
            </a:endParaRPr>
          </a:p>
          <a:p>
            <a:pPr marL="685800" indent="-685800" algn="l">
              <a:buFont typeface="Arial" charset="0"/>
              <a:buChar char="•"/>
            </a:pPr>
            <a:r>
              <a:rPr lang="en-US" sz="4800" u="none" dirty="0">
                <a:latin typeface="Corbel" panose="020B0503020204020204" pitchFamily="34" charset="0"/>
              </a:rPr>
              <a:t>Compute </a:t>
            </a:r>
            <a:r>
              <a:rPr lang="en-US" sz="4800" u="none" dirty="0" err="1">
                <a:latin typeface="Corbel" panose="020B0503020204020204" pitchFamily="34" charset="0"/>
              </a:rPr>
              <a:t>Chare</a:t>
            </a:r>
            <a:r>
              <a:rPr lang="en-US" sz="4800" u="none" dirty="0">
                <a:latin typeface="Corbel" panose="020B0503020204020204" pitchFamily="34" charset="0"/>
              </a:rPr>
              <a:t>: </a:t>
            </a:r>
            <a:r>
              <a:rPr lang="en-US" sz="4800" b="0" u="none" dirty="0">
                <a:latin typeface="Corbel" panose="020B0503020204020204" pitchFamily="34" charset="0"/>
              </a:rPr>
              <a:t>Compute interactions within a Cell or between neighbor cells</a:t>
            </a:r>
            <a:r>
              <a:rPr lang="en-US" sz="4800" b="0" u="none" dirty="0" smtClean="0">
                <a:latin typeface="Corbel" panose="020B0503020204020204" pitchFamily="34" charset="0"/>
              </a:rPr>
              <a:t>.</a:t>
            </a:r>
            <a:endParaRPr lang="en-US" sz="4800" u="none" dirty="0">
              <a:latin typeface="Corbel" panose="020B0503020204020204" pitchFamily="34" charset="0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014362" y="26467167"/>
            <a:ext cx="12380081" cy="3459400"/>
          </a:xfrm>
        </p:spPr>
        <p:txBody>
          <a:bodyPr/>
          <a:lstStyle/>
          <a:p>
            <a:r>
              <a:rPr lang="en-US" sz="4800" dirty="0" smtClean="0">
                <a:latin typeface="Corbel" panose="020B0503020204020204" pitchFamily="34" charset="0"/>
              </a:rPr>
              <a:t>Acknowledgements</a:t>
            </a:r>
          </a:p>
          <a:p>
            <a:pPr algn="just"/>
            <a:r>
              <a:rPr lang="en-US" sz="4800" b="0" u="none" dirty="0"/>
              <a:t>This project was sponsored by US Army TARDEC under Rapid Innovation Fund (RIF) grant W56HZV-14-C-0254</a:t>
            </a:r>
            <a:r>
              <a:rPr lang="en-US" sz="4800" b="0" u="none" dirty="0" smtClean="0"/>
              <a:t>. </a:t>
            </a:r>
            <a:endParaRPr lang="en-US" sz="4800" b="0" u="none" dirty="0" smtClean="0">
              <a:latin typeface="Corbel" panose="020B0503020204020204" pitchFamily="34" charset="0"/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014363" y="19580984"/>
            <a:ext cx="12380080" cy="6789543"/>
          </a:xfrm>
        </p:spPr>
        <p:txBody>
          <a:bodyPr/>
          <a:lstStyle/>
          <a:p>
            <a:r>
              <a:rPr lang="en-US" sz="4800" dirty="0" smtClean="0">
                <a:latin typeface="Corbel" panose="020B0503020204020204" pitchFamily="34" charset="0"/>
              </a:rPr>
              <a:t>References</a:t>
            </a:r>
          </a:p>
          <a:p>
            <a:pPr algn="l">
              <a:lnSpc>
                <a:spcPct val="100000"/>
              </a:lnSpc>
              <a:spcBef>
                <a:spcPts val="2000"/>
              </a:spcBef>
            </a:pPr>
            <a:r>
              <a:rPr lang="en-US" sz="4800" b="0" u="none" dirty="0" smtClean="0">
                <a:latin typeface="Corbel" panose="020B0503020204020204" pitchFamily="34" charset="0"/>
              </a:rPr>
              <a:t>[1] PPL at UIUC. “Charm++”. </a:t>
            </a:r>
            <a:r>
              <a:rPr lang="en-US" sz="4800" b="0" u="none" dirty="0" smtClean="0">
                <a:latin typeface="Corbel" panose="020B0503020204020204" pitchFamily="34" charset="0"/>
                <a:hlinkClick r:id="rId6"/>
              </a:rPr>
              <a:t>http://charmplusplus.org</a:t>
            </a:r>
            <a:r>
              <a:rPr lang="en-US" sz="4800" b="0" u="none" dirty="0" smtClean="0">
                <a:latin typeface="Corbel" panose="020B0503020204020204" pitchFamily="34" charset="0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2000"/>
              </a:spcBef>
            </a:pPr>
            <a:r>
              <a:rPr lang="en-US" sz="4800" b="0" u="none" dirty="0" smtClean="0">
                <a:latin typeface="Corbel" panose="020B0503020204020204" pitchFamily="34" charset="0"/>
              </a:rPr>
              <a:t>[2] N. Jain. “</a:t>
            </a:r>
            <a:r>
              <a:rPr lang="en-US" sz="4800" b="0" u="none" dirty="0" err="1" smtClean="0">
                <a:latin typeface="Corbel" panose="020B0503020204020204" pitchFamily="34" charset="0"/>
              </a:rPr>
              <a:t>LeanMD</a:t>
            </a:r>
            <a:r>
              <a:rPr lang="en-US" sz="4800" b="0" u="none" dirty="0" smtClean="0">
                <a:latin typeface="Corbel" panose="020B0503020204020204" pitchFamily="34" charset="0"/>
              </a:rPr>
              <a:t>”. </a:t>
            </a:r>
            <a:r>
              <a:rPr lang="en-US" sz="4800" b="0" dirty="0">
                <a:hlinkClick r:id="rId7"/>
              </a:rPr>
              <a:t>http://</a:t>
            </a:r>
            <a:r>
              <a:rPr lang="en-US" sz="4800" b="0" dirty="0" smtClean="0">
                <a:hlinkClick r:id="rId7"/>
              </a:rPr>
              <a:t>charm.cs.illinois.edu/gerrit/benchmarks/leanmd.git</a:t>
            </a:r>
            <a:endParaRPr lang="en-US" sz="4800" b="0" dirty="0" smtClean="0"/>
          </a:p>
          <a:p>
            <a:pPr algn="l">
              <a:lnSpc>
                <a:spcPct val="100000"/>
              </a:lnSpc>
              <a:spcBef>
                <a:spcPts val="2000"/>
              </a:spcBef>
            </a:pPr>
            <a:r>
              <a:rPr lang="en-US" sz="4800" b="0" u="none" dirty="0" smtClean="0">
                <a:latin typeface="Corbel" panose="020B0503020204020204" pitchFamily="34" charset="0"/>
              </a:rPr>
              <a:t>[3] L. Kale, et al. “Charm++ for productivity and performance”. PPL Technical Report, 2011.  </a:t>
            </a:r>
            <a:endParaRPr lang="en-US" sz="4800" b="0" u="none" dirty="0" smtClean="0">
              <a:latin typeface="Corbel" panose="020B0503020204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39461" y="13867667"/>
            <a:ext cx="12806187" cy="6773849"/>
            <a:chOff x="10690336" y="8769034"/>
            <a:chExt cx="22479718" cy="13979037"/>
          </a:xfrm>
        </p:grpSpPr>
        <p:grpSp>
          <p:nvGrpSpPr>
            <p:cNvPr id="50" name="Group 49"/>
            <p:cNvGrpSpPr/>
            <p:nvPr/>
          </p:nvGrpSpPr>
          <p:grpSpPr>
            <a:xfrm>
              <a:off x="10690336" y="8769034"/>
              <a:ext cx="22479718" cy="11502483"/>
              <a:chOff x="10690336" y="8769034"/>
              <a:chExt cx="22479718" cy="11502483"/>
            </a:xfrm>
          </p:grpSpPr>
          <p:pic>
            <p:nvPicPr>
              <p:cNvPr id="52" name="Picture 51"/>
              <p:cNvPicPr/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30" t="11100" r="52681" b="34390"/>
              <a:stretch/>
            </p:blipFill>
            <p:spPr bwMode="auto">
              <a:xfrm>
                <a:off x="10690336" y="8769034"/>
                <a:ext cx="11241742" cy="114568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" name="Picture 52"/>
              <p:cNvPicPr>
                <a:picLocks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32078" y="8814085"/>
                <a:ext cx="11237976" cy="11457432"/>
              </a:xfrm>
              <a:prstGeom prst="rect">
                <a:avLst/>
              </a:prstGeom>
            </p:spPr>
          </p:pic>
        </p:grpSp>
        <p:sp>
          <p:nvSpPr>
            <p:cNvPr id="51" name="TextBox 50"/>
            <p:cNvSpPr txBox="1"/>
            <p:nvPr/>
          </p:nvSpPr>
          <p:spPr>
            <a:xfrm>
              <a:off x="10690336" y="20270980"/>
              <a:ext cx="22223691" cy="24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Figure 1: </a:t>
              </a:r>
              <a:r>
                <a:rPr lang="en-US" sz="3600" dirty="0" smtClean="0"/>
                <a:t>Single </a:t>
              </a:r>
              <a:r>
                <a:rPr lang="en-US" sz="3600" dirty="0" err="1" smtClean="0"/>
                <a:t>Chare</a:t>
              </a:r>
              <a:r>
                <a:rPr lang="en-US" sz="3600" dirty="0" smtClean="0"/>
                <a:t> Object (left). </a:t>
              </a:r>
              <a:r>
                <a:rPr lang="en-US" sz="3600" dirty="0" err="1" smtClean="0"/>
                <a:t>Overdecomposition</a:t>
              </a:r>
              <a:r>
                <a:rPr lang="en-US" sz="3600" dirty="0" smtClean="0"/>
                <a:t>; multiple </a:t>
              </a:r>
              <a:r>
                <a:rPr lang="en-US" sz="3600" dirty="0" err="1" smtClean="0"/>
                <a:t>chares</a:t>
              </a:r>
              <a:r>
                <a:rPr lang="en-US" sz="3600" dirty="0" smtClean="0"/>
                <a:t> in each execution unit exchanging data (right).</a:t>
              </a:r>
              <a:endParaRPr lang="en-US" sz="36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905200" y="6017594"/>
            <a:ext cx="10598403" cy="6404483"/>
            <a:chOff x="12047056" y="9057974"/>
            <a:chExt cx="19244554" cy="15443245"/>
          </a:xfrm>
        </p:grpSpPr>
        <p:grpSp>
          <p:nvGrpSpPr>
            <p:cNvPr id="30" name="Group 29"/>
            <p:cNvGrpSpPr/>
            <p:nvPr/>
          </p:nvGrpSpPr>
          <p:grpSpPr>
            <a:xfrm>
              <a:off x="12047056" y="9057974"/>
              <a:ext cx="19244554" cy="10970405"/>
              <a:chOff x="12047056" y="9057974"/>
              <a:chExt cx="19244554" cy="10970405"/>
            </a:xfrm>
          </p:grpSpPr>
          <p:pic>
            <p:nvPicPr>
              <p:cNvPr id="42" name="Picture 41"/>
              <p:cNvPicPr/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047056" y="9057974"/>
                <a:ext cx="9171392" cy="108357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Picture 44"/>
              <p:cNvPicPr>
                <a:picLocks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22834" y="9057974"/>
                <a:ext cx="9768776" cy="10970405"/>
              </a:xfrm>
              <a:prstGeom prst="rect">
                <a:avLst/>
              </a:prstGeom>
            </p:spPr>
          </p:pic>
        </p:grpSp>
        <p:sp>
          <p:nvSpPr>
            <p:cNvPr id="40" name="TextBox 39"/>
            <p:cNvSpPr txBox="1"/>
            <p:nvPr/>
          </p:nvSpPr>
          <p:spPr>
            <a:xfrm>
              <a:off x="12047056" y="20270981"/>
              <a:ext cx="19244554" cy="4230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Figure </a:t>
              </a:r>
              <a:r>
                <a:rPr lang="en-US" sz="3600" b="1" dirty="0" smtClean="0"/>
                <a:t>4: </a:t>
              </a:r>
              <a:r>
                <a:rPr lang="en-US" sz="3600" dirty="0" smtClean="0"/>
                <a:t>Hybrid decomposition: cell </a:t>
              </a:r>
              <a:r>
                <a:rPr lang="en-US" sz="3600" dirty="0" err="1" smtClean="0"/>
                <a:t>chares</a:t>
              </a:r>
              <a:r>
                <a:rPr lang="en-US" sz="3600" dirty="0" smtClean="0"/>
                <a:t> (orange) and compute </a:t>
              </a:r>
              <a:r>
                <a:rPr lang="en-US" sz="3600" dirty="0" err="1" smtClean="0"/>
                <a:t>chares</a:t>
              </a:r>
              <a:r>
                <a:rPr lang="en-US" sz="3600" dirty="0" smtClean="0"/>
                <a:t> (pink) (left</a:t>
              </a:r>
              <a:r>
                <a:rPr lang="en-US" sz="3600" dirty="0" smtClean="0"/>
                <a:t>). </a:t>
              </a:r>
              <a:r>
                <a:rPr lang="en-US" sz="3600" dirty="0" smtClean="0"/>
                <a:t>Particle grouped by cell, showing the interaction radius </a:t>
              </a:r>
              <a:r>
                <a:rPr lang="en-US" sz="3600" dirty="0" smtClean="0"/>
                <a:t>(right</a:t>
              </a:r>
              <a:r>
                <a:rPr lang="en-US" sz="3600" dirty="0" smtClean="0"/>
                <a:t>).</a:t>
              </a:r>
              <a:endParaRPr lang="en-US" sz="36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764803" y="22960519"/>
            <a:ext cx="10785256" cy="6772007"/>
            <a:chOff x="15256896" y="9515901"/>
            <a:chExt cx="12758285" cy="1080091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09"/>
            <a:stretch/>
          </p:blipFill>
          <p:spPr>
            <a:xfrm>
              <a:off x="15256896" y="9515901"/>
              <a:ext cx="12758285" cy="8886467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15256896" y="18402369"/>
              <a:ext cx="12175104" cy="1914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Figure </a:t>
              </a:r>
              <a:r>
                <a:rPr lang="en-US" sz="3600" b="1" dirty="0"/>
                <a:t>2</a:t>
              </a:r>
              <a:r>
                <a:rPr lang="en-US" sz="3600" b="1" dirty="0" smtClean="0"/>
                <a:t>: </a:t>
              </a:r>
              <a:r>
                <a:rPr lang="en-US" sz="3600" dirty="0" smtClean="0"/>
                <a:t>Programmers view of a collection of interacting </a:t>
              </a:r>
              <a:r>
                <a:rPr lang="en-US" sz="3600" dirty="0" err="1" smtClean="0"/>
                <a:t>chares</a:t>
              </a:r>
              <a:r>
                <a:rPr lang="en-US" sz="3600" dirty="0" smtClean="0"/>
                <a:t>.</a:t>
              </a:r>
              <a:endParaRPr lang="en-US" sz="36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5116569" y="15067710"/>
            <a:ext cx="12939269" cy="5914000"/>
            <a:chOff x="13097446" y="11009106"/>
            <a:chExt cx="16544354" cy="8660427"/>
          </a:xfrm>
        </p:grpSpPr>
        <p:grpSp>
          <p:nvGrpSpPr>
            <p:cNvPr id="54" name="Group 53"/>
            <p:cNvGrpSpPr/>
            <p:nvPr/>
          </p:nvGrpSpPr>
          <p:grpSpPr>
            <a:xfrm>
              <a:off x="13097446" y="11009106"/>
              <a:ext cx="16544354" cy="7122840"/>
              <a:chOff x="13097446" y="11009106"/>
              <a:chExt cx="16544354" cy="7122840"/>
            </a:xfrm>
          </p:grpSpPr>
          <p:pic>
            <p:nvPicPr>
              <p:cNvPr id="56" name="Picture 55"/>
              <p:cNvPicPr>
                <a:picLocks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3368"/>
              <a:stretch/>
            </p:blipFill>
            <p:spPr>
              <a:xfrm>
                <a:off x="13097446" y="14657226"/>
                <a:ext cx="16544354" cy="3474720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97446" y="11009106"/>
                <a:ext cx="16544354" cy="3474420"/>
              </a:xfrm>
              <a:prstGeom prst="rect">
                <a:avLst/>
              </a:prstGeom>
            </p:spPr>
          </p:pic>
        </p:grpSp>
        <p:sp>
          <p:nvSpPr>
            <p:cNvPr id="55" name="TextBox 54"/>
            <p:cNvSpPr txBox="1"/>
            <p:nvPr/>
          </p:nvSpPr>
          <p:spPr>
            <a:xfrm>
              <a:off x="13097446" y="17915207"/>
              <a:ext cx="1654435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Figure </a:t>
              </a:r>
              <a:r>
                <a:rPr lang="en-US" sz="3600" b="1" dirty="0" smtClean="0"/>
                <a:t>3: </a:t>
              </a:r>
              <a:r>
                <a:rPr lang="en-US" sz="3600" dirty="0" smtClean="0"/>
                <a:t>Compute idle time in MPI (top). Reduced idle times due to </a:t>
              </a:r>
              <a:r>
                <a:rPr lang="en-US" sz="3600" dirty="0" err="1" smtClean="0"/>
                <a:t>overdecomposition</a:t>
              </a:r>
              <a:r>
                <a:rPr lang="en-US" sz="3600" dirty="0" smtClean="0"/>
                <a:t> (bottom)</a:t>
              </a:r>
              <a:r>
                <a:rPr lang="en-US" sz="3600" dirty="0"/>
                <a:t>.</a:t>
              </a:r>
              <a:endParaRPr lang="en-US" sz="3600" dirty="0" smtClean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905199" y="12408042"/>
            <a:ext cx="10598403" cy="7139848"/>
            <a:chOff x="30014363" y="12343450"/>
            <a:chExt cx="12239080" cy="713984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14363" y="12343450"/>
              <a:ext cx="12056098" cy="662694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0014363" y="18836967"/>
              <a:ext cx="12239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Figure </a:t>
              </a:r>
              <a:r>
                <a:rPr lang="en-US" sz="3600" b="1" dirty="0" smtClean="0"/>
                <a:t>5: </a:t>
              </a:r>
              <a:r>
                <a:rPr lang="en-US" sz="3600" dirty="0" smtClean="0"/>
                <a:t>Example SPH setup.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26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763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Corbel</vt:lpstr>
      <vt:lpstr>Times New Roman</vt:lpstr>
      <vt:lpstr>Trebuchet MS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MR</dc:creator>
  <cp:lastModifiedBy>FELIPE GUTIERREZ BARRAGAN</cp:lastModifiedBy>
  <cp:revision>95</cp:revision>
  <dcterms:created xsi:type="dcterms:W3CDTF">2015-11-13T15:39:52Z</dcterms:created>
  <dcterms:modified xsi:type="dcterms:W3CDTF">2015-12-01T03:30:32Z</dcterms:modified>
</cp:coreProperties>
</file>