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58" r:id="rId4"/>
    <p:sldId id="257" r:id="rId5"/>
    <p:sldId id="303" r:id="rId6"/>
    <p:sldId id="295" r:id="rId7"/>
    <p:sldId id="278" r:id="rId8"/>
    <p:sldId id="286" r:id="rId9"/>
    <p:sldId id="343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ini Roychowdhury" initials="SR" lastIdx="1" clrIdx="0">
    <p:extLst>
      <p:ext uri="{19B8F6BF-5375-455C-9EA6-DF929625EA0E}">
        <p15:presenceInfo xmlns:p15="http://schemas.microsoft.com/office/powerpoint/2012/main" userId="S::sohini@aifund.onmicrosoft.com::229b6808-3a23-49ee-8d82-7227f9cb39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6" autoAdjust="0"/>
    <p:restoredTop sz="78251" autoAdjust="0"/>
  </p:normalViewPr>
  <p:slideViewPr>
    <p:cSldViewPr snapToGrid="0">
      <p:cViewPr varScale="1">
        <p:scale>
          <a:sx n="112" d="100"/>
          <a:sy n="112" d="100"/>
        </p:scale>
        <p:origin x="200" y="392"/>
      </p:cViewPr>
      <p:guideLst/>
    </p:cSldViewPr>
  </p:slideViewPr>
  <p:outlineViewPr>
    <p:cViewPr>
      <p:scale>
        <a:sx n="33" d="100"/>
        <a:sy n="33" d="100"/>
      </p:scale>
      <p:origin x="0" y="-679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DCA37-FB25-4192-960C-EC9E9D57F14C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5300D-90E5-4CC7-9A3A-A07FF379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7edece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937edece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7edece4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937edece4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5300D-90E5-4CC7-9A3A-A07FF3796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5300D-90E5-4CC7-9A3A-A07FF3796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C0BB-8DB0-4220-9C46-D56A3626BCC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5300D-90E5-4CC7-9A3A-A07FF3796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5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DE01-C3E0-417D-9006-670694CB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5134D-8566-49C6-AA18-16D3C735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6C29-A038-49AE-9115-B6D946AD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99A0-D2B1-4137-B31F-4D2A93F4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CF6A-E4E3-43DF-AC36-80EAD3B0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F6AB-64F4-44B5-9A2A-CA2873E6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22A41-8D85-4BE0-930E-A28770F98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1DB6-A879-4CEC-B030-E6AC8FAE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DFA2-9E70-40B9-B141-6E992A0B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4225-D928-40BE-B1E1-86D33D1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B34F6-E375-4BBF-BB41-DD38452AC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0B452-E3D8-46D6-9A54-5FFBFD40B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6881-C415-466C-B9FC-F77110CF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AC2B-58F4-4034-98D2-95DD126C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EAD-80E9-4C04-BEEA-3E3646C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6267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3733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28819" y="351267"/>
            <a:ext cx="3134368" cy="1818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1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 preserve="1">
  <p:cSld name="1_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09611" y="6308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96662" y="71213"/>
            <a:ext cx="1022633" cy="965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5"/>
          <p:cNvCxnSpPr/>
          <p:nvPr/>
        </p:nvCxnSpPr>
        <p:spPr>
          <a:xfrm>
            <a:off x="415611" y="6308623"/>
            <a:ext cx="115256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/>
          <p:nvPr/>
        </p:nvSpPr>
        <p:spPr>
          <a:xfrm>
            <a:off x="314000" y="6379433"/>
            <a:ext cx="26032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12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704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Section Header" type="titleOnly" preserve="1">
  <p:cSld name="Pink 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48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-33200" y="2819833"/>
            <a:ext cx="12258400" cy="4082000"/>
          </a:xfrm>
          <a:prstGeom prst="triangle">
            <a:avLst>
              <a:gd name="adj" fmla="val 100000"/>
            </a:avLst>
          </a:prstGeom>
          <a:solidFill>
            <a:srgbClr val="EC00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2521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71577" y="6308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71562" y="104646"/>
            <a:ext cx="1022633" cy="965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8"/>
          <p:cNvCxnSpPr/>
          <p:nvPr/>
        </p:nvCxnSpPr>
        <p:spPr>
          <a:xfrm>
            <a:off x="415611" y="6308623"/>
            <a:ext cx="114000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 txBox="1"/>
          <p:nvPr/>
        </p:nvSpPr>
        <p:spPr>
          <a:xfrm>
            <a:off x="314000" y="6379433"/>
            <a:ext cx="26032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12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47320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65655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097177" y="6308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97162" y="98496"/>
            <a:ext cx="1022633" cy="965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415611" y="6308623"/>
            <a:ext cx="114252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314000" y="6379433"/>
            <a:ext cx="26032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12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727538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09611" y="6308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96662" y="71213"/>
            <a:ext cx="1022633" cy="965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5"/>
          <p:cNvCxnSpPr/>
          <p:nvPr/>
        </p:nvCxnSpPr>
        <p:spPr>
          <a:xfrm>
            <a:off x="415611" y="6308623"/>
            <a:ext cx="115256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/>
          <p:nvPr/>
        </p:nvSpPr>
        <p:spPr>
          <a:xfrm>
            <a:off x="314000" y="6379433"/>
            <a:ext cx="26032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120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69093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71577" y="6308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71562" y="104646"/>
            <a:ext cx="1022633" cy="965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8"/>
          <p:cNvCxnSpPr/>
          <p:nvPr/>
        </p:nvCxnSpPr>
        <p:spPr>
          <a:xfrm>
            <a:off x="415611" y="6308623"/>
            <a:ext cx="114000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 txBox="1"/>
          <p:nvPr/>
        </p:nvSpPr>
        <p:spPr>
          <a:xfrm>
            <a:off x="314000" y="6379433"/>
            <a:ext cx="26032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2021 FourthBrain</a:t>
            </a:r>
            <a:endParaRPr sz="1200" dirty="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599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5EFD-B8A8-43F8-92BE-18E58A31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9A99-F3F4-48A2-99A4-007E30A6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97F2-94B0-4557-8E0C-CBFB506F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50E1-8736-45CE-A25A-3B86BA42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4BF4-26F7-419C-B268-F121824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B8CE-8D31-4072-932E-6049CFC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E80B-1911-433A-BCB0-4D3C3336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3D38-DA40-4E50-BAE0-8FE6CCD2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AA3A-C30F-4B4B-9B12-FF2E71E1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305BE-C925-4ACF-8850-ECBAB413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303B-C74D-4FA0-8185-26029FFA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DC93-6B23-43BE-9B2D-B9E667C4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EB86D-062C-4E6C-B553-81B62A6A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B13C-FA6B-493C-8DA0-AAEC8991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14EDB-4B58-45E8-85F4-CCEB2FCB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CC4D-09CE-4777-8F2D-E7C9E305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3753-28B2-4A3C-B67A-5E21A47E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F8ECA-47CA-44FB-A93A-4E3744BD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94C6F-9529-4597-8D70-851A3DAB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56919-4BA1-4CCF-8E18-E412ED74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18D0D-3695-4EC5-938B-EF21E0010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C5D3A-3F6B-4ABD-BA16-2BB0638B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7DF38-9874-4576-AC78-697328D4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2A3E7-253F-4521-AF67-7B66E68D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E869-B3BF-4008-9FA3-9F86C9D4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6520F-C1D5-4CF2-86DA-3488F9E3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30B0A-5220-4C59-909F-A7BEC1EF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BC57C-5652-400B-B0CB-02C21D5B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9F1D1-F1FE-4E24-868A-469E3497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CB048-9D10-4D88-AF68-5CA2F518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947A9-BFF7-4CEE-A09B-A9771B26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7486-5FB8-40DA-96FC-40B67CC2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F685-8649-4F7A-B5E2-AA51851C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DF333-CFE5-4188-A28E-3032E1F0A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EC7B-7EA3-4B8F-9F41-1F5464FD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D9A5-25ED-40AF-B235-0C125138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FBACC-B100-45F2-8070-355EA6A4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1B0B-B568-4054-AEBD-01847D96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D0146-FC7B-4AE5-9B9E-0724675D9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E46B-94EC-4544-A89B-64DFBA12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A58DF-ED4D-47DA-BBF3-0F9587B4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866B-54ED-427A-BC95-99362F3F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F8F9-1D56-448A-B180-09E37E6F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DAFC3-27E5-473B-8057-EB0C3EFA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0C69B-2997-40C7-90F2-36A97F63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2328-4293-4BFD-B68C-AA4ED2CF2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F1B-B76C-4CE4-BA8B-37A65518F3C3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7FC1-70A4-450A-9EB1-DD759C4EA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9520-F49E-4B92-A6B2-071E2A4CB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CA08-9624-48CF-902C-B6A0DF93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  <p:sldLayoutId id="2147483667" r:id="rId15"/>
    <p:sldLayoutId id="2147483661" r:id="rId16"/>
    <p:sldLayoutId id="2147483662" r:id="rId17"/>
    <p:sldLayoutId id="214748366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s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gif"/><Relationship Id="rId4" Type="http://schemas.openxmlformats.org/officeDocument/2006/relationships/hyperlink" Target="https://en.wikipedia.org/wiki/Representation_learn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4700"/>
            </a:pPr>
            <a:r>
              <a:rPr lang="en-US" sz="6000" dirty="0">
                <a:solidFill>
                  <a:srgbClr val="B10069"/>
                </a:solidFill>
                <a:latin typeface="Proxima Nova" panose="020B0604020202020204" charset="0"/>
              </a:rPr>
              <a:t>Deep Learning</a:t>
            </a:r>
            <a:endParaRPr sz="6000" dirty="0">
              <a:solidFill>
                <a:srgbClr val="B10069"/>
              </a:solidFill>
              <a:latin typeface="Proxima Nova" panose="020B0604020202020204" charset="0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" dirty="0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Week 5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SzPts val="2800"/>
            </a:pPr>
            <a:endParaRPr dirty="0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" dirty="0">
                <a:solidFill>
                  <a:srgbClr val="B10069"/>
                </a:solidFill>
                <a:latin typeface="Proxima Nova"/>
                <a:ea typeface="Proxima Nova"/>
                <a:cs typeface="Proxima Nova"/>
                <a:sym typeface="Proxima Nova"/>
              </a:rPr>
              <a:t>Brian Spiering</a:t>
            </a:r>
            <a:endParaRPr dirty="0">
              <a:solidFill>
                <a:srgbClr val="B100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 descr="owl graduation">
            <a:extLst>
              <a:ext uri="{FF2B5EF4-FFF2-40B4-BE49-F238E27FC236}">
                <a16:creationId xmlns:a16="http://schemas.microsoft.com/office/drawing/2014/main" id="{C63C35B5-5D0F-8B4A-996D-98325706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794" y="3727125"/>
            <a:ext cx="3043595" cy="304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0F548-7989-4B4F-B2EC-2557E620791F}"/>
              </a:ext>
            </a:extLst>
          </p:cNvPr>
          <p:cNvSpPr txBox="1"/>
          <p:nvPr/>
        </p:nvSpPr>
        <p:spPr>
          <a:xfrm>
            <a:off x="1863090" y="137160"/>
            <a:ext cx="843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Nova" panose="020B0604020202020204"/>
              </a:rPr>
              <a:t>Overall System Design: End-to-end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3EBA1-D646-493D-BDAE-F9792024FA0A}"/>
              </a:ext>
            </a:extLst>
          </p:cNvPr>
          <p:cNvSpPr txBox="1"/>
          <p:nvPr/>
        </p:nvSpPr>
        <p:spPr>
          <a:xfrm>
            <a:off x="340995" y="5895301"/>
            <a:ext cx="32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Medical Image data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93EE7-AB5B-45E8-9731-7C249A25AC93}"/>
              </a:ext>
            </a:extLst>
          </p:cNvPr>
          <p:cNvSpPr/>
          <p:nvPr/>
        </p:nvSpPr>
        <p:spPr>
          <a:xfrm>
            <a:off x="2776538" y="1988820"/>
            <a:ext cx="2812732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(Cleaning, formatting)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3487711-E1E1-4335-8CC0-682A87A76865}"/>
              </a:ext>
            </a:extLst>
          </p:cNvPr>
          <p:cNvSpPr/>
          <p:nvPr/>
        </p:nvSpPr>
        <p:spPr>
          <a:xfrm>
            <a:off x="2775667" y="3347606"/>
            <a:ext cx="297180" cy="639406"/>
          </a:xfrm>
          <a:prstGeom prst="upArrow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27AF37-5CF6-41AA-AF84-8105AF727926}"/>
              </a:ext>
            </a:extLst>
          </p:cNvPr>
          <p:cNvSpPr/>
          <p:nvPr/>
        </p:nvSpPr>
        <p:spPr>
          <a:xfrm>
            <a:off x="5828823" y="745740"/>
            <a:ext cx="2812732" cy="1266825"/>
          </a:xfrm>
          <a:prstGeom prst="rect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Data Model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97E8F95-E05D-43D0-8AD4-C60A49D55AAF}"/>
              </a:ext>
            </a:extLst>
          </p:cNvPr>
          <p:cNvSpPr/>
          <p:nvPr/>
        </p:nvSpPr>
        <p:spPr>
          <a:xfrm>
            <a:off x="4182904" y="1143000"/>
            <a:ext cx="1509236" cy="845820"/>
          </a:xfrm>
          <a:prstGeom prst="bentArrow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C150F1-D2E8-4F6E-BA82-36146DB8FE01}"/>
              </a:ext>
            </a:extLst>
          </p:cNvPr>
          <p:cNvSpPr/>
          <p:nvPr/>
        </p:nvSpPr>
        <p:spPr>
          <a:xfrm>
            <a:off x="8763002" y="2317365"/>
            <a:ext cx="2812732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Assessment and Feedback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70254C45-9B89-4494-91B4-296B617CEFDC}"/>
              </a:ext>
            </a:extLst>
          </p:cNvPr>
          <p:cNvSpPr/>
          <p:nvPr/>
        </p:nvSpPr>
        <p:spPr>
          <a:xfrm rot="5400000">
            <a:off x="9475669" y="748325"/>
            <a:ext cx="904093" cy="2149554"/>
          </a:xfrm>
          <a:prstGeom prst="bentArrow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3BC038C-2D44-4382-92AC-979554BDA2D6}"/>
              </a:ext>
            </a:extLst>
          </p:cNvPr>
          <p:cNvSpPr/>
          <p:nvPr/>
        </p:nvSpPr>
        <p:spPr>
          <a:xfrm rot="18712906">
            <a:off x="7921164" y="1954725"/>
            <a:ext cx="449578" cy="1212117"/>
          </a:xfrm>
          <a:prstGeom prst="upArrow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2D4FA-83E2-49CB-B3C9-856CCBE8D997}"/>
              </a:ext>
            </a:extLst>
          </p:cNvPr>
          <p:cNvSpPr txBox="1"/>
          <p:nvPr/>
        </p:nvSpPr>
        <p:spPr>
          <a:xfrm>
            <a:off x="7508038" y="5178273"/>
            <a:ext cx="2267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Proxima Nova" panose="020B0604020202020204"/>
              </a:rPr>
              <a:t>Helps prioritize patient care by doctors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206CFA-4376-44AE-B8A9-7B8C16CDB3F0}"/>
              </a:ext>
            </a:extLst>
          </p:cNvPr>
          <p:cNvSpPr/>
          <p:nvPr/>
        </p:nvSpPr>
        <p:spPr>
          <a:xfrm>
            <a:off x="2114550" y="739747"/>
            <a:ext cx="9795510" cy="3198828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CF88-3E63-4718-8B74-E29248D57E96}"/>
              </a:ext>
            </a:extLst>
          </p:cNvPr>
          <p:cNvSpPr txBox="1"/>
          <p:nvPr/>
        </p:nvSpPr>
        <p:spPr>
          <a:xfrm>
            <a:off x="1171503" y="982980"/>
            <a:ext cx="94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You are here</a:t>
            </a:r>
          </a:p>
        </p:txBody>
      </p:sp>
      <p:pic>
        <p:nvPicPr>
          <p:cNvPr id="2050" name="Picture 2" descr="20 Creative Marketing Examples Of Healthcare Video Animation">
            <a:extLst>
              <a:ext uri="{FF2B5EF4-FFF2-40B4-BE49-F238E27FC236}">
                <a16:creationId xmlns:a16="http://schemas.microsoft.com/office/drawing/2014/main" id="{EC71846A-142C-4DF7-93AE-3619B34FA7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72" y="3987399"/>
            <a:ext cx="2573697" cy="19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e You Visiting the Eye Doctor Enough? | SWEI Eye AZ">
            <a:extLst>
              <a:ext uri="{FF2B5EF4-FFF2-40B4-BE49-F238E27FC236}">
                <a16:creationId xmlns:a16="http://schemas.microsoft.com/office/drawing/2014/main" id="{672ADA82-4F15-456D-88A5-EDC4C994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87" y="41745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93A33919-5314-4B9E-A287-FBA0FE522D01}"/>
              </a:ext>
            </a:extLst>
          </p:cNvPr>
          <p:cNvSpPr/>
          <p:nvPr/>
        </p:nvSpPr>
        <p:spPr>
          <a:xfrm rot="13583283">
            <a:off x="8025438" y="3670352"/>
            <a:ext cx="449578" cy="1498189"/>
          </a:xfrm>
          <a:prstGeom prst="upArrow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FF984788-72E5-4721-813E-086A750E993E}"/>
              </a:ext>
            </a:extLst>
          </p:cNvPr>
          <p:cNvSpPr/>
          <p:nvPr/>
        </p:nvSpPr>
        <p:spPr>
          <a:xfrm rot="16200000">
            <a:off x="3819095" y="4596639"/>
            <a:ext cx="449578" cy="1114173"/>
          </a:xfrm>
          <a:prstGeom prst="upArrow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2FE00-42B6-426D-816B-824AC46571E4}"/>
              </a:ext>
            </a:extLst>
          </p:cNvPr>
          <p:cNvSpPr txBox="1"/>
          <p:nvPr/>
        </p:nvSpPr>
        <p:spPr>
          <a:xfrm>
            <a:off x="3486797" y="4282605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Adds more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ABAC6-5B29-4A2A-81B3-D557CD6ADFA8}"/>
              </a:ext>
            </a:extLst>
          </p:cNvPr>
          <p:cNvSpPr txBox="1"/>
          <p:nvPr/>
        </p:nvSpPr>
        <p:spPr>
          <a:xfrm>
            <a:off x="9834127" y="4647453"/>
            <a:ext cx="2075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roxima Nova" panose="020B0604020202020204"/>
              </a:rPr>
              <a:t>Today’s problem: Finding a generalizable model</a:t>
            </a:r>
          </a:p>
        </p:txBody>
      </p:sp>
    </p:spTree>
    <p:extLst>
      <p:ext uri="{BB962C8B-B14F-4D97-AF65-F5344CB8AC3E}">
        <p14:creationId xmlns:p14="http://schemas.microsoft.com/office/powerpoint/2010/main" val="415140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FB30-076D-4505-AC7B-22D54E69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11" y="556244"/>
            <a:ext cx="11360800" cy="763600"/>
          </a:xfrm>
        </p:spPr>
        <p:txBody>
          <a:bodyPr/>
          <a:lstStyle/>
          <a:p>
            <a:r>
              <a:rPr lang="en-US" dirty="0">
                <a:solidFill>
                  <a:srgbClr val="CC3399"/>
                </a:solidFill>
                <a:latin typeface="Proxima Nova" panose="020B0604020202020204"/>
              </a:rPr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9C00-075F-4522-9FFB-13D28F77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604952" cy="4555200"/>
          </a:xfrm>
        </p:spPr>
        <p:txBody>
          <a:bodyPr anchor="ctr"/>
          <a:lstStyle/>
          <a:p>
            <a:pPr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Proxima Nova" panose="020B0604020202020204" charset="0"/>
              </a:rPr>
              <a:t>Explain Neural Networks, Deep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Neural Networks in your own words.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Describe the parameters</a:t>
            </a:r>
            <a:r>
              <a:rPr lang="en-US" sz="2400" dirty="0">
                <a:solidFill>
                  <a:srgbClr val="000000"/>
                </a:solidFill>
                <a:latin typeface="Proxima Nova" panose="020B0604020202020204" charset="0"/>
              </a:rPr>
              <a:t> and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 hyper-parameters of deep learning models.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Explain what is a convolutional neural networks (CNNs)</a:t>
            </a:r>
          </a:p>
          <a:p>
            <a:pPr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Work through case studies of seminal deep neural </a:t>
            </a:r>
            <a:r>
              <a:rPr lang="en-US" sz="2400" dirty="0">
                <a:solidFill>
                  <a:srgbClr val="000000"/>
                </a:solidFill>
                <a:latin typeface="Proxima Nova" panose="020B0604020202020204" charset="0"/>
              </a:rPr>
              <a:t>architecture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applied for computer vision tasks.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Train and test CNNs on real-life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561E1-4950-4FF4-B1DE-51ED46F86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900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9010D8-1357-4EA9-AC21-81EFD111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14525"/>
            <a:ext cx="11360800" cy="763600"/>
          </a:xfrm>
        </p:spPr>
        <p:txBody>
          <a:bodyPr/>
          <a:lstStyle/>
          <a:p>
            <a:r>
              <a:rPr lang="en-US" dirty="0">
                <a:latin typeface="Proxima Nova" panose="020B0604020202020204"/>
              </a:rPr>
              <a:t>Deep Learning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83E7D-A905-4FEB-ACA9-578D6BFF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24974"/>
            <a:ext cx="5259336" cy="4555200"/>
          </a:xfrm>
        </p:spPr>
        <p:txBody>
          <a:bodyPr/>
          <a:lstStyle/>
          <a:p>
            <a:pPr marL="14393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Deep Learning is part of a broader family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chine learning"/>
              </a:rPr>
              <a:t>machine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methods based on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Artificial neural networks"/>
              </a:rPr>
              <a:t>artificial neural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Representation learning"/>
              </a:rPr>
              <a:t>representation learning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 (a.k.a. automated feature detection)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Deep refers to more than one hidden layer.</a:t>
            </a:r>
            <a:endParaRPr lang="en-US" dirty="0">
              <a:latin typeface="Proxima Nova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C0AC3-7D9A-4E80-B494-C65F20D2EED1}"/>
              </a:ext>
            </a:extLst>
          </p:cNvPr>
          <p:cNvSpPr txBox="1"/>
          <p:nvPr/>
        </p:nvSpPr>
        <p:spPr>
          <a:xfrm>
            <a:off x="6096000" y="5228464"/>
            <a:ext cx="54031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https://gfycat.com/gifs/search/neural+network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2BB48-57BA-4C3E-A676-95AAC0933EEC}"/>
              </a:ext>
            </a:extLst>
          </p:cNvPr>
          <p:cNvSpPr txBox="1"/>
          <p:nvPr/>
        </p:nvSpPr>
        <p:spPr>
          <a:xfrm>
            <a:off x="527977" y="5818564"/>
            <a:ext cx="6094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https://en.wikipedia.org/wiki/Deep_learning</a:t>
            </a:r>
          </a:p>
        </p:txBody>
      </p:sp>
      <p:pic>
        <p:nvPicPr>
          <p:cNvPr id="2" name="Picture 2" descr="Best Neural Network GIFs | Gfycat">
            <a:extLst>
              <a:ext uri="{FF2B5EF4-FFF2-40B4-BE49-F238E27FC236}">
                <a16:creationId xmlns:a16="http://schemas.microsoft.com/office/drawing/2014/main" id="{FF8940EA-2A0E-4AB7-A512-0AE35CA7D5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51" y="1631035"/>
            <a:ext cx="6094428" cy="342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05088" y="544556"/>
            <a:ext cx="11576375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solidFill>
                  <a:srgbClr val="B10069"/>
                </a:solidFill>
                <a:latin typeface="Proxima Nova" panose="020B0604020202020204" charset="0"/>
              </a:rPr>
              <a:t>Concepts and Models</a:t>
            </a:r>
            <a:endParaRPr dirty="0">
              <a:solidFill>
                <a:srgbClr val="B10069"/>
              </a:solidFill>
              <a:latin typeface="Proxima Nova" panose="020B0604020202020204" charset="0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77836" y="1651164"/>
            <a:ext cx="10781463" cy="426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dirty="0">
                <a:latin typeface="Proxima Nova" panose="020B0604020202020204" charset="0"/>
              </a:rPr>
              <a:t>-Deep Learning Concepts: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Proxima Nova" panose="020B0604020202020204" charset="0"/>
              </a:rPr>
              <a:t>Activation Functions: sigmoid, tanh, </a:t>
            </a:r>
            <a:r>
              <a:rPr lang="en-US" sz="2400" dirty="0" err="1">
                <a:latin typeface="Proxima Nova" panose="020B0604020202020204" charset="0"/>
              </a:rPr>
              <a:t>relu</a:t>
            </a:r>
            <a:r>
              <a:rPr lang="en-US" sz="2400" dirty="0">
                <a:latin typeface="Proxima Nova" panose="020B0604020202020204" charset="0"/>
              </a:rPr>
              <a:t> (and its variants)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Proxima Nova" panose="020B0604020202020204" charset="0"/>
              </a:rPr>
              <a:t>Parameters, hyper-parameters: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Proxima Nova" panose="020B0604020202020204" charset="0"/>
              </a:rPr>
              <a:t>Learning rate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Proxima Nova" panose="020B0604020202020204" charset="0"/>
              </a:rPr>
              <a:t>Epochs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Proxima Nova" panose="020B0604020202020204" charset="0"/>
              </a:rPr>
              <a:t>Number of layers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Proxima Nova" panose="020B0604020202020204" charset="0"/>
              </a:rPr>
              <a:t>Units per layers,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Proxima Nova" panose="020B0604020202020204" charset="0"/>
              </a:rPr>
              <a:t>Activation function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Proxima Nova" panose="020B0604020202020204" charset="0"/>
              </a:rPr>
              <a:t>Regularization: L1, L2, data augmentation, early stopping, dropout</a:t>
            </a:r>
          </a:p>
          <a:p>
            <a:pPr lvl="2"/>
            <a:r>
              <a:rPr lang="en-US" sz="2400" dirty="0">
                <a:latin typeface="Proxima Nova" panose="020B0604020202020204" charset="0"/>
              </a:rPr>
              <a:t>		</a:t>
            </a:r>
          </a:p>
          <a:p>
            <a:r>
              <a:rPr lang="en-US" sz="2400" dirty="0">
                <a:latin typeface="Proxima Nova" panose="020B0604020202020204" charset="0"/>
              </a:rPr>
              <a:t>-Convolutional Neural Networks for supervised learning</a:t>
            </a:r>
            <a:endParaRPr sz="2400" dirty="0">
              <a:latin typeface="Proxima Nova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4179-B62A-4E29-871C-F47687A6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" panose="020B0604020202020204"/>
              </a:rPr>
              <a:t>Activation Functions: To induce non-linearity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7B926-DF8A-4730-A2C2-7CD93FB21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roxima Nova" panose="020B0604020202020204"/>
              </a:rPr>
              <a:t>Sigmoid: Preferred for last layer y=[0,1]</a:t>
            </a:r>
          </a:p>
          <a:p>
            <a:endParaRPr lang="en-US" dirty="0">
              <a:latin typeface="Proxima Nova" panose="020B0604020202020204"/>
            </a:endParaRPr>
          </a:p>
          <a:p>
            <a:endParaRPr lang="en-US" dirty="0">
              <a:latin typeface="Proxima Nova" panose="020B0604020202020204"/>
            </a:endParaRPr>
          </a:p>
          <a:p>
            <a:endParaRPr lang="en-US" dirty="0">
              <a:latin typeface="Proxima Nova" panose="020B0604020202020204"/>
            </a:endParaRPr>
          </a:p>
          <a:p>
            <a:r>
              <a:rPr lang="en-US" dirty="0">
                <a:latin typeface="Proxima Nova" panose="020B0604020202020204"/>
              </a:rPr>
              <a:t>Tanh: Preferred to center outputs at 0. y=[-1,1]</a:t>
            </a:r>
          </a:p>
          <a:p>
            <a:endParaRPr lang="en-US" dirty="0">
              <a:latin typeface="Proxima Nova" panose="020B0604020202020204"/>
            </a:endParaRPr>
          </a:p>
          <a:p>
            <a:endParaRPr lang="en-US" dirty="0">
              <a:latin typeface="Proxima Nova" panose="020B0604020202020204"/>
            </a:endParaRPr>
          </a:p>
          <a:p>
            <a:r>
              <a:rPr lang="en-US" dirty="0">
                <a:latin typeface="Proxima Nova" panose="020B0604020202020204"/>
              </a:rPr>
              <a:t>Rectified Linear Unit (</a:t>
            </a:r>
            <a:r>
              <a:rPr lang="en-US" dirty="0" err="1">
                <a:latin typeface="Proxima Nova" panose="020B0604020202020204"/>
              </a:rPr>
              <a:t>ReLu</a:t>
            </a:r>
            <a:r>
              <a:rPr lang="en-US" dirty="0">
                <a:latin typeface="Proxima Nova" panose="020B0604020202020204"/>
              </a:rPr>
              <a:t>) y in [0,inf]</a:t>
            </a:r>
          </a:p>
          <a:p>
            <a:endParaRPr lang="en-US" dirty="0">
              <a:latin typeface="Proxima Nova" panose="020B0604020202020204"/>
            </a:endParaRPr>
          </a:p>
          <a:p>
            <a:endParaRPr lang="en-US" dirty="0">
              <a:latin typeface="Proxima Nova" panose="020B0604020202020204"/>
            </a:endParaRPr>
          </a:p>
          <a:p>
            <a:pPr marL="186262" indent="0">
              <a:buNone/>
            </a:pPr>
            <a:endParaRPr lang="en-US" dirty="0">
              <a:latin typeface="Proxima Nova" panose="020B0604020202020204"/>
            </a:endParaRPr>
          </a:p>
        </p:txBody>
      </p:sp>
      <p:pic>
        <p:nvPicPr>
          <p:cNvPr id="5122" name="Picture 2" descr="What is a sigmoid function in neural networks? - Quora">
            <a:extLst>
              <a:ext uri="{FF2B5EF4-FFF2-40B4-BE49-F238E27FC236}">
                <a16:creationId xmlns:a16="http://schemas.microsoft.com/office/drawing/2014/main" id="{6094667B-08FF-4D7A-B6AC-14F661DA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12" y="1148570"/>
            <a:ext cx="1890713" cy="14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ANH function definition and online calculator">
            <a:extLst>
              <a:ext uri="{FF2B5EF4-FFF2-40B4-BE49-F238E27FC236}">
                <a16:creationId xmlns:a16="http://schemas.microsoft.com/office/drawing/2014/main" id="{0A172106-100C-490B-B4E8-5EC7951B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97" y="2515526"/>
            <a:ext cx="1853864" cy="12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7F0D5-6013-4835-A74F-45F08FB26659}"/>
              </a:ext>
            </a:extLst>
          </p:cNvPr>
          <p:cNvSpPr txBox="1"/>
          <p:nvPr/>
        </p:nvSpPr>
        <p:spPr>
          <a:xfrm>
            <a:off x="3334434" y="5766723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5126" name="Picture 6" descr="PReLU activation. This paper introduced both the PReLU… | by SG | Medium">
            <a:extLst>
              <a:ext uri="{FF2B5EF4-FFF2-40B4-BE49-F238E27FC236}">
                <a16:creationId xmlns:a16="http://schemas.microsoft.com/office/drawing/2014/main" id="{8289139B-BEEA-4C03-AEF4-40DAB76F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12" y="4130950"/>
            <a:ext cx="6284175" cy="170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189F2-38E6-4336-9B5E-D9D1AB5456AD}"/>
              </a:ext>
            </a:extLst>
          </p:cNvPr>
          <p:cNvSpPr txBox="1"/>
          <p:nvPr/>
        </p:nvSpPr>
        <p:spPr>
          <a:xfrm>
            <a:off x="7610140" y="2229354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E974E-034F-4080-91B4-ABCE475B4F91}"/>
              </a:ext>
            </a:extLst>
          </p:cNvPr>
          <p:cNvSpPr txBox="1"/>
          <p:nvPr/>
        </p:nvSpPr>
        <p:spPr>
          <a:xfrm>
            <a:off x="5481512" y="5766723"/>
            <a:ext cx="162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2FDE2-E7E1-4E06-B73C-CAD7FB8745DD}"/>
              </a:ext>
            </a:extLst>
          </p:cNvPr>
          <p:cNvSpPr txBox="1"/>
          <p:nvPr/>
        </p:nvSpPr>
        <p:spPr>
          <a:xfrm>
            <a:off x="7610140" y="5722501"/>
            <a:ext cx="162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Parametric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CFB33-09BB-406D-BB5E-EFE9DC91E814}"/>
              </a:ext>
            </a:extLst>
          </p:cNvPr>
          <p:cNvSpPr txBox="1"/>
          <p:nvPr/>
        </p:nvSpPr>
        <p:spPr>
          <a:xfrm>
            <a:off x="10285453" y="6045666"/>
            <a:ext cx="162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Concatenated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5132" name="Picture 12" descr="ReLU as an Activation Function in Neural Networks - Deep Learning University">
            <a:extLst>
              <a:ext uri="{FF2B5EF4-FFF2-40B4-BE49-F238E27FC236}">
                <a16:creationId xmlns:a16="http://schemas.microsoft.com/office/drawing/2014/main" id="{7D221B11-8C61-49F7-9D87-BF6658782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231" y="4295894"/>
            <a:ext cx="1968913" cy="16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ReLU as an Activation Function in Neural Networks - Deep Learning University">
            <a:extLst>
              <a:ext uri="{FF2B5EF4-FFF2-40B4-BE49-F238E27FC236}">
                <a16:creationId xmlns:a16="http://schemas.microsoft.com/office/drawing/2014/main" id="{3D798B09-0A89-4E37-A3A3-0FB398442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3"/>
          <a:stretch/>
        </p:blipFill>
        <p:spPr bwMode="auto">
          <a:xfrm flipH="1">
            <a:off x="9989711" y="4295895"/>
            <a:ext cx="957976" cy="16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AB3D-5C04-4FD4-8FBF-040118C1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93342"/>
            <a:ext cx="11360800" cy="763600"/>
          </a:xfrm>
        </p:spPr>
        <p:txBody>
          <a:bodyPr/>
          <a:lstStyle/>
          <a:p>
            <a:r>
              <a:rPr lang="en-US" dirty="0">
                <a:latin typeface="Proxima Nova" panose="020B0604020202020204"/>
              </a:rPr>
              <a:t>Convolutional Neural Networks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DDB3E7DF-5CB9-46E8-98F8-6BC23159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277970"/>
            <a:ext cx="11220140" cy="29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99EBD-2564-4CA6-893B-63CDA374335C}"/>
              </a:ext>
            </a:extLst>
          </p:cNvPr>
          <p:cNvSpPr txBox="1"/>
          <p:nvPr/>
        </p:nvSpPr>
        <p:spPr>
          <a:xfrm>
            <a:off x="2294573" y="6279992"/>
            <a:ext cx="6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http://yann.lecun.com/exdb/publis/pdf/lecun-01a.pdf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BE27C-681C-486D-93D3-B209855F741F}"/>
              </a:ext>
            </a:extLst>
          </p:cNvPr>
          <p:cNvSpPr txBox="1"/>
          <p:nvPr/>
        </p:nvSpPr>
        <p:spPr>
          <a:xfrm>
            <a:off x="3806190" y="5533171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Proxima Nova" panose="020B0604020202020204"/>
              </a:rPr>
              <a:t>Lenet</a:t>
            </a:r>
            <a:r>
              <a:rPr lang="en-US" sz="2400" dirty="0">
                <a:latin typeface="Proxima Nova" panose="020B0604020202020204"/>
              </a:rPr>
              <a:t> by Yann </a:t>
            </a:r>
            <a:r>
              <a:rPr lang="en-US" sz="2400" dirty="0" err="1">
                <a:latin typeface="Proxima Nova" panose="020B0604020202020204"/>
              </a:rPr>
              <a:t>LeCun</a:t>
            </a:r>
            <a:endParaRPr lang="en-US" sz="2400" dirty="0">
              <a:latin typeface="Proxima Nova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73E90-B642-4AE2-98B3-D3AFC7A98093}"/>
              </a:ext>
            </a:extLst>
          </p:cNvPr>
          <p:cNvSpPr txBox="1"/>
          <p:nvPr/>
        </p:nvSpPr>
        <p:spPr>
          <a:xfrm>
            <a:off x="415600" y="1284928"/>
            <a:ext cx="1168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B0604020202020204"/>
              </a:rPr>
              <a:t>Typically used for image processing/computer vision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B0604020202020204"/>
              </a:rPr>
              <a:t>Two stages in training: feedforward and back-propagation.</a:t>
            </a:r>
          </a:p>
        </p:txBody>
      </p:sp>
    </p:spTree>
    <p:extLst>
      <p:ext uri="{BB962C8B-B14F-4D97-AF65-F5344CB8AC3E}">
        <p14:creationId xmlns:p14="http://schemas.microsoft.com/office/powerpoint/2010/main" val="16486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7423-033C-459B-9CCF-F2238A0A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10619922" cy="5454400"/>
          </a:xfrm>
        </p:spPr>
        <p:txBody>
          <a:bodyPr/>
          <a:lstStyle/>
          <a:p>
            <a:r>
              <a:rPr lang="en-US" sz="3733" dirty="0">
                <a:latin typeface="Proxima Nova" panose="020B0604020202020204" charset="0"/>
              </a:rPr>
              <a:t>Live Assignment:</a:t>
            </a:r>
            <a:br>
              <a:rPr lang="en-US" sz="3733" dirty="0">
                <a:latin typeface="Proxima Nova" panose="020B0604020202020204" charset="0"/>
              </a:rPr>
            </a:br>
            <a:r>
              <a:rPr lang="en-US" dirty="0">
                <a:solidFill>
                  <a:srgbClr val="CC3399"/>
                </a:solidFill>
                <a:latin typeface="Proxima Nova" panose="020B0604020202020204" charset="0"/>
              </a:rPr>
              <a:t>Machine Learning @Epic_Software</a:t>
            </a:r>
            <a:br>
              <a:rPr lang="en-US" dirty="0">
                <a:solidFill>
                  <a:srgbClr val="CC3399"/>
                </a:solidFill>
                <a:latin typeface="Proxima Nova" panose="020B0604020202020204" charset="0"/>
              </a:rPr>
            </a:br>
            <a:r>
              <a:rPr lang="en-US" sz="4800" dirty="0">
                <a:solidFill>
                  <a:srgbClr val="FF0000"/>
                </a:solidFill>
                <a:latin typeface="Proxima Nova" panose="020B0604020202020204" charset="0"/>
              </a:rPr>
              <a:t>[Aiding Medical Research]</a:t>
            </a:r>
            <a:endParaRPr lang="en-US" sz="3733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73020-9AD1-49AD-94C9-F210630143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2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923-2EF0-4B4B-B85B-82E1AE98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" panose="020B0604020202020204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A115-E512-451A-941D-CC6310DA9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393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Proxima Nova" panose="020B0604020202020204"/>
              </a:rPr>
              <a:t>You have access to retinal images. Your goal is to perform the following:</a:t>
            </a:r>
          </a:p>
          <a:p>
            <a:pPr marL="753515" lvl="1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Proxima Nova" panose="020B0604020202020204"/>
              </a:rPr>
              <a:t>A. To create an end-to-end predictive data model that generalizes across patients.</a:t>
            </a:r>
          </a:p>
          <a:p>
            <a:pPr marL="753515" lvl="1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Proxima Nova" panose="020B0604020202020204"/>
              </a:rPr>
              <a:t>B. To learn regions of interest at various layers.</a:t>
            </a:r>
          </a:p>
          <a:p>
            <a:pPr marL="143930" indent="0">
              <a:buNone/>
            </a:pPr>
            <a:endParaRPr lang="en-US" dirty="0">
              <a:latin typeface="Proxima Nov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077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Sohini\Desktop\webpage\DR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1676401"/>
            <a:ext cx="8357271" cy="4786313"/>
          </a:xfrm>
          <a:prstGeom prst="rect">
            <a:avLst/>
          </a:prstGeom>
          <a:noFill/>
        </p:spPr>
      </p:pic>
      <p:pic>
        <p:nvPicPr>
          <p:cNvPr id="19459" name="Picture 3" descr="C:\Users\Sohini\Desktop\webpage\DR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676400"/>
            <a:ext cx="8382000" cy="4724400"/>
          </a:xfrm>
          <a:prstGeom prst="rect">
            <a:avLst/>
          </a:prstGeom>
          <a:noFill/>
        </p:spPr>
      </p:pic>
      <p:pic>
        <p:nvPicPr>
          <p:cNvPr id="19460" name="Picture 4" descr="C:\Users\Sohini\Desktop\webpage\DR_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1676401"/>
            <a:ext cx="8382000" cy="4724400"/>
          </a:xfrm>
          <a:prstGeom prst="rect">
            <a:avLst/>
          </a:prstGeom>
          <a:noFill/>
        </p:spPr>
      </p:pic>
      <p:pic>
        <p:nvPicPr>
          <p:cNvPr id="19461" name="Picture 5" descr="C:\Users\Sohini\Desktop\webpage\DR_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1676400"/>
            <a:ext cx="8382000" cy="4800600"/>
          </a:xfrm>
          <a:prstGeom prst="rect">
            <a:avLst/>
          </a:prstGeom>
          <a:noFill/>
        </p:spPr>
      </p:pic>
      <p:pic>
        <p:nvPicPr>
          <p:cNvPr id="19464" name="Picture 8" descr="C:\Users\Sohini\Desktop\webpage\DR_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1676401"/>
            <a:ext cx="8382000" cy="4785819"/>
          </a:xfrm>
          <a:prstGeom prst="rect">
            <a:avLst/>
          </a:prstGeom>
          <a:noFill/>
        </p:spPr>
      </p:pic>
      <p:pic>
        <p:nvPicPr>
          <p:cNvPr id="19465" name="Picture 9" descr="C:\Users\Sohini\Desktop\webpage\DR_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1676400"/>
            <a:ext cx="8382000" cy="47790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6A350DE9-AF2B-4A12-B43F-85639D8F1D7B}" type="datetime1">
              <a:rPr lang="en-US" smtClean="0"/>
              <a:pPr/>
              <a:t>8/27/21</a:t>
            </a:fld>
            <a:endParaRPr lang="en-US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716280" y="395286"/>
            <a:ext cx="106680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Problem</a:t>
            </a:r>
            <a:r>
              <a:rPr lang="en-US" dirty="0"/>
              <a:t>: Automated Detection of Diabetic Retinopathy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401</Words>
  <Application>Microsoft Macintosh PowerPoint</Application>
  <PresentationFormat>Widescreen</PresentationFormat>
  <Paragraphs>69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Proxima Nova</vt:lpstr>
      <vt:lpstr>Proxima Nova Semibold</vt:lpstr>
      <vt:lpstr>Wingdings</vt:lpstr>
      <vt:lpstr>Office Theme</vt:lpstr>
      <vt:lpstr>Deep Learning</vt:lpstr>
      <vt:lpstr>Learning Objectives</vt:lpstr>
      <vt:lpstr>Deep Learning Definition</vt:lpstr>
      <vt:lpstr>Concepts and Models</vt:lpstr>
      <vt:lpstr>Activation Functions: To induce non-linearity</vt:lpstr>
      <vt:lpstr>Convolutional Neural Networks</vt:lpstr>
      <vt:lpstr>Live Assignment: Machine Learning @Epic_Software [Aiding Medical Research]</vt:lpstr>
      <vt:lpstr>The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Sohini Roychowdhury</dc:creator>
  <cp:lastModifiedBy>Spiering, Brian</cp:lastModifiedBy>
  <cp:revision>87</cp:revision>
  <dcterms:created xsi:type="dcterms:W3CDTF">2020-09-07T06:52:29Z</dcterms:created>
  <dcterms:modified xsi:type="dcterms:W3CDTF">2021-08-27T23:10:36Z</dcterms:modified>
</cp:coreProperties>
</file>