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3" r:id="rId2"/>
    <p:sldId id="292" r:id="rId3"/>
    <p:sldId id="294" r:id="rId4"/>
    <p:sldId id="344" r:id="rId5"/>
    <p:sldId id="366" r:id="rId6"/>
    <p:sldId id="367" r:id="rId7"/>
    <p:sldId id="368" r:id="rId8"/>
    <p:sldId id="369" r:id="rId9"/>
    <p:sldId id="370" r:id="rId10"/>
    <p:sldId id="311" r:id="rId11"/>
    <p:sldId id="296" r:id="rId12"/>
    <p:sldId id="315" r:id="rId13"/>
    <p:sldId id="321" r:id="rId14"/>
    <p:sldId id="336" r:id="rId15"/>
    <p:sldId id="338" r:id="rId16"/>
    <p:sldId id="340" r:id="rId17"/>
    <p:sldId id="304" r:id="rId18"/>
    <p:sldId id="347" r:id="rId19"/>
    <p:sldId id="312" r:id="rId20"/>
    <p:sldId id="297" r:id="rId21"/>
    <p:sldId id="333" r:id="rId22"/>
    <p:sldId id="342" r:id="rId23"/>
    <p:sldId id="324" r:id="rId24"/>
    <p:sldId id="328" r:id="rId25"/>
    <p:sldId id="345" r:id="rId26"/>
    <p:sldId id="303" r:id="rId27"/>
    <p:sldId id="313" r:id="rId28"/>
    <p:sldId id="298" r:id="rId29"/>
    <p:sldId id="302" r:id="rId30"/>
    <p:sldId id="356" r:id="rId31"/>
    <p:sldId id="358" r:id="rId32"/>
    <p:sldId id="360" r:id="rId33"/>
    <p:sldId id="362" r:id="rId34"/>
    <p:sldId id="364" r:id="rId35"/>
    <p:sldId id="348" r:id="rId36"/>
    <p:sldId id="301" r:id="rId37"/>
    <p:sldId id="287" r:id="rId38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73" autoAdjust="0"/>
  </p:normalViewPr>
  <p:slideViewPr>
    <p:cSldViewPr snapToGrid="0" snapToObjects="1">
      <p:cViewPr varScale="1">
        <p:scale>
          <a:sx n="56" d="100"/>
          <a:sy n="56" d="100"/>
        </p:scale>
        <p:origin x="7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FA88-30F2-44DB-8D3C-BFD823E2EAA0}" type="datetimeFigureOut">
              <a:rPr lang="pt-BR" smtClean="0"/>
              <a:t>23/02/2015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42340-4828-438B-ADCB-65A5A3ED3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541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21FC-9BE8-42EC-91B8-BB849285F2D5}" type="datetime1">
              <a:rPr lang="pt-BR" smtClean="0"/>
              <a:pPr/>
              <a:t>23/02/2015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5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Trabalho APD3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27537" y="5327821"/>
            <a:ext cx="67691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Prof. Anderson </a:t>
            </a:r>
            <a:r>
              <a:rPr lang="en-US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Diniz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Hummel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 smtClean="0">
                <a:cs typeface="Arial" pitchFamily="34" charset="0"/>
              </a:rPr>
              <a:t>Faculdade de Computação e Informática</a:t>
            </a:r>
            <a:endParaRPr lang="pt-BR" b="1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3324"/>
            <a:ext cx="9144000" cy="5773026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 smtClean="0"/>
              <a:t>Projeto Buscador</a:t>
            </a:r>
            <a:endParaRPr lang="en-US" sz="4000" dirty="0" smtClean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6450946"/>
            <a:ext cx="2895600" cy="365125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6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SE#US1: Buscar Produto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encontrar o produto com o menor preço</a:t>
            </a:r>
            <a:r>
              <a:rPr lang="pt-BR" sz="2800" b="1" dirty="0" smtClean="0"/>
              <a:t> para </a:t>
            </a:r>
            <a:r>
              <a:rPr lang="pt-BR" sz="2800" dirty="0" smtClean="0"/>
              <a:t>economizar nas minhas compras.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possível buscar um produto por nome;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mostrado o nome da loja</a:t>
            </a:r>
            <a:r>
              <a:rPr lang="pt-BR" sz="2400" dirty="0"/>
              <a:t>,</a:t>
            </a:r>
            <a:r>
              <a:rPr lang="pt-BR" sz="2400" dirty="0" smtClean="0"/>
              <a:t> foto, preço e descrição do produto;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possível ordenar produtos pelo menor preço;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</a:t>
            </a:r>
            <a:r>
              <a:rPr lang="pt-BR" sz="2400" dirty="0" smtClean="0"/>
              <a:t>xistir um botão que acessa o site de venda da loja.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2" name="Explosão 1 1"/>
          <p:cNvSpPr/>
          <p:nvPr/>
        </p:nvSpPr>
        <p:spPr>
          <a:xfrm rot="20020500">
            <a:off x="-728" y="13815"/>
            <a:ext cx="1135846" cy="113511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4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SE#US2: Comparar Produtos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comparar as informações de dois produtos diferentes da mesma categoria </a:t>
            </a:r>
            <a:r>
              <a:rPr lang="pt-BR" sz="2800" b="1" dirty="0" smtClean="0"/>
              <a:t>para </a:t>
            </a:r>
            <a:r>
              <a:rPr lang="pt-BR" sz="2800" dirty="0" smtClean="0"/>
              <a:t>tomar a melhor decisão de compra de um produto.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possível comparar dois tipos de produtos da mesma categoria;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mostrado o nome da loja, foto, preço, descrição do produto</a:t>
            </a:r>
            <a:r>
              <a:rPr lang="pt-BR" sz="2400" dirty="0"/>
              <a:t>, comentários dos </a:t>
            </a:r>
            <a:r>
              <a:rPr lang="pt-BR" sz="2400" dirty="0" smtClean="0"/>
              <a:t>produtos, comentários das </a:t>
            </a:r>
            <a:r>
              <a:rPr lang="pt-BR" sz="2400" dirty="0"/>
              <a:t>lojas, </a:t>
            </a:r>
            <a:r>
              <a:rPr lang="pt-BR" sz="2400" dirty="0" smtClean="0"/>
              <a:t>informações técnicas;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mostrado o produto mais barato; 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existir um botão que acessa o site de venda da loja.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45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SE#US3: </a:t>
            </a:r>
            <a:r>
              <a:rPr lang="pt-BR" sz="4000" dirty="0"/>
              <a:t>Comparar Produtos de Lojas Diferentes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comparar as informações de duas lojas que vendem o mesmo produtos </a:t>
            </a:r>
            <a:r>
              <a:rPr lang="pt-BR" sz="2800" b="1" dirty="0" smtClean="0"/>
              <a:t>para </a:t>
            </a:r>
            <a:r>
              <a:rPr lang="pt-BR" sz="2800" dirty="0" smtClean="0"/>
              <a:t>tomar a melhor decisão do local de compra.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possível comparar dois tipos de produtos da mesma categoria;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mostrado o nome da loja, foto, preço, descrição do </a:t>
            </a:r>
            <a:r>
              <a:rPr lang="pt-BR" sz="2400" dirty="0"/>
              <a:t>produto, comentários dos produtos, comentários das lojas</a:t>
            </a:r>
            <a:r>
              <a:rPr lang="pt-BR" sz="2400" dirty="0" smtClean="0"/>
              <a:t>, informações técnicas;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mostrado o produto mais barato;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</a:t>
            </a:r>
            <a:r>
              <a:rPr lang="pt-BR" sz="2400" dirty="0" smtClean="0"/>
              <a:t>xistir um botão que acessa a página do produto na loja.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97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SE#US4: Ver Dados da Loja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ver os dados de uma loja </a:t>
            </a:r>
            <a:r>
              <a:rPr lang="pt-BR" sz="2800" b="1" dirty="0" smtClean="0"/>
              <a:t>para </a:t>
            </a:r>
            <a:r>
              <a:rPr lang="pt-BR" sz="2800" dirty="0" smtClean="0"/>
              <a:t>perceber que a loja é fidedigna.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Ver os dados da loja, como: localização, telefones, </a:t>
            </a:r>
            <a:r>
              <a:rPr lang="pt-BR" sz="2400" dirty="0" err="1" smtClean="0"/>
              <a:t>cnpj</a:t>
            </a:r>
            <a:r>
              <a:rPr lang="pt-BR" sz="2400" dirty="0" smtClean="0"/>
              <a:t>, nome, imagem.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Ver os dois </a:t>
            </a:r>
            <a:r>
              <a:rPr lang="pt-BR" sz="2400" dirty="0" err="1" smtClean="0"/>
              <a:t>ultimos</a:t>
            </a:r>
            <a:r>
              <a:rPr lang="pt-BR" sz="2400" dirty="0" smtClean="0"/>
              <a:t> comentários individuais e os nomes das pessoas que fizeram o comentário;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Botão que acesse o site da loja e botão que adicione comentários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Ver uma avaliação média da loja.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289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SE#US5: Comentar sobre a Loja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comentar sobre uma Loja </a:t>
            </a:r>
            <a:r>
              <a:rPr lang="pt-BR" sz="2800" b="1" dirty="0" smtClean="0"/>
              <a:t>para </a:t>
            </a:r>
            <a:r>
              <a:rPr lang="pt-BR" sz="2800" dirty="0" smtClean="0"/>
              <a:t>compartilhar com outros consumidores minha opinião sobre a Loja.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possível comentar </a:t>
            </a:r>
            <a:r>
              <a:rPr lang="pt-BR" sz="2400" dirty="0"/>
              <a:t>qualquer </a:t>
            </a:r>
            <a:r>
              <a:rPr lang="pt-BR" sz="2400" dirty="0" smtClean="0"/>
              <a:t>Loja </a:t>
            </a:r>
            <a:r>
              <a:rPr lang="pt-BR" sz="2400" dirty="0"/>
              <a:t>caso o usuário estiver </a:t>
            </a:r>
            <a:r>
              <a:rPr lang="pt-BR" sz="2400" dirty="0" smtClean="0"/>
              <a:t>autenticado;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possível escrever um texto com um comentário de no mínimo 1 linha sobre o produto e emitir uma nota de 1 a 5.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89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SE#US6: </a:t>
            </a:r>
            <a:r>
              <a:rPr lang="pt-BR" sz="4000" dirty="0"/>
              <a:t>Ver </a:t>
            </a:r>
            <a:r>
              <a:rPr lang="pt-BR" sz="4000" dirty="0" smtClean="0"/>
              <a:t>Todos Comentários </a:t>
            </a:r>
            <a:r>
              <a:rPr lang="pt-BR" sz="4000" dirty="0"/>
              <a:t>sobre a Loja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ver todos os comentários sobre uma loja </a:t>
            </a:r>
            <a:r>
              <a:rPr lang="pt-BR" sz="2800" b="1" dirty="0" smtClean="0"/>
              <a:t>para </a:t>
            </a:r>
            <a:r>
              <a:rPr lang="pt-BR" sz="2800" dirty="0" smtClean="0"/>
              <a:t>ter uma decisão de compra melhor embasada.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mostrado os comentários individuais e os nomes das pessoas que fizeram o comentário;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</a:t>
            </a:r>
            <a:r>
              <a:rPr lang="pt-BR" sz="2400" dirty="0" smtClean="0"/>
              <a:t>mostrada uma avaliação média da Loja.</a:t>
            </a: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727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Buscador – Requisito não Funcionais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 smtClean="0"/>
              <a:t>Performance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tempo de resposta de uma busca deve ser inferior a 1 segundo.</a:t>
            </a:r>
          </a:p>
          <a:p>
            <a:pPr>
              <a:lnSpc>
                <a:spcPct val="90000"/>
              </a:lnSpc>
            </a:pPr>
            <a:r>
              <a:rPr lang="pt-BR" sz="2800" b="1" dirty="0" smtClean="0"/>
              <a:t>Usabilidade</a:t>
            </a:r>
            <a:endParaRPr lang="pt-BR" sz="2800" b="1" dirty="0"/>
          </a:p>
          <a:p>
            <a:pPr lvl="1">
              <a:lnSpc>
                <a:spcPct val="90000"/>
              </a:lnSpc>
            </a:pPr>
            <a:r>
              <a:rPr lang="pt-BR" sz="2400" dirty="0"/>
              <a:t>Usuários sem nenhum treinamento devem conseguir </a:t>
            </a:r>
            <a:r>
              <a:rPr lang="pt-BR" sz="2400" dirty="0" smtClean="0"/>
              <a:t>buscar um </a:t>
            </a:r>
            <a:r>
              <a:rPr lang="pt-BR" sz="2400" dirty="0"/>
              <a:t>produto com no máximo </a:t>
            </a:r>
            <a:r>
              <a:rPr lang="pt-BR" sz="2400" dirty="0" smtClean="0"/>
              <a:t>dois cliques.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464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Buscador – Requisito não Funcionais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 smtClean="0"/>
              <a:t>Segurança</a:t>
            </a:r>
            <a:endParaRPr lang="pt-BR" sz="2800" b="1" dirty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usuário irá se autenticar no sistema utilizando a autenticação do </a:t>
            </a:r>
            <a:r>
              <a:rPr lang="pt-BR" sz="2400" dirty="0" err="1" smtClean="0"/>
              <a:t>facebook</a:t>
            </a:r>
            <a:r>
              <a:rPr lang="pt-BR" sz="2400" dirty="0" smtClean="0"/>
              <a:t>.</a:t>
            </a:r>
            <a:endParaRPr lang="pt-BR" sz="2400" dirty="0"/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  <p:sp>
        <p:nvSpPr>
          <p:cNvPr id="9" name="Explosão 1 8"/>
          <p:cNvSpPr/>
          <p:nvPr/>
        </p:nvSpPr>
        <p:spPr>
          <a:xfrm rot="20020500">
            <a:off x="-728" y="13815"/>
            <a:ext cx="1135846" cy="1135117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4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3324"/>
            <a:ext cx="9144000" cy="5773026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Projeto Loja</a:t>
            </a:r>
            <a:endParaRPr lang="en-US" sz="4000" dirty="0" smtClean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6435178"/>
            <a:ext cx="2895600" cy="365125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6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Objetivo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Especificar e implementar a arquitetura de uma aplicação web que integre com outras aplicações.</a:t>
            </a:r>
            <a:endParaRPr lang="pt-BR" sz="20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 smtClean="0"/>
              <a:t>Trabalho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3531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ST#US1: Comprar Produto por Boleto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consumidor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comprar o produto da loja com Boleto </a:t>
            </a:r>
            <a:r>
              <a:rPr lang="pt-BR" sz="2800" b="1" dirty="0" smtClean="0"/>
              <a:t>para </a:t>
            </a:r>
            <a:r>
              <a:rPr lang="pt-BR" sz="2800" dirty="0" smtClean="0"/>
              <a:t>poder utiliza-lo em casa.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mostrada a foto</a:t>
            </a:r>
            <a:r>
              <a:rPr lang="pt-BR" sz="2400" dirty="0"/>
              <a:t>, </a:t>
            </a:r>
            <a:r>
              <a:rPr lang="pt-BR" sz="2400" dirty="0" smtClean="0"/>
              <a:t>o preço </a:t>
            </a:r>
            <a:r>
              <a:rPr lang="pt-BR" sz="2400" dirty="0"/>
              <a:t>e </a:t>
            </a:r>
            <a:r>
              <a:rPr lang="pt-BR" sz="2400" dirty="0" smtClean="0"/>
              <a:t>a descrição </a:t>
            </a:r>
            <a:r>
              <a:rPr lang="pt-BR" sz="2400" dirty="0"/>
              <a:t>do </a:t>
            </a:r>
            <a:r>
              <a:rPr lang="pt-BR" sz="2400" dirty="0" smtClean="0"/>
              <a:t>produto;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enviado por e-mail o número do pedido para o consumidor;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obrigatório o preenchimento do nome do comprador, local de entrega e e-mail para realização da compra;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pagamento for realizado por boleto (o boleto pode ser uma imagem estática).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Explosão 1 7"/>
          <p:cNvSpPr/>
          <p:nvPr/>
        </p:nvSpPr>
        <p:spPr>
          <a:xfrm rot="20020500">
            <a:off x="-728" y="13815"/>
            <a:ext cx="1135846" cy="113511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1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ST#US2: </a:t>
            </a:r>
            <a:r>
              <a:rPr lang="pt-BR" sz="4000" dirty="0"/>
              <a:t>Comprar </a:t>
            </a:r>
            <a:r>
              <a:rPr lang="pt-BR" sz="4000" dirty="0" smtClean="0"/>
              <a:t>Produto no Débito em CC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consumidor </a:t>
            </a:r>
            <a:r>
              <a:rPr lang="pt-BR" sz="2800" b="1" dirty="0"/>
              <a:t>preciso</a:t>
            </a:r>
            <a:r>
              <a:rPr lang="pt-BR" sz="2800" dirty="0"/>
              <a:t> comprar o produto da loja com </a:t>
            </a:r>
            <a:r>
              <a:rPr lang="pt-BR" sz="2800" dirty="0" smtClean="0"/>
              <a:t>Débito em conta corrente </a:t>
            </a:r>
            <a:r>
              <a:rPr lang="pt-BR" sz="2800" b="1" dirty="0" smtClean="0"/>
              <a:t>para </a:t>
            </a:r>
            <a:r>
              <a:rPr lang="pt-BR" sz="2800" dirty="0"/>
              <a:t>poder utiliza-lo em casa.</a:t>
            </a:r>
          </a:p>
          <a:p>
            <a:pPr>
              <a:lnSpc>
                <a:spcPct val="90000"/>
              </a:lnSpc>
            </a:pPr>
            <a:r>
              <a:rPr lang="pt-BR" sz="2800" dirty="0" smtClean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mostrada a foto, o preço e a descrição do produto;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enviado por e-mail o número do pedido para o consumidor;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obrigatório o preenchimento do nome do comprador, local de entrega e e-mail para realização da compra;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pagamento for realizado </a:t>
            </a:r>
            <a:r>
              <a:rPr lang="pt-BR" sz="2400" dirty="0" smtClean="0"/>
              <a:t>com debito em conta corrente de forma integrada a uma instituição bancara.</a:t>
            </a:r>
            <a:endParaRPr lang="pt-BR" sz="2400" dirty="0"/>
          </a:p>
          <a:p>
            <a:pPr>
              <a:lnSpc>
                <a:spcPct val="90000"/>
              </a:lnSpc>
            </a:pPr>
            <a:endParaRPr lang="pt-BR" sz="28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79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ST#US3: </a:t>
            </a:r>
            <a:r>
              <a:rPr lang="pt-BR" sz="4000" dirty="0"/>
              <a:t>Comprar </a:t>
            </a:r>
            <a:r>
              <a:rPr lang="pt-BR" sz="4000" dirty="0" smtClean="0"/>
              <a:t>Produto com </a:t>
            </a:r>
            <a:r>
              <a:rPr lang="pt-BR" sz="4000" dirty="0" err="1" smtClean="0"/>
              <a:t>PayPal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consumidor </a:t>
            </a:r>
            <a:r>
              <a:rPr lang="pt-BR" sz="2800" b="1" dirty="0"/>
              <a:t>preciso</a:t>
            </a:r>
            <a:r>
              <a:rPr lang="pt-BR" sz="2800" dirty="0"/>
              <a:t> comprar o produto da loja com </a:t>
            </a:r>
            <a:r>
              <a:rPr lang="pt-BR" sz="2800" dirty="0" err="1" smtClean="0"/>
              <a:t>PayPal</a:t>
            </a:r>
            <a:r>
              <a:rPr lang="pt-BR" sz="2800" dirty="0" smtClean="0"/>
              <a:t> </a:t>
            </a:r>
            <a:r>
              <a:rPr lang="pt-BR" sz="2800" b="1" dirty="0" smtClean="0"/>
              <a:t>para </a:t>
            </a:r>
            <a:r>
              <a:rPr lang="pt-BR" sz="2800" dirty="0"/>
              <a:t>poder utiliza-lo em casa.</a:t>
            </a:r>
          </a:p>
          <a:p>
            <a:pPr>
              <a:lnSpc>
                <a:spcPct val="90000"/>
              </a:lnSpc>
            </a:pPr>
            <a:r>
              <a:rPr lang="pt-BR" sz="2800" dirty="0" smtClean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mostrada a foto, o preço e a descrição do produto;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enviado por e-mail o número do pedido para o consumidor;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obrigatório o preenchimento do nome do comprador, local de entrega e e-mail para realização da compra;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pagamento for realizado </a:t>
            </a:r>
            <a:r>
              <a:rPr lang="pt-BR" sz="2400" dirty="0" smtClean="0"/>
              <a:t>por meio do </a:t>
            </a:r>
            <a:r>
              <a:rPr lang="pt-BR" sz="2400" dirty="0" err="1" smtClean="0"/>
              <a:t>PayPal</a:t>
            </a:r>
            <a:r>
              <a:rPr lang="pt-BR" sz="2400" dirty="0" smtClean="0"/>
              <a:t>.</a:t>
            </a:r>
            <a:endParaRPr lang="pt-BR" sz="2400" dirty="0"/>
          </a:p>
          <a:p>
            <a:pPr>
              <a:lnSpc>
                <a:spcPct val="90000"/>
              </a:lnSpc>
            </a:pPr>
            <a:endParaRPr lang="pt-BR" sz="28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Explosão 1 7"/>
          <p:cNvSpPr/>
          <p:nvPr/>
        </p:nvSpPr>
        <p:spPr>
          <a:xfrm rot="20020500">
            <a:off x="-728" y="13815"/>
            <a:ext cx="1135846" cy="1135117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1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ST#US4: Comparar Produtos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comparar as informações de dois produtos </a:t>
            </a:r>
            <a:r>
              <a:rPr lang="pt-BR" sz="2800" b="1" dirty="0" smtClean="0"/>
              <a:t>para </a:t>
            </a:r>
            <a:r>
              <a:rPr lang="pt-BR" sz="2800" dirty="0" smtClean="0"/>
              <a:t>tomar a melhor decisão de compra de um produto.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possível comparar dois tipos de produtos da mesma categoria.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mostrado foto, preço, descrição do produto, informações técnicas.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possível ordenar produtos por preço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</a:t>
            </a:r>
            <a:r>
              <a:rPr lang="pt-BR" sz="2400" dirty="0" smtClean="0"/>
              <a:t>xistir um botão que acessa o site de venda da loja.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593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ST#US5: Status do Pedido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comentar sobre um produto </a:t>
            </a:r>
            <a:r>
              <a:rPr lang="pt-BR" sz="2800" b="1" dirty="0" smtClean="0"/>
              <a:t>para </a:t>
            </a:r>
            <a:r>
              <a:rPr lang="pt-BR" sz="2800" dirty="0" smtClean="0"/>
              <a:t>compartilhar com outros consumidores minha opinião sobre o produto.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possível comentar qualquer produto.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possível escrever um texto com um comentário sobre o produto e emitir uma nota de 1 a 5.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for necessário informar nome e e-mail para comentar um produto.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037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SE#US6: Ver Comentários sobre Produtos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</a:t>
            </a:r>
            <a:r>
              <a:rPr lang="pt-BR" sz="2800" dirty="0"/>
              <a:t>comprador </a:t>
            </a:r>
            <a:r>
              <a:rPr lang="pt-BR" sz="2800" b="1" dirty="0" smtClean="0"/>
              <a:t>preciso</a:t>
            </a:r>
            <a:r>
              <a:rPr lang="pt-BR" sz="2800" dirty="0" smtClean="0"/>
              <a:t> ver o comentário sobre um produto </a:t>
            </a:r>
            <a:r>
              <a:rPr lang="pt-BR" sz="2800" b="1" dirty="0" smtClean="0"/>
              <a:t>para </a:t>
            </a:r>
            <a:r>
              <a:rPr lang="pt-BR" sz="2800" dirty="0" smtClean="0"/>
              <a:t>ter uma decisão de compra mais embasada.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v</a:t>
            </a:r>
            <a:r>
              <a:rPr lang="pt-BR" sz="2400" dirty="0" smtClean="0"/>
              <a:t>er os comentários individuais e os nomes das pessoas que fizeram o comentário.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v</a:t>
            </a:r>
            <a:r>
              <a:rPr lang="pt-BR" sz="2400" dirty="0" smtClean="0"/>
              <a:t>er uma avaliação média dos produtos.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245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Loja – Requisitos não Funcionais</a:t>
            </a:r>
            <a:endParaRPr lang="en-US" sz="40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 err="1" smtClean="0"/>
              <a:t>Extensabilidade</a:t>
            </a:r>
            <a:endParaRPr lang="pt-BR" sz="2800" b="1" dirty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</a:t>
            </a:r>
            <a:r>
              <a:rPr lang="pt-BR" sz="2400" dirty="0"/>
              <a:t>sistema deve </a:t>
            </a:r>
            <a:r>
              <a:rPr lang="pt-BR" sz="2400" dirty="0" smtClean="0"/>
              <a:t>suportar a adição de forma fácil de novas formas de pagamento.</a:t>
            </a:r>
          </a:p>
          <a:p>
            <a:pPr>
              <a:lnSpc>
                <a:spcPct val="90000"/>
              </a:lnSpc>
            </a:pPr>
            <a:r>
              <a:rPr lang="pt-BR" sz="2800" b="1" dirty="0" smtClean="0"/>
              <a:t>Usabilidade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Usuários sem nenhum treinamento devem conseguir comprar um produto com no máximo três cliques.</a:t>
            </a: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592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3324"/>
            <a:ext cx="9144000" cy="5773026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Projeto Banco</a:t>
            </a:r>
            <a:endParaRPr lang="en-US" sz="4000" dirty="0" smtClean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6419414"/>
            <a:ext cx="2895600" cy="365125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03648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1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IB#US1: Pagamento em Débito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cliente do banco </a:t>
            </a:r>
            <a:r>
              <a:rPr lang="pt-BR" sz="2800" b="1" dirty="0" smtClean="0"/>
              <a:t>preciso</a:t>
            </a:r>
            <a:r>
              <a:rPr lang="pt-BR" sz="2800" dirty="0" smtClean="0"/>
              <a:t> efetuar o pagamento de um produto no internet banking via debito automático </a:t>
            </a:r>
            <a:r>
              <a:rPr lang="pt-BR" sz="2800" b="1" dirty="0" smtClean="0"/>
              <a:t>para </a:t>
            </a:r>
            <a:r>
              <a:rPr lang="pt-BR" sz="2800" dirty="0" smtClean="0"/>
              <a:t>pagar minhas contas com mais comodidade.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cliente só conseguir realizar o pagamento se estiver autenticado</a:t>
            </a:r>
            <a:r>
              <a:rPr lang="pt-BR" sz="2400" dirty="0"/>
              <a:t>;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sz="2400" dirty="0"/>
              <a:t>o</a:t>
            </a:r>
            <a:r>
              <a:rPr lang="pt-BR" sz="2400" dirty="0" smtClean="0"/>
              <a:t> cliente conseguir pagar um produto apenas se ele tiver saldo positivo após a efetivação do pagamento;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pagamento deve diminuir valor na </a:t>
            </a:r>
            <a:r>
              <a:rPr lang="pt-BR" sz="2400" dirty="0"/>
              <a:t>conta corrente </a:t>
            </a:r>
            <a:r>
              <a:rPr lang="pt-BR" sz="2400" dirty="0" smtClean="0"/>
              <a:t>instantaneamente.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Explosão 1 7"/>
          <p:cNvSpPr/>
          <p:nvPr/>
        </p:nvSpPr>
        <p:spPr>
          <a:xfrm rot="20020500">
            <a:off x="-728" y="13815"/>
            <a:ext cx="1135846" cy="113511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4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IB#US1: </a:t>
            </a:r>
            <a:r>
              <a:rPr lang="pt-BR" sz="4000" dirty="0"/>
              <a:t>Pagar </a:t>
            </a:r>
            <a:r>
              <a:rPr lang="pt-BR" sz="4000" dirty="0" smtClean="0"/>
              <a:t>em Débito</a:t>
            </a:r>
            <a:endParaRPr lang="en-US" sz="40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1667593"/>
            <a:ext cx="8609163" cy="4304582"/>
          </a:xfrm>
          <a:prstGeom prst="rect">
            <a:avLst/>
          </a:prstGeom>
        </p:spPr>
      </p:pic>
      <p:sp>
        <p:nvSpPr>
          <p:cNvPr id="8" name="Explosão 1 7"/>
          <p:cNvSpPr/>
          <p:nvPr/>
        </p:nvSpPr>
        <p:spPr>
          <a:xfrm rot="20020500">
            <a:off x="-728" y="13815"/>
            <a:ext cx="1135846" cy="113511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9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Integrantes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Máximo (e recomendado) 4 alunos de uma mesma turma.</a:t>
            </a:r>
          </a:p>
          <a:p>
            <a:pPr>
              <a:lnSpc>
                <a:spcPct val="90000"/>
              </a:lnSpc>
            </a:pPr>
            <a:r>
              <a:rPr lang="pt-BR" sz="2800" dirty="0" smtClean="0"/>
              <a:t>Recomenda-se que: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Ao menos um dos integrantes tenha facilidade para programação WEB em qualquer linguagem.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Ao menos um dos integrantes tenha facilidade com </a:t>
            </a:r>
            <a:r>
              <a:rPr lang="pt-BR" sz="2400" dirty="0" err="1" smtClean="0"/>
              <a:t>expecificação</a:t>
            </a:r>
            <a:r>
              <a:rPr lang="pt-BR" sz="2400" dirty="0" smtClean="0"/>
              <a:t> UML.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840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IB#US2: Pagamento de Boleto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cliente do banco </a:t>
            </a:r>
            <a:r>
              <a:rPr lang="pt-BR" sz="2800" b="1" dirty="0" smtClean="0"/>
              <a:t>preciso</a:t>
            </a:r>
            <a:r>
              <a:rPr lang="pt-BR" sz="2800" dirty="0" smtClean="0"/>
              <a:t> efetuar o pagamento de um produto no internet banking via boleto </a:t>
            </a:r>
            <a:r>
              <a:rPr lang="pt-BR" sz="2800" b="1" dirty="0" smtClean="0"/>
              <a:t>para </a:t>
            </a:r>
            <a:r>
              <a:rPr lang="pt-BR" sz="2800" dirty="0" smtClean="0"/>
              <a:t>pagar minhas contas com mais comodidade.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só for possível realizar o pagamento se estiver </a:t>
            </a:r>
            <a:r>
              <a:rPr lang="pt-BR" sz="2400" dirty="0" smtClean="0"/>
              <a:t>autenticado;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só for possível pagar um produto se o cliente do banco possuir saldo positivo após a efetivação do </a:t>
            </a:r>
            <a:r>
              <a:rPr lang="pt-BR" sz="2400" dirty="0" smtClean="0"/>
              <a:t>pagamento;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</a:t>
            </a:r>
            <a:r>
              <a:rPr lang="pt-BR" sz="2400" dirty="0"/>
              <a:t>pagamento deve diminuir valor na conta corrente instantaneamente.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85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IB#US3: Ver saldo de Conta Corrente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cliente do banco </a:t>
            </a:r>
            <a:r>
              <a:rPr lang="pt-BR" sz="2800" b="1" dirty="0" smtClean="0"/>
              <a:t>preciso</a:t>
            </a:r>
            <a:r>
              <a:rPr lang="pt-BR" sz="2800" dirty="0" smtClean="0"/>
              <a:t> ver o saldo da minha conta corrente </a:t>
            </a:r>
            <a:r>
              <a:rPr lang="pt-BR" sz="2800" b="1" dirty="0" smtClean="0"/>
              <a:t>para </a:t>
            </a:r>
            <a:r>
              <a:rPr lang="pt-BR" sz="2800" dirty="0" smtClean="0"/>
              <a:t>pagar poder gerenciar melhor os meus gastos.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só for possível visualizar o saldo do cliente do banco que estiver autenticado</a:t>
            </a:r>
            <a:r>
              <a:rPr lang="pt-BR" sz="2400" dirty="0"/>
              <a:t>;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sz="2400" dirty="0"/>
              <a:t>ver as informações de saldo em conta corrente positivo ou negativo, e operações bancarias agendadas assim como horário de emissão do saldo.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46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IB#US4: Ver extrato de Conta Corrente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cliente do banco </a:t>
            </a:r>
            <a:r>
              <a:rPr lang="pt-BR" sz="2800" b="1" dirty="0" smtClean="0"/>
              <a:t>preciso</a:t>
            </a:r>
            <a:r>
              <a:rPr lang="pt-BR" sz="2800" dirty="0" smtClean="0"/>
              <a:t> ver o extrato da minha conta corrente </a:t>
            </a:r>
            <a:r>
              <a:rPr lang="pt-BR" sz="2800" b="1" dirty="0" smtClean="0"/>
              <a:t>para </a:t>
            </a:r>
            <a:r>
              <a:rPr lang="pt-BR" sz="2800" dirty="0" smtClean="0"/>
              <a:t>fazer o gerenciamento financeiro.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só for possível ver o extrato se estiver autenticado</a:t>
            </a:r>
            <a:r>
              <a:rPr lang="pt-BR" sz="2400" dirty="0"/>
              <a:t>;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sz="2400" dirty="0"/>
              <a:t>ver as informações de todas as movimentações financeiras </a:t>
            </a:r>
            <a:r>
              <a:rPr lang="pt-BR" sz="2400" dirty="0" smtClean="0"/>
              <a:t>da minha conta corrente do mês corrente;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</a:t>
            </a:r>
            <a:r>
              <a:rPr lang="pt-BR" sz="2400" dirty="0" smtClean="0"/>
              <a:t>ara cada uma das movimentações financeiras deverá ser mostrado o valor, data, horário, local da movimentação financeira.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05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IB#US5: Transferência para poupança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cliente do banco </a:t>
            </a:r>
            <a:r>
              <a:rPr lang="pt-BR" sz="2800" b="1" dirty="0" smtClean="0"/>
              <a:t>preciso</a:t>
            </a:r>
            <a:r>
              <a:rPr lang="pt-BR" sz="2800" dirty="0" smtClean="0"/>
              <a:t> transferir dinheiro da conta corrente para conta poupança do correntista </a:t>
            </a:r>
            <a:r>
              <a:rPr lang="pt-BR" sz="2800" b="1" dirty="0" smtClean="0"/>
              <a:t>para </a:t>
            </a:r>
            <a:r>
              <a:rPr lang="pt-BR" sz="2800" dirty="0" smtClean="0"/>
              <a:t>poupar parte do meu dinheiro.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só for possível realizar a transferência se estiver autenticado</a:t>
            </a:r>
            <a:r>
              <a:rPr lang="pt-BR" sz="2400" dirty="0"/>
              <a:t>;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sz="2400" dirty="0"/>
              <a:t>só for possível </a:t>
            </a:r>
            <a:r>
              <a:rPr lang="pt-BR" sz="2400" dirty="0" smtClean="0"/>
              <a:t>realizar a transferência se </a:t>
            </a:r>
            <a:r>
              <a:rPr lang="pt-BR" sz="2400" dirty="0"/>
              <a:t>o cliente do banco possuir saldo positivo após a efetivação do </a:t>
            </a:r>
            <a:r>
              <a:rPr lang="pt-BR" sz="2400" dirty="0" smtClean="0"/>
              <a:t>pagamento;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</a:t>
            </a:r>
            <a:r>
              <a:rPr lang="pt-BR" sz="2400" dirty="0" smtClean="0"/>
              <a:t> cliente informar um valor;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</a:t>
            </a:r>
            <a:r>
              <a:rPr lang="pt-BR" sz="2400" dirty="0" smtClean="0"/>
              <a:t> transferência deve diminuir o respectivo valor da conta corrente e aumentar o respectivo valor da conta poupança instantaneamente.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2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IB#US6: Transferência Agendada para poupança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/>
              <a:t>Eu como</a:t>
            </a:r>
            <a:r>
              <a:rPr lang="pt-BR" sz="2800" dirty="0" smtClean="0"/>
              <a:t> cliente do banco </a:t>
            </a:r>
            <a:r>
              <a:rPr lang="pt-BR" sz="2800" b="1" dirty="0" smtClean="0"/>
              <a:t>preciso</a:t>
            </a:r>
            <a:r>
              <a:rPr lang="pt-BR" sz="2800" dirty="0" smtClean="0"/>
              <a:t> transferir dinheiro da conta corrente para conta poupança do cliente do banco em uma data especifica </a:t>
            </a:r>
            <a:r>
              <a:rPr lang="pt-BR" sz="2800" b="1" dirty="0" smtClean="0"/>
              <a:t>para </a:t>
            </a:r>
            <a:r>
              <a:rPr lang="pt-BR" sz="2800" dirty="0" smtClean="0"/>
              <a:t>que o cliente planeje sua poupança.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</a:t>
            </a:r>
            <a:r>
              <a:rPr lang="pt-BR" sz="2800" dirty="0" smtClean="0"/>
              <a:t>se: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só for possível realizar a transferência se estiver autenticado</a:t>
            </a:r>
            <a:r>
              <a:rPr lang="pt-BR" sz="2400" dirty="0"/>
              <a:t>;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o cliente do banco obrigatoriamente informar um valor e uma data futura valida;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</a:t>
            </a:r>
            <a:r>
              <a:rPr lang="pt-BR" sz="2400" dirty="0" smtClean="0"/>
              <a:t> transferência deve diminuir o respectivo valor da conta corrente e aumentar o respectivo valor da conta poupança na data futura.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58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Banco – Requisitos não Funcionais</a:t>
            </a:r>
            <a:endParaRPr lang="en-US" sz="40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 smtClean="0"/>
              <a:t>Segurança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Somente os usuários que apresentarem informações corretas em relação a conta corrente, agencia e senha poderão ser autenticados</a:t>
            </a:r>
            <a:r>
              <a:rPr lang="pt-BR" sz="1600" dirty="0"/>
              <a:t>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22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Banco – Requisitos não Funcionais</a:t>
            </a:r>
            <a:endParaRPr lang="en-US" sz="40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 smtClean="0"/>
              <a:t>Segurança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Somente usuário autenticados podem acessar as páginas internas do banco.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  <p:sp>
        <p:nvSpPr>
          <p:cNvPr id="9" name="Explosão 1 8"/>
          <p:cNvSpPr/>
          <p:nvPr/>
        </p:nvSpPr>
        <p:spPr>
          <a:xfrm rot="20020500">
            <a:off x="192794" y="13816"/>
            <a:ext cx="1135846" cy="1135117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7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smtClean="0"/>
              <a:t>Ana </a:t>
            </a:r>
            <a:r>
              <a:rPr lang="pt-BR" dirty="0"/>
              <a:t>Claudia Rossi</a:t>
            </a:r>
          </a:p>
          <a:p>
            <a:pPr algn="ctr">
              <a:buNone/>
            </a:pPr>
            <a:r>
              <a:rPr lang="pt-BR" dirty="0"/>
              <a:t>Fábio </a:t>
            </a:r>
            <a:r>
              <a:rPr lang="pt-BR" dirty="0" err="1"/>
              <a:t>Takase</a:t>
            </a:r>
            <a:endParaRPr lang="pt-BR" dirty="0"/>
          </a:p>
          <a:p>
            <a:pPr algn="ctr">
              <a:buNone/>
            </a:pPr>
            <a:r>
              <a:rPr lang="pt-BR" dirty="0" err="1"/>
              <a:t>Ismar</a:t>
            </a:r>
            <a:r>
              <a:rPr lang="pt-BR" dirty="0"/>
              <a:t> Frango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Projeto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O grupo deverá escolher um dos três projetos, o qual será utilizado neste semestre para todas as entregas.</a:t>
            </a:r>
          </a:p>
          <a:p>
            <a:pPr>
              <a:lnSpc>
                <a:spcPct val="90000"/>
              </a:lnSpc>
            </a:pPr>
            <a:r>
              <a:rPr lang="pt-BR" sz="2800" dirty="0" smtClean="0"/>
              <a:t>O </a:t>
            </a:r>
            <a:r>
              <a:rPr lang="pt-BR" sz="2800" dirty="0"/>
              <a:t>professor irá auxiliar na escolha.</a:t>
            </a:r>
            <a:endParaRPr lang="pt-BR" sz="2800" dirty="0" smtClean="0"/>
          </a:p>
          <a:p>
            <a:pPr>
              <a:lnSpc>
                <a:spcPct val="90000"/>
              </a:lnSpc>
            </a:pPr>
            <a:r>
              <a:rPr lang="pt-BR" sz="2800" dirty="0" smtClean="0"/>
              <a:t>Os projetos são: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Buscador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Loja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Banco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 lvl="1">
              <a:lnSpc>
                <a:spcPct val="90000"/>
              </a:lnSpc>
            </a:pPr>
            <a:endParaRPr lang="pt-BR" sz="20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299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3324"/>
            <a:ext cx="9144000" cy="5773026"/>
          </a:xfrm>
        </p:spPr>
        <p:txBody>
          <a:bodyPr anchor="ctr">
            <a:normAutofit/>
          </a:bodyPr>
          <a:lstStyle/>
          <a:p>
            <a:pPr algn="ctr"/>
            <a:r>
              <a:rPr lang="pt-BR" dirty="0" smtClean="0"/>
              <a:t>Entregas</a:t>
            </a:r>
            <a:endParaRPr lang="en-US" sz="4000" dirty="0" smtClean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6419414"/>
            <a:ext cx="2895600" cy="365125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8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Entregas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O trabalho irá possuir três entregas.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Cada entrega será avaliada de </a:t>
            </a:r>
            <a:r>
              <a:rPr lang="pt-BR" dirty="0"/>
              <a:t>0 a 10 e </a:t>
            </a:r>
            <a:r>
              <a:rPr lang="pt-BR" dirty="0" smtClean="0"/>
              <a:t>cada uma das entregas corresponde </a:t>
            </a:r>
            <a:r>
              <a:rPr lang="pt-BR" dirty="0"/>
              <a:t>a </a:t>
            </a:r>
            <a:r>
              <a:rPr lang="pt-BR" dirty="0" smtClean="0"/>
              <a:t>10% </a:t>
            </a:r>
            <a:r>
              <a:rPr lang="pt-BR" dirty="0"/>
              <a:t>da nota semestral</a:t>
            </a:r>
            <a:r>
              <a:rPr lang="pt-BR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 nota de participação da disciplina está relacionada a alguns itens extras das entregas.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O aluno que faltar a apresentação terá 50% da nota do grupo.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88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3324"/>
            <a:ext cx="9144000" cy="5773026"/>
          </a:xfrm>
        </p:spPr>
        <p:txBody>
          <a:bodyPr anchor="ctr">
            <a:normAutofit/>
          </a:bodyPr>
          <a:lstStyle/>
          <a:p>
            <a:pPr algn="ctr"/>
            <a:r>
              <a:rPr lang="pt-BR" dirty="0" smtClean="0"/>
              <a:t>Entrega Parcial 1</a:t>
            </a:r>
            <a:endParaRPr lang="en-US" sz="4000" dirty="0" smtClean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6419414"/>
            <a:ext cx="2895600" cy="365125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9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Entrega Parcial 1 - Conteúdo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Entregar a especificação do 4+1 Visões do sistema escolhido.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 smtClean="0"/>
              <a:t>Visão </a:t>
            </a:r>
            <a:r>
              <a:rPr lang="pt-BR" dirty="0"/>
              <a:t>Lógica: Diagramas de </a:t>
            </a:r>
            <a:r>
              <a:rPr lang="pt-BR" dirty="0" smtClean="0"/>
              <a:t>Classe e um diagrama de sequência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 smtClean="0"/>
              <a:t>Visão </a:t>
            </a:r>
            <a:r>
              <a:rPr lang="pt-BR" dirty="0"/>
              <a:t>de </a:t>
            </a:r>
            <a:r>
              <a:rPr lang="pt-BR" dirty="0" smtClean="0"/>
              <a:t>Implementação: </a:t>
            </a:r>
            <a:r>
              <a:rPr lang="pt-BR" dirty="0"/>
              <a:t>Diagramas de Componente e </a:t>
            </a:r>
            <a:r>
              <a:rPr lang="pt-BR" dirty="0" smtClean="0"/>
              <a:t>Pacotes</a:t>
            </a:r>
            <a:endParaRPr lang="pt-BR" dirty="0"/>
          </a:p>
          <a:p>
            <a:pPr marL="742950" lvl="2" indent="-342900">
              <a:lnSpc>
                <a:spcPct val="90000"/>
              </a:lnSpc>
            </a:pPr>
            <a:r>
              <a:rPr lang="pt-BR" dirty="0" smtClean="0"/>
              <a:t>Visão de Implantação: </a:t>
            </a:r>
            <a:r>
              <a:rPr lang="pt-BR" dirty="0"/>
              <a:t>Diagrama de </a:t>
            </a:r>
            <a:r>
              <a:rPr lang="pt-BR" dirty="0" smtClean="0"/>
              <a:t>Deployment</a:t>
            </a:r>
            <a:endParaRPr lang="pt-BR" dirty="0"/>
          </a:p>
          <a:p>
            <a:pPr marL="742950" lvl="2" indent="-342900">
              <a:lnSpc>
                <a:spcPct val="90000"/>
              </a:lnSpc>
            </a:pPr>
            <a:r>
              <a:rPr lang="pt-BR" dirty="0" smtClean="0"/>
              <a:t>Visão </a:t>
            </a:r>
            <a:r>
              <a:rPr lang="pt-BR" dirty="0"/>
              <a:t>de Processo: Diagrama de </a:t>
            </a:r>
            <a:r>
              <a:rPr lang="pt-BR" dirty="0" smtClean="0"/>
              <a:t>Atividades</a:t>
            </a:r>
            <a:endParaRPr lang="pt-BR" dirty="0"/>
          </a:p>
          <a:p>
            <a:pPr marL="742950" lvl="2" indent="-342900">
              <a:lnSpc>
                <a:spcPct val="90000"/>
              </a:lnSpc>
            </a:pPr>
            <a:r>
              <a:rPr lang="pt-BR" dirty="0" smtClean="0"/>
              <a:t>Cenários</a:t>
            </a:r>
            <a:r>
              <a:rPr lang="pt-BR" dirty="0"/>
              <a:t>: Casos de Uso </a:t>
            </a:r>
            <a:r>
              <a:rPr lang="pt-BR" dirty="0" smtClean="0"/>
              <a:t>ou </a:t>
            </a:r>
            <a:r>
              <a:rPr lang="pt-BR" dirty="0"/>
              <a:t>Histórias de Usuário com Protótipos.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726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Entrega Parcial 1 - Avaliação</a:t>
            </a:r>
            <a:endParaRPr lang="en-US" sz="40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O grupo deverá apresentar o projeto proposto para o professor em no máximo 10 minutos no </a:t>
            </a:r>
            <a:r>
              <a:rPr lang="pt-BR" sz="2800" smtClean="0"/>
              <a:t>dia </a:t>
            </a:r>
            <a:r>
              <a:rPr lang="pt-BR" sz="2800" smtClean="0"/>
              <a:t>23/03/2014</a:t>
            </a:r>
            <a:endParaRPr lang="pt-BR" sz="28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Trabalho da Disciplina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157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1958</Words>
  <Application>Microsoft Office PowerPoint</Application>
  <PresentationFormat>Apresentação na tela (4:3)</PresentationFormat>
  <Paragraphs>256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Tahoma</vt:lpstr>
      <vt:lpstr>Verdana</vt:lpstr>
      <vt:lpstr>Office Theme</vt:lpstr>
      <vt:lpstr> Universidade Presbiteriana Mackenzie</vt:lpstr>
      <vt:lpstr>Objetivo</vt:lpstr>
      <vt:lpstr>Integrantes</vt:lpstr>
      <vt:lpstr>Projeto</vt:lpstr>
      <vt:lpstr>Entregas</vt:lpstr>
      <vt:lpstr>Entregas</vt:lpstr>
      <vt:lpstr>Entrega Parcial 1</vt:lpstr>
      <vt:lpstr>Entrega Parcial 1 - Conteúdo</vt:lpstr>
      <vt:lpstr>Entrega Parcial 1 - Avaliação</vt:lpstr>
      <vt:lpstr>Projeto Buscador</vt:lpstr>
      <vt:lpstr>SE#US1: Buscar Produto</vt:lpstr>
      <vt:lpstr>SE#US2: Comparar Produtos</vt:lpstr>
      <vt:lpstr>SE#US3: Comparar Produtos de Lojas Diferentes</vt:lpstr>
      <vt:lpstr>SE#US4: Ver Dados da Loja</vt:lpstr>
      <vt:lpstr>SE#US5: Comentar sobre a Loja</vt:lpstr>
      <vt:lpstr>SE#US6: Ver Todos Comentários sobre a Loja</vt:lpstr>
      <vt:lpstr>Buscador – Requisito não Funcionais</vt:lpstr>
      <vt:lpstr>Buscador – Requisito não Funcionais</vt:lpstr>
      <vt:lpstr>Projeto Loja</vt:lpstr>
      <vt:lpstr>ST#US1: Comprar Produto por Boleto</vt:lpstr>
      <vt:lpstr>ST#US2: Comprar Produto no Débito em CC</vt:lpstr>
      <vt:lpstr>ST#US3: Comprar Produto com PayPal</vt:lpstr>
      <vt:lpstr>ST#US4: Comparar Produtos</vt:lpstr>
      <vt:lpstr>ST#US5: Status do Pedido</vt:lpstr>
      <vt:lpstr>SE#US6: Ver Comentários sobre Produtos</vt:lpstr>
      <vt:lpstr>Loja – Requisitos não Funcionais</vt:lpstr>
      <vt:lpstr>Projeto Banco</vt:lpstr>
      <vt:lpstr>IB#US1: Pagamento em Débito</vt:lpstr>
      <vt:lpstr>IB#US1: Pagar em Débito</vt:lpstr>
      <vt:lpstr>IB#US2: Pagamento de Boleto</vt:lpstr>
      <vt:lpstr>IB#US3: Ver saldo de Conta Corrente</vt:lpstr>
      <vt:lpstr>IB#US4: Ver extrato de Conta Corrente</vt:lpstr>
      <vt:lpstr>IB#US5: Transferência para poupança</vt:lpstr>
      <vt:lpstr>IB#US6: Transferência Agendada para poupança</vt:lpstr>
      <vt:lpstr>Banco – Requisitos não Funcionais</vt:lpstr>
      <vt:lpstr>Banco – Requisitos não Funcionais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Conta da Microsoft</cp:lastModifiedBy>
  <cp:revision>145</cp:revision>
  <dcterms:created xsi:type="dcterms:W3CDTF">2009-11-10T10:17:41Z</dcterms:created>
  <dcterms:modified xsi:type="dcterms:W3CDTF">2015-02-23T22:51:32Z</dcterms:modified>
</cp:coreProperties>
</file>