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4630400" cy="8229600"/>
  <p:notesSz cx="8229600" cy="14630400"/>
  <p:embeddedFontLst>
    <p:embeddedFont>
      <p:font typeface="Inter" panose="020B0604020202020204" charset="0"/>
      <p:regular r:id="rId11"/>
    </p:embeddedFont>
  </p:embeddedFont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CFD"/>
    <a:srgbClr val="FBFCFD"/>
    <a:srgbClr val="CC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55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E257D-BFF1-B55F-88F7-24E542078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40221-BD68-301D-366C-3746B7CD5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00893-C828-A04A-DA6D-6D975C7E9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C50B2-E491-9BF0-7232-CF33ACBF4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1410" y="841534"/>
            <a:ext cx="7556421" cy="3045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Diagnóstico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 de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Neumonía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 a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partir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 de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Imágenes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 de Rayos X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usando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Inteligencia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 Artificial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5911073"/>
            <a:ext cx="4331366" cy="16211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Presentación del </a:t>
            </a:r>
            <a:r>
              <a:rPr lang="en-US" sz="175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proyecto</a:t>
            </a: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final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Ciencia de Datos e </a:t>
            </a:r>
            <a:r>
              <a:rPr lang="en-US" sz="175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Inteligencia</a:t>
            </a: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Artificial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Universidad del Desarrollo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Autor: Felipe Montecinos.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51949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502593"/>
            <a:ext cx="306645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66098"/>
            <a:ext cx="681930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El Problema y el Objetivo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42360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El Problema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022485"/>
            <a:ext cx="6244709" cy="1109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La neumonía es una enfermedad respiratoria grave que necesita ser detectada rápidamente para iniciar un tratamiento oportuno.</a:t>
            </a:r>
          </a:p>
        </p:txBody>
      </p:sp>
      <p:sp>
        <p:nvSpPr>
          <p:cNvPr id="6" name="Text 4"/>
          <p:cNvSpPr/>
          <p:nvPr/>
        </p:nvSpPr>
        <p:spPr>
          <a:xfrm>
            <a:off x="793790" y="4394561"/>
            <a:ext cx="6244709" cy="1109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850"/>
              </a:lnSpc>
              <a:buSzPct val="100000"/>
              <a:tabLst>
                <a:tab pos="10498138" algn="l"/>
                <a:tab pos="10588625" algn="l"/>
              </a:tabLst>
            </a:pPr>
            <a:r>
              <a:rPr lang="es-MX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Sin   embargo,   en   muchos   centros   de   salud   no   hay </a:t>
            </a:r>
          </a:p>
          <a:p>
            <a:pPr algn="just">
              <a:lnSpc>
                <a:spcPts val="2850"/>
              </a:lnSpc>
              <a:buSzPct val="100000"/>
              <a:tabLst>
                <a:tab pos="10498138" algn="l"/>
                <a:tab pos="10588625" algn="l"/>
              </a:tabLst>
            </a:pPr>
            <a:r>
              <a:rPr lang="es-MX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suficientes  radiólogos  disponibles  para analizar todas las </a:t>
            </a:r>
          </a:p>
          <a:p>
            <a:pPr algn="just">
              <a:lnSpc>
                <a:spcPts val="2850"/>
              </a:lnSpc>
              <a:buSzPct val="100000"/>
            </a:pPr>
            <a:r>
              <a:rPr lang="es-MX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radiografías de tórax.</a:t>
            </a:r>
          </a:p>
        </p:txBody>
      </p:sp>
      <p:sp>
        <p:nvSpPr>
          <p:cNvPr id="7" name="Text 5"/>
          <p:cNvSpPr/>
          <p:nvPr/>
        </p:nvSpPr>
        <p:spPr>
          <a:xfrm>
            <a:off x="7599521" y="242360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El Objetivo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3022485"/>
            <a:ext cx="6244709" cy="1639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Desarrollar una solución automatizada que ayude a detectar neumonía en imágenes de rayos X utilizando inteligencia artificial, facilitando un diagnóstico más rápido y accesible.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9B7DE8-BB15-869A-43C2-058E6615B850}"/>
              </a:ext>
            </a:extLst>
          </p:cNvPr>
          <p:cNvSpPr/>
          <p:nvPr/>
        </p:nvSpPr>
        <p:spPr>
          <a:xfrm>
            <a:off x="12616405" y="7558268"/>
            <a:ext cx="1898248" cy="555585"/>
          </a:xfrm>
          <a:prstGeom prst="rect">
            <a:avLst/>
          </a:prstGeom>
          <a:solidFill>
            <a:srgbClr val="FA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70347" y="517256"/>
            <a:ext cx="610076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La Solución Propuesta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2362" y="18901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80" y="1926650"/>
            <a:ext cx="357188" cy="4464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54349" y="1922040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Modelo de IA (CNN)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454349" y="243019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Analiza imágenes y detecta neumonía.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491758" y="1926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029" y="1956092"/>
            <a:ext cx="357188" cy="446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229588" y="1924184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Entrenamiento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6229588" y="243234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Miles de imágenes reales (Normal/Neumonía).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9964341" y="19539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898" y="1922039"/>
            <a:ext cx="357188" cy="44648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701457" y="189013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API Accesible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0701457" y="2398289"/>
            <a:ext cx="6819305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Evaluación en segundos de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cualquier</a:t>
            </a: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imagen.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BF66659-D71F-177E-FEAB-A45D37477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584" y="3551338"/>
            <a:ext cx="7573545" cy="442802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8475AB4-6441-5F66-D1B1-7AF4CDB8C6C6}"/>
              </a:ext>
            </a:extLst>
          </p:cNvPr>
          <p:cNvSpPr/>
          <p:nvPr/>
        </p:nvSpPr>
        <p:spPr>
          <a:xfrm>
            <a:off x="12616405" y="7558268"/>
            <a:ext cx="1898248" cy="555585"/>
          </a:xfrm>
          <a:prstGeom prst="rect">
            <a:avLst/>
          </a:prstGeom>
          <a:solidFill>
            <a:srgbClr val="FA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id="{2060B7DC-6A8A-04DB-BAA9-C2E1E500DB79}"/>
              </a:ext>
            </a:extLst>
          </p:cNvPr>
          <p:cNvSpPr/>
          <p:nvPr/>
        </p:nvSpPr>
        <p:spPr>
          <a:xfrm>
            <a:off x="587022" y="4222044"/>
            <a:ext cx="4526845" cy="2765778"/>
          </a:xfrm>
          <a:prstGeom prst="wedgeRectCallout">
            <a:avLst/>
          </a:prstGeom>
          <a:solidFill>
            <a:srgbClr val="CCE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9D452F3-1E71-BD63-6DC4-0CD2D0497441}"/>
              </a:ext>
            </a:extLst>
          </p:cNvPr>
          <p:cNvSpPr/>
          <p:nvPr/>
        </p:nvSpPr>
        <p:spPr>
          <a:xfrm>
            <a:off x="870347" y="4542879"/>
            <a:ext cx="4040320" cy="2219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El modelo fue entrenado con miles de imágenes de rayos X clasificadas como normales o con neumonía, lo que permitió que la IA aprendiera a distinguir entre ambas condiciones con alta precisión.</a:t>
            </a:r>
            <a:endParaRPr lang="en-US" sz="1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791" y="563229"/>
            <a:ext cx="6183919" cy="437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Metodología Detallada</a:t>
            </a: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0731253" y="1540891"/>
            <a:ext cx="15240" cy="3406021"/>
          </a:xfrm>
          <a:prstGeom prst="roundRect">
            <a:avLst>
              <a:gd name="adj" fmla="val 354233"/>
            </a:avLst>
          </a:prstGeom>
          <a:solidFill>
            <a:srgbClr val="B2D4E5"/>
          </a:solidFill>
          <a:ln/>
        </p:spPr>
      </p:sp>
      <p:sp>
        <p:nvSpPr>
          <p:cNvPr id="4" name="Shape 2"/>
          <p:cNvSpPr/>
          <p:nvPr/>
        </p:nvSpPr>
        <p:spPr>
          <a:xfrm>
            <a:off x="10223987" y="1822355"/>
            <a:ext cx="385524" cy="15240"/>
          </a:xfrm>
          <a:prstGeom prst="roundRect">
            <a:avLst>
              <a:gd name="adj" fmla="val 354233"/>
            </a:avLst>
          </a:prstGeom>
          <a:solidFill>
            <a:srgbClr val="B2D4E5"/>
          </a:solidFill>
          <a:ln/>
        </p:spPr>
      </p:sp>
      <p:sp>
        <p:nvSpPr>
          <p:cNvPr id="5" name="Shape 3"/>
          <p:cNvSpPr/>
          <p:nvPr/>
        </p:nvSpPr>
        <p:spPr>
          <a:xfrm>
            <a:off x="10594272" y="1685433"/>
            <a:ext cx="289203" cy="289203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610" y="1703471"/>
            <a:ext cx="202406" cy="25300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026986" y="1669360"/>
            <a:ext cx="2069307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Recolección de 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351904" y="1957253"/>
            <a:ext cx="3744389" cy="507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Imágenes de rayos X de </a:t>
            </a:r>
          </a:p>
          <a:p>
            <a:pPr marL="0" indent="0" algn="r">
              <a:lnSpc>
                <a:spcPts val="1600"/>
              </a:lnSpc>
              <a:buNone/>
            </a:pPr>
            <a:r>
              <a:rPr lang="en-US" sz="160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tórax</a:t>
            </a: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(Normal/Neumonía</a:t>
            </a:r>
            <a:r>
              <a:rPr lang="en-US" sz="14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10868234" y="2464935"/>
            <a:ext cx="385524" cy="15240"/>
          </a:xfrm>
          <a:prstGeom prst="roundRect">
            <a:avLst>
              <a:gd name="adj" fmla="val 354233"/>
            </a:avLst>
          </a:prstGeom>
          <a:solidFill>
            <a:srgbClr val="B2D4E5"/>
          </a:solidFill>
          <a:ln/>
        </p:spPr>
      </p:sp>
      <p:sp>
        <p:nvSpPr>
          <p:cNvPr id="10" name="Shape 7"/>
          <p:cNvSpPr/>
          <p:nvPr/>
        </p:nvSpPr>
        <p:spPr>
          <a:xfrm>
            <a:off x="10594272" y="2328013"/>
            <a:ext cx="289203" cy="289203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610" y="2346051"/>
            <a:ext cx="202406" cy="25300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1223407" y="2311940"/>
            <a:ext cx="1686997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Preprocesamiento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1223407" y="2599832"/>
            <a:ext cx="2674643" cy="377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Redimensión y </a:t>
            </a:r>
            <a:r>
              <a:rPr lang="en-US" sz="160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normalización</a:t>
            </a: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</a:p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de imágenes.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10223987" y="3043222"/>
            <a:ext cx="385524" cy="15240"/>
          </a:xfrm>
          <a:prstGeom prst="roundRect">
            <a:avLst>
              <a:gd name="adj" fmla="val 354233"/>
            </a:avLst>
          </a:prstGeom>
          <a:solidFill>
            <a:srgbClr val="B2D4E5"/>
          </a:solidFill>
          <a:ln/>
        </p:spPr>
      </p:sp>
      <p:sp>
        <p:nvSpPr>
          <p:cNvPr id="15" name="Shape 11"/>
          <p:cNvSpPr/>
          <p:nvPr/>
        </p:nvSpPr>
        <p:spPr>
          <a:xfrm>
            <a:off x="10594272" y="2906300"/>
            <a:ext cx="289203" cy="289203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610" y="2924338"/>
            <a:ext cx="202406" cy="25300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8026986" y="2890227"/>
            <a:ext cx="206930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Entrenamiento del modelo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3952906" y="3178120"/>
            <a:ext cx="6143387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Red neuronal </a:t>
            </a:r>
          </a:p>
          <a:p>
            <a:pPr marL="0" indent="0" algn="r">
              <a:lnSpc>
                <a:spcPts val="1600"/>
              </a:lnSpc>
              <a:buNone/>
            </a:pPr>
            <a:r>
              <a:rPr lang="en-US" sz="160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convolucional</a:t>
            </a: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(CNN).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10868234" y="3621627"/>
            <a:ext cx="385524" cy="15240"/>
          </a:xfrm>
          <a:prstGeom prst="roundRect">
            <a:avLst>
              <a:gd name="adj" fmla="val 354233"/>
            </a:avLst>
          </a:prstGeom>
          <a:solidFill>
            <a:srgbClr val="B2D4E5"/>
          </a:solidFill>
          <a:ln/>
        </p:spPr>
      </p:sp>
      <p:sp>
        <p:nvSpPr>
          <p:cNvPr id="20" name="Shape 15"/>
          <p:cNvSpPr/>
          <p:nvPr/>
        </p:nvSpPr>
        <p:spPr>
          <a:xfrm>
            <a:off x="10594272" y="3484706"/>
            <a:ext cx="289203" cy="289203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610" y="3502744"/>
            <a:ext cx="202406" cy="25300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1223407" y="3468632"/>
            <a:ext cx="2145863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Evaluación del rendimiento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7"/>
          <p:cNvSpPr/>
          <p:nvPr/>
        </p:nvSpPr>
        <p:spPr>
          <a:xfrm>
            <a:off x="11223407" y="3756524"/>
            <a:ext cx="2720363" cy="501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60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Precisión</a:t>
            </a: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y error con </a:t>
            </a:r>
            <a:r>
              <a:rPr lang="en-US" sz="160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datos</a:t>
            </a: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</a:p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no vistos.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18"/>
          <p:cNvSpPr/>
          <p:nvPr/>
        </p:nvSpPr>
        <p:spPr>
          <a:xfrm>
            <a:off x="10223987" y="4200033"/>
            <a:ext cx="385524" cy="15240"/>
          </a:xfrm>
          <a:prstGeom prst="roundRect">
            <a:avLst>
              <a:gd name="adj" fmla="val 354233"/>
            </a:avLst>
          </a:prstGeom>
          <a:solidFill>
            <a:srgbClr val="B2D4E5"/>
          </a:solidFill>
          <a:ln/>
        </p:spPr>
      </p:sp>
      <p:sp>
        <p:nvSpPr>
          <p:cNvPr id="25" name="Shape 19"/>
          <p:cNvSpPr/>
          <p:nvPr/>
        </p:nvSpPr>
        <p:spPr>
          <a:xfrm>
            <a:off x="10594272" y="4063111"/>
            <a:ext cx="289203" cy="289203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7610" y="4081149"/>
            <a:ext cx="202406" cy="25300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8409296" y="4047038"/>
            <a:ext cx="1686997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Despliegue como 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21"/>
          <p:cNvSpPr/>
          <p:nvPr/>
        </p:nvSpPr>
        <p:spPr>
          <a:xfrm>
            <a:off x="3952906" y="4334931"/>
            <a:ext cx="6143387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Integración en una API.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32" y="1422098"/>
            <a:ext cx="6484942" cy="4945142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94ACB11F-BB55-2993-FA7B-EB0544EF6021}"/>
              </a:ext>
            </a:extLst>
          </p:cNvPr>
          <p:cNvSpPr/>
          <p:nvPr/>
        </p:nvSpPr>
        <p:spPr>
          <a:xfrm>
            <a:off x="12616405" y="7558268"/>
            <a:ext cx="1898248" cy="555585"/>
          </a:xfrm>
          <a:prstGeom prst="rect">
            <a:avLst/>
          </a:prstGeom>
          <a:solidFill>
            <a:srgbClr val="FA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31" name="Bocadillo: rectángulo 30">
            <a:extLst>
              <a:ext uri="{FF2B5EF4-FFF2-40B4-BE49-F238E27FC236}">
                <a16:creationId xmlns:a16="http://schemas.microsoft.com/office/drawing/2014/main" id="{F4AF576E-7FF6-2053-D327-EF57ACF074D8}"/>
              </a:ext>
            </a:extLst>
          </p:cNvPr>
          <p:cNvSpPr/>
          <p:nvPr/>
        </p:nvSpPr>
        <p:spPr>
          <a:xfrm>
            <a:off x="8153326" y="5320276"/>
            <a:ext cx="4526845" cy="2103105"/>
          </a:xfrm>
          <a:prstGeom prst="wedgeRectCallout">
            <a:avLst/>
          </a:prstGeom>
          <a:solidFill>
            <a:srgbClr val="CCE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F1A5033D-54C3-418C-14D0-898BC118E0A5}"/>
              </a:ext>
            </a:extLst>
          </p:cNvPr>
          <p:cNvSpPr/>
          <p:nvPr/>
        </p:nvSpPr>
        <p:spPr>
          <a:xfrm>
            <a:off x="8332823" y="5414693"/>
            <a:ext cx="4040320" cy="2219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Cada paso fue clave: desde la recolección y preparación de imágenes, hasta el entrenamiento de una red neuronal y su posterior integración en una API accesible para pruebas reales</a:t>
            </a:r>
            <a:endParaRPr lang="en-US" sz="1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9338" y="570956"/>
            <a:ext cx="674608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Rendimiento del Modelo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1639548"/>
            <a:ext cx="4196358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187398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Precisión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238214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Validación máxima de 89,5%.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216962" y="1639548"/>
            <a:ext cx="4196358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187398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Pérdida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51396" y="238214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Disminución constante del error.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40133" y="1639548"/>
            <a:ext cx="4196358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187398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Consistencia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874568" y="2382141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Modelo consistente en nuevos datos.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04237A2-C5CF-939B-2ECF-80701C64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38" y="3523686"/>
            <a:ext cx="8643982" cy="420783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42FD45C-C72D-3E77-49B9-3030A9060547}"/>
              </a:ext>
            </a:extLst>
          </p:cNvPr>
          <p:cNvSpPr/>
          <p:nvPr/>
        </p:nvSpPr>
        <p:spPr>
          <a:xfrm>
            <a:off x="12616405" y="7558268"/>
            <a:ext cx="1898248" cy="555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8E2B746A-AC02-65C7-BE22-DFFD2912C8FC}"/>
              </a:ext>
            </a:extLst>
          </p:cNvPr>
          <p:cNvSpPr/>
          <p:nvPr/>
        </p:nvSpPr>
        <p:spPr>
          <a:xfrm>
            <a:off x="9874569" y="4114800"/>
            <a:ext cx="3986494" cy="3209034"/>
          </a:xfrm>
          <a:prstGeom prst="wedgeRectCallout">
            <a:avLst/>
          </a:prstGeom>
          <a:solidFill>
            <a:srgbClr val="CCE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B7D1224F-093D-2AC7-5086-1DD78832323C}"/>
              </a:ext>
            </a:extLst>
          </p:cNvPr>
          <p:cNvSpPr/>
          <p:nvPr/>
        </p:nvSpPr>
        <p:spPr>
          <a:xfrm>
            <a:off x="10157893" y="4435635"/>
            <a:ext cx="3558044" cy="257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El modelo alcanzó una precisión del 89,5% en validación. La pérdida (error) disminuyó de forma constante, y los resultados fueron consistentes en datos no vistos, demostrando un buen aprendizaje sin sobreajuste</a:t>
            </a:r>
            <a:endParaRPr lang="en-US" sz="1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268" y="630436"/>
            <a:ext cx="5493425" cy="582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Demostración del Modelo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8" y="1567815"/>
            <a:ext cx="4462582" cy="7099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8671" y="2544008"/>
            <a:ext cx="2329815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API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8671" y="2941677"/>
            <a:ext cx="4107775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Creación de API para pruebas externas.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850" y="1567815"/>
            <a:ext cx="4462582" cy="7099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61253" y="2544008"/>
            <a:ext cx="2329815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Postman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61253" y="2941677"/>
            <a:ext cx="4107775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Carga de imágenes y </a:t>
            </a:r>
            <a:r>
              <a:rPr lang="en-US" sz="160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diagnóstico</a:t>
            </a: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600" dirty="0" err="1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automático</a:t>
            </a: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431" y="1567815"/>
            <a:ext cx="4462582" cy="7099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23834" y="2544008"/>
            <a:ext cx="2329815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Simulación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23834" y="2941677"/>
            <a:ext cx="4107775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Funcionamiento en un entorno hospitalario.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68" y="3802380"/>
            <a:ext cx="4659749" cy="3415665"/>
          </a:xfrm>
          <a:prstGeom prst="rect">
            <a:avLst/>
          </a:prstGeom>
        </p:spPr>
      </p:pic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342" y="3905390"/>
            <a:ext cx="4379812" cy="327180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5A4FC5D-A076-1609-09BE-6A6E79A8C032}"/>
              </a:ext>
            </a:extLst>
          </p:cNvPr>
          <p:cNvSpPr/>
          <p:nvPr/>
        </p:nvSpPr>
        <p:spPr>
          <a:xfrm>
            <a:off x="12616405" y="7558268"/>
            <a:ext cx="1898248" cy="555585"/>
          </a:xfrm>
          <a:prstGeom prst="rect">
            <a:avLst/>
          </a:prstGeom>
          <a:solidFill>
            <a:srgbClr val="FB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A77BEF41-8867-361A-0C3A-6D4B73F45DA4}"/>
              </a:ext>
            </a:extLst>
          </p:cNvPr>
          <p:cNvSpPr/>
          <p:nvPr/>
        </p:nvSpPr>
        <p:spPr>
          <a:xfrm>
            <a:off x="10021553" y="4114800"/>
            <a:ext cx="4107775" cy="2765778"/>
          </a:xfrm>
          <a:prstGeom prst="wedgeRectCallout">
            <a:avLst/>
          </a:prstGeom>
          <a:solidFill>
            <a:srgbClr val="CCE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3AAE6A44-7461-5345-C1B4-0982049CD0A2}"/>
              </a:ext>
            </a:extLst>
          </p:cNvPr>
          <p:cNvSpPr/>
          <p:nvPr/>
        </p:nvSpPr>
        <p:spPr>
          <a:xfrm>
            <a:off x="10150614" y="4363597"/>
            <a:ext cx="3842230" cy="2219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Se creó una API para evaluar imágenes externas. Usando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se cargan radiografías y se obtiene un diagnóstico automático en segundos. Esto simula cómo funcionaría el sistema en un hospital real.</a:t>
            </a:r>
            <a:endParaRPr lang="en-US" sz="1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63CD6-19FE-6A5C-FDA4-9818C0EE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A9172A1-80C1-B72E-8749-850896D68E5E}"/>
              </a:ext>
            </a:extLst>
          </p:cNvPr>
          <p:cNvSpPr/>
          <p:nvPr/>
        </p:nvSpPr>
        <p:spPr>
          <a:xfrm>
            <a:off x="621268" y="630436"/>
            <a:ext cx="5493425" cy="582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s-MX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Prueba del Modelo en Tiempo Real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08D6B86-20CD-2052-9D9D-0E49A2CF35DB}"/>
              </a:ext>
            </a:extLst>
          </p:cNvPr>
          <p:cNvSpPr/>
          <p:nvPr/>
        </p:nvSpPr>
        <p:spPr>
          <a:xfrm>
            <a:off x="12616405" y="7558268"/>
            <a:ext cx="1898248" cy="555585"/>
          </a:xfrm>
          <a:prstGeom prst="rect">
            <a:avLst/>
          </a:prstGeom>
          <a:solidFill>
            <a:srgbClr val="FB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2137E651-1A2B-E064-4686-796AAAB6082A}"/>
              </a:ext>
            </a:extLst>
          </p:cNvPr>
          <p:cNvSpPr/>
          <p:nvPr/>
        </p:nvSpPr>
        <p:spPr>
          <a:xfrm>
            <a:off x="10679289" y="2181399"/>
            <a:ext cx="3450039" cy="3866801"/>
          </a:xfrm>
          <a:prstGeom prst="wedgeRectCallout">
            <a:avLst/>
          </a:prstGeom>
          <a:solidFill>
            <a:srgbClr val="CCE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C8027295-88E0-B678-2C29-5FB8E7CE0B53}"/>
              </a:ext>
            </a:extLst>
          </p:cNvPr>
          <p:cNvSpPr/>
          <p:nvPr/>
        </p:nvSpPr>
        <p:spPr>
          <a:xfrm>
            <a:off x="10780888" y="2328154"/>
            <a:ext cx="3211955" cy="37200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Se creó una API que permite enviar imágenes a través de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y recibir un diagnóstico inmediato. En este ejemplo, se cargó una radiografía y el modelo predijo con alta confianza que corresponde a un caso de neumonía, demostrando su funcionalidad práctica y rapidez de respuesta.</a:t>
            </a:r>
            <a:endParaRPr lang="en-US" sz="1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4B4DFA5-9952-657D-B481-513DC955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8" y="2036477"/>
            <a:ext cx="9672696" cy="41566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87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9353" y="424577"/>
            <a:ext cx="4636294" cy="480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Conclusiones del Proyecto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39353" y="1197769"/>
            <a:ext cx="1693902" cy="854869"/>
          </a:xfrm>
          <a:prstGeom prst="roundRect">
            <a:avLst>
              <a:gd name="adj" fmla="val 719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75" y="1496497"/>
            <a:ext cx="205859" cy="25729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79583" y="1344097"/>
            <a:ext cx="1921669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Integración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79583" y="1671995"/>
            <a:ext cx="2466499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Conocimientos de ciencia de datos.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2306360" y="2048827"/>
            <a:ext cx="11711583" cy="7620"/>
          </a:xfrm>
          <a:prstGeom prst="roundRect">
            <a:avLst>
              <a:gd name="adj" fmla="val 807047"/>
            </a:avLst>
          </a:prstGeom>
          <a:solidFill>
            <a:srgbClr val="B2D4E5"/>
          </a:solidFill>
          <a:ln/>
        </p:spPr>
      </p:sp>
      <p:sp>
        <p:nvSpPr>
          <p:cNvPr id="8" name="Shape 5"/>
          <p:cNvSpPr/>
          <p:nvPr/>
        </p:nvSpPr>
        <p:spPr>
          <a:xfrm>
            <a:off x="539353" y="2125742"/>
            <a:ext cx="3387923" cy="854869"/>
          </a:xfrm>
          <a:prstGeom prst="roundRect">
            <a:avLst>
              <a:gd name="adj" fmla="val 719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385" y="2424470"/>
            <a:ext cx="205859" cy="25729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073604" y="2272070"/>
            <a:ext cx="1921669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Desafíos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073604" y="2599968"/>
            <a:ext cx="2411849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Resolución de problemas técnicos.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000381" y="2976801"/>
            <a:ext cx="10017562" cy="7620"/>
          </a:xfrm>
          <a:prstGeom prst="roundRect">
            <a:avLst>
              <a:gd name="adj" fmla="val 807047"/>
            </a:avLst>
          </a:prstGeom>
          <a:solidFill>
            <a:srgbClr val="B2D4E5"/>
          </a:solidFill>
          <a:ln/>
        </p:spPr>
      </p:sp>
      <p:sp>
        <p:nvSpPr>
          <p:cNvPr id="13" name="Shape 9"/>
          <p:cNvSpPr/>
          <p:nvPr/>
        </p:nvSpPr>
        <p:spPr>
          <a:xfrm>
            <a:off x="539353" y="3053715"/>
            <a:ext cx="5081826" cy="854869"/>
          </a:xfrm>
          <a:prstGeom prst="roundRect">
            <a:avLst>
              <a:gd name="adj" fmla="val 719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277" y="3352443"/>
            <a:ext cx="205859" cy="257294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767507" y="3200043"/>
            <a:ext cx="1921669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Solución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5767507" y="3527941"/>
            <a:ext cx="2782253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Construcción de una solución completa.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5694283" y="3904774"/>
            <a:ext cx="8323659" cy="7620"/>
          </a:xfrm>
          <a:prstGeom prst="roundRect">
            <a:avLst>
              <a:gd name="adj" fmla="val 807047"/>
            </a:avLst>
          </a:prstGeom>
          <a:solidFill>
            <a:srgbClr val="B2D4E5"/>
          </a:solidFill>
          <a:ln/>
        </p:spPr>
      </p:sp>
      <p:sp>
        <p:nvSpPr>
          <p:cNvPr id="18" name="Shape 13"/>
          <p:cNvSpPr/>
          <p:nvPr/>
        </p:nvSpPr>
        <p:spPr>
          <a:xfrm>
            <a:off x="539353" y="3981688"/>
            <a:ext cx="6775847" cy="854869"/>
          </a:xfrm>
          <a:prstGeom prst="roundRect">
            <a:avLst>
              <a:gd name="adj" fmla="val 719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288" y="4280416"/>
            <a:ext cx="205859" cy="257294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461528" y="4128016"/>
            <a:ext cx="1623774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Aplicación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461528" y="4455914"/>
            <a:ext cx="1623774" cy="234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Visión práctica de la IA.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155" y="4690229"/>
            <a:ext cx="4322787" cy="323824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C51270EC-F941-07EF-0B22-9092025F562B}"/>
              </a:ext>
            </a:extLst>
          </p:cNvPr>
          <p:cNvSpPr/>
          <p:nvPr/>
        </p:nvSpPr>
        <p:spPr>
          <a:xfrm>
            <a:off x="12616405" y="7558268"/>
            <a:ext cx="1898248" cy="555585"/>
          </a:xfrm>
          <a:prstGeom prst="rect">
            <a:avLst/>
          </a:prstGeom>
          <a:solidFill>
            <a:srgbClr val="FA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24" name="Bocadillo: rectángulo 23">
            <a:extLst>
              <a:ext uri="{FF2B5EF4-FFF2-40B4-BE49-F238E27FC236}">
                <a16:creationId xmlns:a16="http://schemas.microsoft.com/office/drawing/2014/main" id="{6229CB90-A676-D5D7-44DE-A63FD74C0DEA}"/>
              </a:ext>
            </a:extLst>
          </p:cNvPr>
          <p:cNvSpPr/>
          <p:nvPr/>
        </p:nvSpPr>
        <p:spPr>
          <a:xfrm>
            <a:off x="648802" y="5038610"/>
            <a:ext cx="4972377" cy="2765778"/>
          </a:xfrm>
          <a:prstGeom prst="wedgeRectCallout">
            <a:avLst/>
          </a:prstGeom>
          <a:solidFill>
            <a:srgbClr val="CCE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E412DD71-B2B9-64F0-D2A4-EB752AEB4BFE}"/>
              </a:ext>
            </a:extLst>
          </p:cNvPr>
          <p:cNvSpPr/>
          <p:nvPr/>
        </p:nvSpPr>
        <p:spPr>
          <a:xfrm>
            <a:off x="875681" y="5359445"/>
            <a:ext cx="4509117" cy="2219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Este proyecto integró conocimientos técnicos y prácticos de ciencia de datos. Pude superar desafíos reales y construí una solución funcional que demuestra cómo la IA puede aplicarse eficazmente en contextos médicos.</a:t>
            </a:r>
            <a:endParaRPr lang="en-US" sz="1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502</Words>
  <Application>Microsoft Office PowerPoint</Application>
  <PresentationFormat>Personalizado</PresentationFormat>
  <Paragraphs>75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Felipe</cp:lastModifiedBy>
  <cp:revision>3</cp:revision>
  <dcterms:created xsi:type="dcterms:W3CDTF">2025-03-22T21:08:20Z</dcterms:created>
  <dcterms:modified xsi:type="dcterms:W3CDTF">2025-03-22T22:13:54Z</dcterms:modified>
</cp:coreProperties>
</file>