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6.jpeg" ContentType="image/jpeg"/>
  <Override PartName="/ppt/media/image31.png" ContentType="image/png"/>
  <Override PartName="/ppt/media/image29.wmf" ContentType="image/x-wmf"/>
  <Override PartName="/ppt/media/image28.wmf" ContentType="image/x-wmf"/>
  <Override PartName="/ppt/media/image27.wmf" ContentType="image/x-wmf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30.wmf" ContentType="image/x-wmf"/>
  <Override PartName="/ppt/media/image11.png" ContentType="image/png"/>
  <Override PartName="/ppt/media/image12.png" ContentType="image/png"/>
  <Override PartName="/ppt/media/image32.wmf" ContentType="image/x-wmf"/>
  <Override PartName="/ppt/media/image13.png" ContentType="image/png"/>
  <Override PartName="/ppt/media/image33.wmf" ContentType="image/x-wmf"/>
  <Override PartName="/ppt/media/image14.png" ContentType="image/png"/>
  <Override PartName="/ppt/media/image34.wmf" ContentType="image/x-wmf"/>
  <Override PartName="/ppt/media/image15.png" ContentType="image/png"/>
  <Override PartName="/ppt/media/image35.wmf" ContentType="image/x-wmf"/>
  <Override PartName="/ppt/media/image16.png" ContentType="image/png"/>
  <Override PartName="/ppt/media/image17.png" ContentType="image/png"/>
  <Override PartName="/ppt/media/image37.wmf" ContentType="image/x-wmf"/>
  <Override PartName="/ppt/media/image18.png" ContentType="image/png"/>
  <Override PartName="/ppt/media/image38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11D8BA-BB52-458A-BAD3-C3158672C296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316F226-87CA-43CF-B6AD-DFF3FC6C68E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8B6D0C5-443F-40C4-80FB-20355E613C7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408B797-FAA6-4FAF-B610-2C76B05D243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FA1978F-44A7-4628-9C25-B6929AA359C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9A4A598-2CC9-4103-A782-4AEC96DDD34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734AD61-285C-4403-80CF-2730B3832F6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715F682-0F6C-44E5-975B-626EF88B642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69ED2FD-8840-4389-A5F0-ACBCE56DA161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2AA562C-8206-417A-A40B-4B55524EBC4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484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F4A3987-947C-4770-90CF-DF87442C453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9B5C30A-BE0E-4189-9FFD-E2CE0270AD5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63640" y="6426360"/>
            <a:ext cx="8270640" cy="421920"/>
          </a:xfrm>
          <a:prstGeom prst="rect">
            <a:avLst/>
          </a:prstGeom>
          <a:gradFill>
            <a:gsLst>
              <a:gs pos="0">
                <a:srgbClr val="184884"/>
              </a:gs>
              <a:gs pos="100000">
                <a:srgbClr val="09264a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63640" y="6246720"/>
            <a:ext cx="8270640" cy="16956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Picture 9" descr=""/>
          <p:cNvPicPr/>
          <p:nvPr/>
        </p:nvPicPr>
        <p:blipFill>
          <a:blip r:embed="rId2"/>
          <a:stretch/>
        </p:blipFill>
        <p:spPr>
          <a:xfrm>
            <a:off x="3857760" y="571680"/>
            <a:ext cx="5040000" cy="107928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1F16E08-CFD9-4FF1-9D83-D50F70B8E17C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468360" y="6318360"/>
            <a:ext cx="8675280" cy="539280"/>
          </a:xfrm>
          <a:prstGeom prst="rect">
            <a:avLst/>
          </a:prstGeom>
          <a:gradFill>
            <a:gsLst>
              <a:gs pos="0">
                <a:srgbClr val="2f5e98"/>
              </a:gs>
              <a:gs pos="100000">
                <a:srgbClr val="17345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7" descr=""/>
          <p:cNvPicPr/>
          <p:nvPr/>
        </p:nvPicPr>
        <p:blipFill>
          <a:blip r:embed="rId2"/>
          <a:stretch/>
        </p:blipFill>
        <p:spPr>
          <a:xfrm>
            <a:off x="588960" y="6345360"/>
            <a:ext cx="2268000" cy="485280"/>
          </a:xfrm>
          <a:prstGeom prst="rect">
            <a:avLst/>
          </a:prstGeom>
          <a:ln>
            <a:noFill/>
          </a:ln>
        </p:spPr>
      </p:pic>
      <p:pic>
        <p:nvPicPr>
          <p:cNvPr id="52" name="Picture 9" descr=""/>
          <p:cNvPicPr/>
          <p:nvPr/>
        </p:nvPicPr>
        <p:blipFill>
          <a:blip r:embed="rId3"/>
          <a:stretch/>
        </p:blipFill>
        <p:spPr>
          <a:xfrm>
            <a:off x="-49320" y="353880"/>
            <a:ext cx="9286560" cy="102672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403200"/>
            <a:ext cx="91342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914400" y="512640"/>
            <a:ext cx="7762680" cy="90468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Cl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iq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u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e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p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a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r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a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di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t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a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r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o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tí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t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ul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o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m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st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r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e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914400" y="1784520"/>
            <a:ext cx="7762680" cy="4562280"/>
          </a:xfrm>
          <a:prstGeom prst="rect">
            <a:avLst/>
          </a:prstGeom>
        </p:spPr>
        <p:txBody>
          <a:bodyPr lIns="90000" rIns="90000" tIns="4680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LevelClique para editar o texto mestre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Segundo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Terceiro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Quarto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Quinto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5A41F10-5515-4A4B-B94B-138B4652B428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Picture 7" descr=""/>
          <p:cNvPicPr/>
          <p:nvPr/>
        </p:nvPicPr>
        <p:blipFill>
          <a:blip r:embed="rId2"/>
          <a:stretch/>
        </p:blipFill>
        <p:spPr>
          <a:xfrm>
            <a:off x="-49320" y="353880"/>
            <a:ext cx="9286560" cy="102672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0" y="403200"/>
            <a:ext cx="91342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468360" y="6318360"/>
            <a:ext cx="8675280" cy="539280"/>
          </a:xfrm>
          <a:prstGeom prst="rect">
            <a:avLst/>
          </a:prstGeom>
          <a:gradFill>
            <a:gsLst>
              <a:gs pos="0">
                <a:srgbClr val="2f5e98"/>
              </a:gs>
              <a:gs pos="100000">
                <a:srgbClr val="17345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10" descr=""/>
          <p:cNvPicPr/>
          <p:nvPr/>
        </p:nvPicPr>
        <p:blipFill>
          <a:blip r:embed="rId3"/>
          <a:stretch/>
        </p:blipFill>
        <p:spPr>
          <a:xfrm>
            <a:off x="588960" y="6345360"/>
            <a:ext cx="2268000" cy="48528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9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411586D-CD06-41BE-8591-FCD9DAE59093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7" descr=""/>
          <p:cNvPicPr/>
          <p:nvPr/>
        </p:nvPicPr>
        <p:blipFill>
          <a:blip r:embed="rId2"/>
          <a:stretch/>
        </p:blipFill>
        <p:spPr>
          <a:xfrm>
            <a:off x="-49320" y="353880"/>
            <a:ext cx="9286560" cy="102672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0" y="403200"/>
            <a:ext cx="91342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468360" y="6318360"/>
            <a:ext cx="8675280" cy="539280"/>
          </a:xfrm>
          <a:prstGeom prst="rect">
            <a:avLst/>
          </a:prstGeom>
          <a:gradFill>
            <a:gsLst>
              <a:gs pos="0">
                <a:srgbClr val="2f5e98"/>
              </a:gs>
              <a:gs pos="100000">
                <a:srgbClr val="17345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10" descr=""/>
          <p:cNvPicPr/>
          <p:nvPr/>
        </p:nvPicPr>
        <p:blipFill>
          <a:blip r:embed="rId3"/>
          <a:stretch/>
        </p:blipFill>
        <p:spPr>
          <a:xfrm>
            <a:off x="588960" y="6345360"/>
            <a:ext cx="2268000" cy="485280"/>
          </a:xfrm>
          <a:prstGeom prst="rect">
            <a:avLst/>
          </a:prstGeom>
          <a:ln>
            <a:noFill/>
          </a:ln>
        </p:spPr>
      </p:pic>
      <p:sp>
        <p:nvSpPr>
          <p:cNvPr id="148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9"/>
          <p:cNvSpPr>
            <a:spLocks noGrp="1"/>
          </p:cNvSpPr>
          <p:nvPr>
            <p:ph type="title"/>
          </p:nvPr>
        </p:nvSpPr>
        <p:spPr>
          <a:xfrm>
            <a:off x="914400" y="512640"/>
            <a:ext cx="7762680" cy="90468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Clique para editar o título mestre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914400" y="1784520"/>
            <a:ext cx="7762680" cy="4562280"/>
          </a:xfrm>
          <a:prstGeom prst="rect">
            <a:avLst/>
          </a:prstGeom>
        </p:spPr>
        <p:txBody>
          <a:bodyPr lIns="90000" rIns="90000" tIns="4680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LevelClique para editar o texto mestre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Segundo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Terceiro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Quarto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Quinto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52" name="PlaceHolder 11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7A3D2D4-B1A7-4F75-820D-082C1E66C61B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7" descr=""/>
          <p:cNvPicPr/>
          <p:nvPr/>
        </p:nvPicPr>
        <p:blipFill>
          <a:blip r:embed="rId2"/>
          <a:stretch/>
        </p:blipFill>
        <p:spPr>
          <a:xfrm>
            <a:off x="-49320" y="353880"/>
            <a:ext cx="9286560" cy="1026720"/>
          </a:xfrm>
          <a:prstGeom prst="rect">
            <a:avLst/>
          </a:prstGeom>
          <a:ln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0" y="403200"/>
            <a:ext cx="91342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468360" y="6318360"/>
            <a:ext cx="8675280" cy="539280"/>
          </a:xfrm>
          <a:prstGeom prst="rect">
            <a:avLst/>
          </a:prstGeom>
          <a:gradFill>
            <a:gsLst>
              <a:gs pos="0">
                <a:srgbClr val="2f5e98"/>
              </a:gs>
              <a:gs pos="100000">
                <a:srgbClr val="17345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10" descr=""/>
          <p:cNvPicPr/>
          <p:nvPr/>
        </p:nvPicPr>
        <p:blipFill>
          <a:blip r:embed="rId3"/>
          <a:stretch/>
        </p:blipFill>
        <p:spPr>
          <a:xfrm>
            <a:off x="588960" y="6345360"/>
            <a:ext cx="2268000" cy="485280"/>
          </a:xfrm>
          <a:prstGeom prst="rect">
            <a:avLst/>
          </a:prstGeom>
          <a:ln>
            <a:noFill/>
          </a:ln>
        </p:spPr>
      </p:pic>
      <p:sp>
        <p:nvSpPr>
          <p:cNvPr id="195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914400" y="512640"/>
            <a:ext cx="7762680" cy="90468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Clique para editar o título mestre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914400" y="1784520"/>
            <a:ext cx="3804840" cy="4562280"/>
          </a:xfrm>
          <a:prstGeom prst="rect">
            <a:avLst/>
          </a:prstGeom>
        </p:spPr>
        <p:txBody>
          <a:bodyPr lIns="90000" rIns="90000" tIns="4680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LevelClique para editar o texto mestre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Segundo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Terceiro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Quarto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Quinto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199" name="PlaceHolder 11"/>
          <p:cNvSpPr>
            <a:spLocks noGrp="1"/>
          </p:cNvSpPr>
          <p:nvPr>
            <p:ph type="body"/>
          </p:nvPr>
        </p:nvSpPr>
        <p:spPr>
          <a:xfrm>
            <a:off x="4871880" y="1784520"/>
            <a:ext cx="3804840" cy="4562280"/>
          </a:xfrm>
          <a:prstGeom prst="rect">
            <a:avLst/>
          </a:prstGeom>
        </p:spPr>
        <p:txBody>
          <a:bodyPr lIns="90000" rIns="90000" tIns="4680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LevelClique para editar o texto mestre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Segundo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Terceiro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Quarto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Quinto nível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sp>
        <p:nvSpPr>
          <p:cNvPr id="200" name="PlaceHolder 12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A394C4F-6383-4F5C-B96F-15BEA6D99EB3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5600" y="5165640"/>
            <a:ext cx="63000" cy="1682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255600" y="4915080"/>
            <a:ext cx="63000" cy="218880"/>
          </a:xfrm>
          <a:prstGeom prst="rect">
            <a:avLst/>
          </a:prstGeom>
          <a:solidFill>
            <a:srgbClr val="365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255600" y="4756320"/>
            <a:ext cx="63000" cy="126720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255600" y="4660920"/>
            <a:ext cx="63000" cy="6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468360" y="6318360"/>
            <a:ext cx="8675280" cy="539280"/>
          </a:xfrm>
          <a:prstGeom prst="rect">
            <a:avLst/>
          </a:prstGeom>
          <a:gradFill>
            <a:gsLst>
              <a:gs pos="0">
                <a:srgbClr val="2f5e98"/>
              </a:gs>
              <a:gs pos="100000">
                <a:srgbClr val="17345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Picture 7" descr=""/>
          <p:cNvPicPr/>
          <p:nvPr/>
        </p:nvPicPr>
        <p:blipFill>
          <a:blip r:embed="rId2"/>
          <a:stretch/>
        </p:blipFill>
        <p:spPr>
          <a:xfrm>
            <a:off x="588960" y="6345360"/>
            <a:ext cx="2268000" cy="485280"/>
          </a:xfrm>
          <a:prstGeom prst="rect">
            <a:avLst/>
          </a:prstGeom>
          <a:ln>
            <a:noFill/>
          </a:ln>
        </p:spPr>
      </p:pic>
      <p:pic>
        <p:nvPicPr>
          <p:cNvPr id="241" name="Picture 9" descr=""/>
          <p:cNvPicPr/>
          <p:nvPr/>
        </p:nvPicPr>
        <p:blipFill>
          <a:blip r:embed="rId3"/>
          <a:stretch/>
        </p:blipFill>
        <p:spPr>
          <a:xfrm>
            <a:off x="-49320" y="353880"/>
            <a:ext cx="9286560" cy="1026720"/>
          </a:xfrm>
          <a:prstGeom prst="rect">
            <a:avLst/>
          </a:prstGeom>
          <a:ln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0" y="403200"/>
            <a:ext cx="913428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6477120" y="641664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914400" y="6416640"/>
            <a:ext cx="556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9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47480" cy="355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28C9DDE-35B3-4ABD-996A-FFA933F50D1D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Click to edit the 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5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914400" y="1844640"/>
            <a:ext cx="7772040" cy="26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Programação Mobile - PGM</a:t>
            </a:r>
            <a:r>
              <a:rPr b="1" lang="pt-BR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
</a:t>
            </a:r>
            <a:r>
              <a:rPr b="1" lang="pt-BR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
</a:t>
            </a:r>
            <a:r>
              <a:rPr b="1" lang="pt-BR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
</a:t>
            </a:r>
            <a:r>
              <a:rPr b="1" lang="pt-BR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Apresentação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900000" y="4653000"/>
            <a:ext cx="777204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       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Prof. Thiago Araujo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thiagosoara@gmail.com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914400" y="512640"/>
            <a:ext cx="7768800" cy="91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Bibliografia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914400" y="1784520"/>
            <a:ext cx="3790440" cy="45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3080" indent="-336240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Dominando o Android – Do Básico ao Avançado.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
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
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Nelson Glauber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5259240" y="1622520"/>
            <a:ext cx="3276360" cy="456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914400" y="512640"/>
            <a:ext cx="7762680" cy="90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Bibliografia Complementar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899640" y="2133000"/>
          <a:ext cx="7762680" cy="323640"/>
        </p:xfrm>
        <a:graphic>
          <a:graphicData uri="http://schemas.openxmlformats.org/drawingml/2006/table">
            <a:tbl>
              <a:tblPr/>
              <a:tblGrid>
                <a:gridCol w="2587320"/>
                <a:gridCol w="2587320"/>
                <a:gridCol w="2588040"/>
              </a:tblGrid>
              <a:tr h="1371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Google Android – Aprenda a criar aplicações para dispositivos móveis com o Android SDK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Lecheta, R.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5a São Paulo Novatec 2016 LT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627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 Android 4: Android 4 Plataform SDK Techniques For Developing Smartphone And Tablet Apps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SATYA, K.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1a New York Apress 2012 LT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333cc"/>
                      </a:solidFill>
                    </a:lnL>
                    <a:lnR w="12240">
                      <a:solidFill>
                        <a:srgbClr val="3333cc"/>
                      </a:solidFill>
                    </a:lnR>
                    <a:lnT w="12240">
                      <a:solidFill>
                        <a:srgbClr val="3333cc"/>
                      </a:solidFill>
                    </a:lnT>
                    <a:lnB w="12240">
                      <a:solidFill>
                        <a:srgbClr val="3333cc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187280" y="625320"/>
            <a:ext cx="69228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Plano de Aulas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8" name="Table 2"/>
          <p:cNvGraphicFramePr/>
          <p:nvPr/>
        </p:nvGraphicFramePr>
        <p:xfrm>
          <a:off x="2405160" y="1700640"/>
          <a:ext cx="4487400" cy="343260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3268440"/>
              </a:tblGrid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AULA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ATIVIDADE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APRESENTAÇÃO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INTRODUÇÃO / AMBIENTE DEV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CONCEITOS BÁSICOS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ACTIVITIES E INTENTS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ACTIVITIES E INTENTS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ACTIVITIES E INTENTS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30/mar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LAYOUTS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LAYOUTS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VIEWS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VIEWS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PERSISTÊNCIA DE DADOS (SQLite)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24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PERSISTÊNCIA DE DADOS (SQLite)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REVISÃO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508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PRIMEIRA PROVA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Table 1"/>
          <p:cNvGraphicFramePr/>
          <p:nvPr/>
        </p:nvGraphicFramePr>
        <p:xfrm>
          <a:off x="2483640" y="1628640"/>
          <a:ext cx="4487400" cy="41518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3268440"/>
              </a:tblGrid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AULA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ATIVIDADE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27/abr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FERIADO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FRAGMENTS, ALERTDIALOG e ACTIONBAR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FRAGMENTS, ALERTDIALOG e ACTIONBAR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ASYNCTASKs, REST e JSON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ASYNCTASKs, REST e JSON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BROADCASTRECEIVER, SMS, MAPS, PHONE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BROADCASTRECEIVER, SMS, MAPS, PHONE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FERRAMENTAS DE TESTES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29/mai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FERRAMENTAS DE TESTES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REVISÃO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SEGUNDA PROVA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PROJETO APRESENTAÇÃO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PROJETO APRESENTAÇÃO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SEGUNDA CHAMADA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3040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PROVA FINAL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35080"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22/jun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RESULTADO FINAL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0" name="CustomShape 2"/>
          <p:cNvSpPr/>
          <p:nvPr/>
        </p:nvSpPr>
        <p:spPr>
          <a:xfrm>
            <a:off x="1187280" y="625320"/>
            <a:ext cx="69228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Plano de Aulas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187280" y="617400"/>
            <a:ext cx="69228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Perguntas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2244600" y="2697120"/>
            <a:ext cx="1837800" cy="1695240"/>
          </a:xfrm>
          <a:prstGeom prst="rect">
            <a:avLst/>
          </a:prstGeom>
          <a:ln>
            <a:noFill/>
          </a:ln>
        </p:spPr>
      </p:pic>
      <p:pic>
        <p:nvPicPr>
          <p:cNvPr id="333" name="Picture 3" descr=""/>
          <p:cNvPicPr/>
          <p:nvPr/>
        </p:nvPicPr>
        <p:blipFill>
          <a:blip r:embed="rId2"/>
          <a:stretch/>
        </p:blipFill>
        <p:spPr>
          <a:xfrm>
            <a:off x="5719680" y="1374840"/>
            <a:ext cx="1622160" cy="39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914400" y="512640"/>
            <a:ext cx="7762680" cy="90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O Professor!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914400" y="1784520"/>
            <a:ext cx="7762680" cy="456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3080" indent="-342720"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Thiago de Sousa Araújo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0" lang="en-GB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Formação acadêmica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b="0" lang="en-GB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Experiência docente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b="0" lang="en-GB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Experiência profissional (não docente)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43080" indent="-342720"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914400" y="512640"/>
            <a:ext cx="7762680" cy="90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O Aluno!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914400" y="1784520"/>
            <a:ext cx="7762680" cy="456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Nome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O que está achando do curso?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Com que área de informática tem experiência?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Trabalha? Estuda? Onde?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  <p:pic>
        <p:nvPicPr>
          <p:cNvPr id="293" name="Picture 6" descr=""/>
          <p:cNvPicPr/>
          <p:nvPr/>
        </p:nvPicPr>
        <p:blipFill>
          <a:blip r:embed="rId1"/>
          <a:stretch/>
        </p:blipFill>
        <p:spPr>
          <a:xfrm>
            <a:off x="5508720" y="2922480"/>
            <a:ext cx="653760" cy="572760"/>
          </a:xfrm>
          <a:prstGeom prst="rect">
            <a:avLst/>
          </a:prstGeom>
          <a:ln>
            <a:noFill/>
          </a:ln>
        </p:spPr>
      </p:pic>
      <p:pic>
        <p:nvPicPr>
          <p:cNvPr id="294" name="Picture 7" descr=""/>
          <p:cNvPicPr/>
          <p:nvPr/>
        </p:nvPicPr>
        <p:blipFill>
          <a:blip r:embed="rId2"/>
          <a:stretch/>
        </p:blipFill>
        <p:spPr>
          <a:xfrm>
            <a:off x="5364000" y="4724280"/>
            <a:ext cx="728280" cy="7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99960" y="1133640"/>
            <a:ext cx="834372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1187280" y="617400"/>
            <a:ext cx="6922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WenQuanYi Micro Hei"/>
              </a:rPr>
              <a:t>Apresentação da Disciplina – PGM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99960" y="1285920"/>
            <a:ext cx="83437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399960" y="1285920"/>
            <a:ext cx="83437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399960" y="1133640"/>
            <a:ext cx="83437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1378080" y="1268640"/>
            <a:ext cx="7657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1260360">
              <a:lnSpc>
                <a:spcPct val="100000"/>
              </a:lnSpc>
            </a:pPr>
            <a:r>
              <a:rPr b="0" lang="pt-BR" sz="22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WenQuanYi Micro Hei"/>
              </a:rPr>
              <a:t>Programação Mobile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36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360">
              <a:lnSpc>
                <a:spcPct val="100000"/>
              </a:lnSpc>
            </a:pPr>
            <a:r>
              <a:rPr b="0" lang="pt-BR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Objetivos da disciplina: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36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Capacitar o aluno a compreender os conceitos que envolvem a computação móvel, desafios da programação mobile, seus sistemas operacionais e aplicar, na prática, toda a base de conhecimento em desenvolvimento de sistemas móveis.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7" descr=""/>
          <p:cNvPicPr/>
          <p:nvPr/>
        </p:nvPicPr>
        <p:blipFill>
          <a:blip r:embed="rId1"/>
          <a:stretch/>
        </p:blipFill>
        <p:spPr>
          <a:xfrm>
            <a:off x="469800" y="1413000"/>
            <a:ext cx="1653840" cy="1841040"/>
          </a:xfrm>
          <a:prstGeom prst="rect">
            <a:avLst/>
          </a:prstGeom>
          <a:ln>
            <a:noFill/>
          </a:ln>
        </p:spPr>
      </p:pic>
      <p:pic>
        <p:nvPicPr>
          <p:cNvPr id="302" name="Picture 9" descr=""/>
          <p:cNvPicPr/>
          <p:nvPr/>
        </p:nvPicPr>
        <p:blipFill>
          <a:blip r:embed="rId2"/>
          <a:stretch/>
        </p:blipFill>
        <p:spPr>
          <a:xfrm>
            <a:off x="7183440" y="4292640"/>
            <a:ext cx="1506240" cy="1498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>
            <a:off x="1042920" y="4552920"/>
            <a:ext cx="47415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Carga Horária: 108 horas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horas presenciais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horas EAD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99960" y="1133640"/>
            <a:ext cx="834372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6192720" y="1555920"/>
            <a:ext cx="1907640" cy="1728360"/>
          </a:xfrm>
          <a:prstGeom prst="rect">
            <a:avLst/>
          </a:prstGeom>
          <a:ln>
            <a:noFill/>
          </a:ln>
        </p:spPr>
      </p:pic>
      <p:pic>
        <p:nvPicPr>
          <p:cNvPr id="306" name="Picture 3" descr=""/>
          <p:cNvPicPr/>
          <p:nvPr/>
        </p:nvPicPr>
        <p:blipFill>
          <a:blip r:embed="rId2"/>
          <a:stretch/>
        </p:blipFill>
        <p:spPr>
          <a:xfrm>
            <a:off x="1332000" y="1557360"/>
            <a:ext cx="1942920" cy="172224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611280" y="2472840"/>
            <a:ext cx="8108640" cy="33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533520" indent="-523440"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COMPETÊNCIAS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C1. Organizar o ambiente para construção, simulação e testes de uma solução de software para dispositivos móveis;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C2. Conhecer os principais componentes de uma aplicação mobile, seu ciclo de vida e como eles se adequá-los às configurações de um dispositivo;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C3. Construir a solução de software mobile promovendo o reuso e a otimização de recursos;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C4. Empregar princípios de usabilidade e design para criar aplicativos que se adequem à diversidade de dispositivos móveis;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C5. Utilizar os mecanismos de persistência de dados locais em dispositivos móveis;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3520" indent="-523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C6. Conhecer as técnicas de comunicação entre aplicativos móveis e serviços web.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187280" y="617400"/>
            <a:ext cx="6922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WenQuanYi Micro Hei"/>
              </a:rPr>
              <a:t>Apresentação da Disciplina – PGM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99960" y="1133640"/>
            <a:ext cx="83437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2335320" y="1766880"/>
            <a:ext cx="5117760" cy="9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63600" indent="-353520"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353520"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HORÁRIO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353520"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Turno Noite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Picture 3" descr=""/>
          <p:cNvPicPr/>
          <p:nvPr/>
        </p:nvPicPr>
        <p:blipFill>
          <a:blip r:embed="rId1"/>
          <a:stretch/>
        </p:blipFill>
        <p:spPr>
          <a:xfrm>
            <a:off x="7412040" y="1627200"/>
            <a:ext cx="1280880" cy="1266480"/>
          </a:xfrm>
          <a:prstGeom prst="rect">
            <a:avLst/>
          </a:prstGeom>
          <a:ln>
            <a:noFill/>
          </a:ln>
        </p:spPr>
      </p:pic>
      <p:pic>
        <p:nvPicPr>
          <p:cNvPr id="312" name="Picture 4" descr=""/>
          <p:cNvPicPr/>
          <p:nvPr/>
        </p:nvPicPr>
        <p:blipFill>
          <a:blip r:embed="rId2"/>
          <a:stretch/>
        </p:blipFill>
        <p:spPr>
          <a:xfrm>
            <a:off x="819000" y="1747800"/>
            <a:ext cx="1429920" cy="1201320"/>
          </a:xfrm>
          <a:prstGeom prst="rect">
            <a:avLst/>
          </a:prstGeom>
          <a:ln>
            <a:noFill/>
          </a:ln>
        </p:spPr>
      </p:pic>
      <p:graphicFrame>
        <p:nvGraphicFramePr>
          <p:cNvPr id="313" name="Table 3"/>
          <p:cNvGraphicFramePr/>
          <p:nvPr/>
        </p:nvGraphicFramePr>
        <p:xfrm>
          <a:off x="2220840" y="3370320"/>
          <a:ext cx="5314680" cy="2198160"/>
        </p:xfrm>
        <a:graphic>
          <a:graphicData uri="http://schemas.openxmlformats.org/drawingml/2006/table">
            <a:tbl>
              <a:tblPr/>
              <a:tblGrid>
                <a:gridCol w="1625400"/>
                <a:gridCol w="753840"/>
                <a:gridCol w="726840"/>
                <a:gridCol w="725400"/>
                <a:gridCol w="741240"/>
                <a:gridCol w="741960"/>
              </a:tblGrid>
              <a:tr h="484200"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Horário  / Dias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5272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5240">
                <a:tc>
                  <a:txBody>
                    <a:bodyPr lIns="90000" rIns="90000" tIns="252720" bIns="46800" anchor="ctr"/>
                    <a:p>
                      <a:pPr>
                        <a:lnSpc>
                          <a:spcPct val="66000"/>
                        </a:lnSpc>
                      </a:pPr>
                      <a:r>
                        <a:rPr b="0" lang="pt-BR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1-2</a:t>
                      </a: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: </a:t>
                      </a: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18:55-20:15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342360" bIns="46800" anchor="ctr"/>
                    <a:p>
                      <a:pPr>
                        <a:lnSpc>
                          <a:spcPct val="63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PGM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284760" bIns="46800" anchor="ctr"/>
                    <a:p>
                      <a:pPr algn="ctr">
                        <a:lnSpc>
                          <a:spcPct val="66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PGMt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4200">
                <a:tc>
                  <a:txBody>
                    <a:bodyPr lIns="90000" rIns="90000" tIns="252720" bIns="46800" anchor="ctr"/>
                    <a:p>
                      <a:pPr>
                        <a:lnSpc>
                          <a:spcPct val="66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Intervalo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615240">
                <a:tc>
                  <a:txBody>
                    <a:bodyPr lIns="90000" rIns="90000" tIns="252720" bIns="46800" anchor="ctr"/>
                    <a:p>
                      <a:pPr>
                        <a:lnSpc>
                          <a:spcPct val="66000"/>
                        </a:lnSpc>
                      </a:pPr>
                      <a:r>
                        <a:rPr b="0" lang="pt-BR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3-4</a:t>
                      </a: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: </a:t>
                      </a: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20:25-21:55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342360" bIns="46800" anchor="ctr"/>
                    <a:p>
                      <a:pPr>
                        <a:lnSpc>
                          <a:spcPct val="63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PGM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4" name="CustomShape 4"/>
          <p:cNvSpPr/>
          <p:nvPr/>
        </p:nvSpPr>
        <p:spPr>
          <a:xfrm>
            <a:off x="1187280" y="617400"/>
            <a:ext cx="6922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WenQuanYi Micro Hei"/>
              </a:rPr>
              <a:t>Apresentação da Disciplina – PGM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187280" y="1628640"/>
            <a:ext cx="647964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3080" indent="-333000"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CONTEÚDO PROGRAMÁTICO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B1. Visão geral da plataforma: componentes, arquitetura, versões e serviços;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B2. Estrutura de projeto;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B3. Gerenciadores de layout para criar interfaces gráficas responsivas;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B4. Trabalhando com listas;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B5. Guidelines visuais da plataforma;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B6. Criando interfaces gráficas adaptáveis a diferentes dispositivos;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B7. Comunicação com serviços web utilizando o padrão REST e arquivos JSON;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  <a:buClr>
                <a:srgbClr val="3333cc"/>
              </a:buClr>
              <a:buFont typeface="Wingdings" charset="2"/>
              <a:buChar char=""/>
            </a:pPr>
            <a:r>
              <a:rPr b="1" lang="pt-BR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B8. Persistência de dados.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0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2" descr=""/>
          <p:cNvPicPr/>
          <p:nvPr/>
        </p:nvPicPr>
        <p:blipFill>
          <a:blip r:embed="rId1"/>
          <a:stretch/>
        </p:blipFill>
        <p:spPr>
          <a:xfrm>
            <a:off x="6929280" y="1714680"/>
            <a:ext cx="1558440" cy="1361880"/>
          </a:xfrm>
          <a:prstGeom prst="rect">
            <a:avLst/>
          </a:prstGeom>
          <a:ln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1187280" y="617400"/>
            <a:ext cx="6922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WenQuanYi Micro Hei"/>
              </a:rPr>
              <a:t>Apresentação da Disciplina – PGM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914400" y="512640"/>
            <a:ext cx="777060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Regras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914400" y="1425240"/>
            <a:ext cx="7770600" cy="45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Deixem celular no silencioso.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
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Todas aulas terão 5 minutos de tolerância para atrasos (começando a Aula as 19:00hrs)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
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Durante esse período de 5 minutos aproveitem para tirar dúvidas.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
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 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Falta reprova </a:t>
            </a:r>
            <a:r>
              <a:rPr b="0" lang="en-GB" sz="3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MESMO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.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914400" y="512640"/>
            <a:ext cx="777060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Avaliação</a:t>
            </a:r>
            <a:endParaRPr b="0" lang="en-GB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971640" y="1413000"/>
            <a:ext cx="7770600" cy="45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Prova 1 (C2)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Prova 2 (C5 e C6)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Projeto Final(C1,C3 e C4)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 marL="336600" indent="-336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Final = PROVA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loucester MT Extra Condense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34776</TotalTime>
  <Application>LibreOffice/5.1.4.2$Linux_X86_64 LibreOffice_project/10m0$Build-2</Application>
  <Words>622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2007-02-12T16:53:42Z</dcterms:created>
  <dc:creator>Thiago de Sousa Araujo</dc:creator>
  <dc:description/>
  <dc:language>pt-BR</dc:language>
  <cp:lastModifiedBy/>
  <cp:lastPrinted>1601-01-01T00:00:00Z</cp:lastPrinted>
  <dcterms:modified xsi:type="dcterms:W3CDTF">2017-03-13T16:48:36Z</dcterms:modified>
  <cp:revision>55</cp:revision>
  <dc:subject/>
  <dc:title>Análise e Projeto de Sistemas  1º Encontro  Introdução a Disciplina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  <property fmtid="{D5CDD505-2E9C-101B-9397-08002B2CF9AE}" pid="12" name="_LCID">
    <vt:i4>1046</vt:i4>
  </property>
  <property fmtid="{D5CDD505-2E9C-101B-9397-08002B2CF9AE}" pid="13" name="_TemplateID">
    <vt:lpwstr>TC101769261046</vt:lpwstr>
  </property>
  <property fmtid="{D5CDD505-2E9C-101B-9397-08002B2CF9AE}" pid="14" name="_Version">
    <vt:lpwstr>12.0.4428</vt:lpwstr>
  </property>
</Properties>
</file>