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0" r:id="rId2"/>
  </p:sldMasterIdLst>
  <p:notesMasterIdLst>
    <p:notesMasterId r:id="rId26"/>
  </p:notesMasterIdLst>
  <p:sldIdLst>
    <p:sldId id="256" r:id="rId3"/>
    <p:sldId id="287" r:id="rId4"/>
    <p:sldId id="289" r:id="rId5"/>
    <p:sldId id="290" r:id="rId6"/>
    <p:sldId id="291" r:id="rId7"/>
    <p:sldId id="295" r:id="rId8"/>
    <p:sldId id="294" r:id="rId9"/>
    <p:sldId id="293" r:id="rId10"/>
    <p:sldId id="292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284" r:id="rId22"/>
    <p:sldId id="307" r:id="rId23"/>
    <p:sldId id="308" r:id="rId24"/>
    <p:sldId id="306" r:id="rId25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21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6387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6388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6389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6390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6391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22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6394" name="Rectangle 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2475" cy="341947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8202" name="Rectangle 10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altLang="pt-BR" noProof="0" smtClean="0"/>
          </a:p>
        </p:txBody>
      </p:sp>
      <p:sp>
        <p:nvSpPr>
          <p:cNvPr id="16396" name="Text Box 11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8204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22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pitchFamily="32" charset="0"/>
                <a:cs typeface="DejaVu Sans" charset="0"/>
              </a:defRPr>
            </a:lvl1pPr>
          </a:lstStyle>
          <a:p>
            <a:pPr>
              <a:defRPr/>
            </a:pPr>
            <a:fld id="{D16FA2F9-3612-4C1D-BEAE-31416AD38FF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21516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90F709A-9DE5-4E60-91B5-F2F74C488A2B}" type="slidenum">
              <a:rPr lang="pt-BR" altLang="pt-BR" smtClean="0">
                <a:latin typeface="Calibri" pitchFamily="32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pt-BR" altLang="pt-BR" smtClean="0">
              <a:latin typeface="Calibri" pitchFamily="32" charset="0"/>
            </a:endParaRPr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pt-BR" smtClean="0">
              <a:latin typeface="Calibri" pitchFamily="32" charset="0"/>
              <a:ea typeface="WenQuanYi Micro Hei" charset="0"/>
              <a:cs typeface="WenQuanYi Micro Hei" charset="0"/>
            </a:endParaRPr>
          </a:p>
        </p:txBody>
      </p:sp>
      <p:sp>
        <p:nvSpPr>
          <p:cNvPr id="1741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9C23931-B627-4E9D-855B-78EDD4C65128}" type="slidenum">
              <a:rPr lang="pt-BR" altLang="pt-BR">
                <a:latin typeface="Calibri" pitchFamily="32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t-BR" altLang="pt-BR">
              <a:latin typeface="Calibri" pitchFamily="32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59300" cy="341947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16FA2F9-3612-4C1D-BEAE-31416AD38FF3}" type="slidenum">
              <a:rPr lang="pt-BR" altLang="pt-BR" smtClean="0"/>
              <a:pPr>
                <a:defRPr/>
              </a:pPr>
              <a:t>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48836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52F3596-E2B0-417E-BC8D-BD6AE72F262B}" type="slidenum">
              <a:rPr lang="pt-BR" altLang="pt-BR" smtClean="0">
                <a:latin typeface="Calibri" pitchFamily="32" charset="0"/>
              </a:rPr>
              <a:pPr eaLnBrk="1" hangingPunct="1">
                <a:spcBef>
                  <a:spcPct val="0"/>
                </a:spcBef>
              </a:pPr>
              <a:t>20</a:t>
            </a:fld>
            <a:endParaRPr lang="pt-BR" altLang="pt-BR" smtClean="0">
              <a:latin typeface="Calibri" pitchFamily="32" charset="0"/>
            </a:endParaRPr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C6DEA16-9A74-458C-80B1-57A0C7F137C5}" type="slidenum">
              <a:rPr lang="pt-BR" altLang="pt-BR" smtClean="0">
                <a:latin typeface="Calibri" pitchFamily="32" charset="0"/>
              </a:rPr>
              <a:pPr eaLnBrk="1" hangingPunct="1">
                <a:spcBef>
                  <a:spcPct val="0"/>
                </a:spcBef>
              </a:pPr>
              <a:t>21</a:t>
            </a:fld>
            <a:endParaRPr lang="pt-BR" altLang="pt-BR" smtClean="0">
              <a:latin typeface="Calibri" pitchFamily="32" charset="0"/>
            </a:endParaRPr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5175" cy="34305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E9F2E-9B1E-4638-B6D8-9EB271E533A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1331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5D25E-FD3B-4A16-8CDB-A08C1F8C5E5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62189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37350" y="512763"/>
            <a:ext cx="1939925" cy="58340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512763"/>
            <a:ext cx="5670550" cy="58340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0B77C-3C2D-4345-8543-E16205CB8FA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32020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3723A-3B44-4781-88CE-1E8B866D389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45128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DBB9B-8886-4CB9-962E-E2736EC9709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20321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7F800-2191-41F9-9DBC-72223FE6351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91624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14400" y="1784350"/>
            <a:ext cx="3805238" cy="456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72038" y="1784350"/>
            <a:ext cx="3805237" cy="456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5E9467-4DE9-4D9B-BD3F-0F9F9A72EE5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32980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E0732-5A67-46D2-935D-95ABC8D4F47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38651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09B8A-7D7D-45A9-B56C-68F0CF2B161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249387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17AA2-F579-4CA7-B5CE-D574DA29C78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574063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87AD9-17AB-4731-A7CF-44773433102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5630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A51B4-06DF-4CC5-89AA-C02FFED7FBF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510797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F62E7-D28D-4EE4-9C25-6680600E196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32959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7500E-C7ED-45CB-8527-B7C232A520E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105370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37350" y="512763"/>
            <a:ext cx="1939925" cy="58340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512763"/>
            <a:ext cx="5670550" cy="58340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AC4F1-676F-4F9A-8861-54DAD9D1ACA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4512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1C2F6-4CE3-4AB0-BC70-33C3737B810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4154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14400" y="1784350"/>
            <a:ext cx="3805238" cy="456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72038" y="1784350"/>
            <a:ext cx="3805237" cy="456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625EC-E7E4-41D9-9525-8956E9E29CC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2549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E7C8F-5FEC-415E-B7C2-86F36F03EBF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8983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680B4-7704-4016-802D-B3CE692D7C3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3231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6CD8C-00E5-4A0B-BFEC-59F8BFAD25B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3681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3D30B-7F73-483F-9826-34B00C99060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7909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B2E63-4A69-49CB-8C6D-B0E10944845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317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BE5F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/>
          <p:cNvGrpSpPr>
            <a:grpSpLocks/>
          </p:cNvGrpSpPr>
          <p:nvPr/>
        </p:nvGrpSpPr>
        <p:grpSpPr bwMode="auto">
          <a:xfrm>
            <a:off x="255588" y="4660900"/>
            <a:ext cx="63500" cy="2187575"/>
            <a:chOff x="161" y="2936"/>
            <a:chExt cx="40" cy="1378"/>
          </a:xfrm>
        </p:grpSpPr>
        <p:sp>
          <p:nvSpPr>
            <p:cNvPr id="1037" name="Rectangle 2"/>
            <p:cNvSpPr>
              <a:spLocks noChangeArrowheads="1"/>
            </p:cNvSpPr>
            <p:nvPr/>
          </p:nvSpPr>
          <p:spPr bwMode="auto">
            <a:xfrm>
              <a:off x="161" y="3254"/>
              <a:ext cx="40" cy="1060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1038" name="Rectangle 3"/>
            <p:cNvSpPr>
              <a:spLocks noChangeArrowheads="1"/>
            </p:cNvSpPr>
            <p:nvPr/>
          </p:nvSpPr>
          <p:spPr bwMode="auto">
            <a:xfrm>
              <a:off x="161" y="3096"/>
              <a:ext cx="40" cy="138"/>
            </a:xfrm>
            <a:prstGeom prst="rect">
              <a:avLst/>
            </a:prstGeom>
            <a:solidFill>
              <a:srgbClr val="365F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1039" name="Rectangle 4"/>
            <p:cNvSpPr>
              <a:spLocks noChangeArrowheads="1"/>
            </p:cNvSpPr>
            <p:nvPr/>
          </p:nvSpPr>
          <p:spPr bwMode="auto">
            <a:xfrm>
              <a:off x="161" y="2996"/>
              <a:ext cx="40" cy="80"/>
            </a:xfrm>
            <a:prstGeom prst="rect">
              <a:avLst/>
            </a:prstGeom>
            <a:solidFill>
              <a:srgbClr val="DBE5F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1040" name="Rectangle 5"/>
            <p:cNvSpPr>
              <a:spLocks noChangeArrowheads="1"/>
            </p:cNvSpPr>
            <p:nvPr/>
          </p:nvSpPr>
          <p:spPr bwMode="auto">
            <a:xfrm>
              <a:off x="161" y="2936"/>
              <a:ext cx="40" cy="40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</p:grpSp>
      <p:sp>
        <p:nvSpPr>
          <p:cNvPr id="1027" name="Rectangle 6"/>
          <p:cNvSpPr>
            <a:spLocks noChangeArrowheads="1"/>
          </p:cNvSpPr>
          <p:nvPr/>
        </p:nvSpPr>
        <p:spPr bwMode="auto">
          <a:xfrm>
            <a:off x="468313" y="6318250"/>
            <a:ext cx="8675687" cy="539750"/>
          </a:xfrm>
          <a:prstGeom prst="rect">
            <a:avLst/>
          </a:prstGeom>
          <a:gradFill rotWithShape="0">
            <a:gsLst>
              <a:gs pos="0">
                <a:srgbClr val="2F5E98"/>
              </a:gs>
              <a:gs pos="100000">
                <a:srgbClr val="173456"/>
              </a:gs>
            </a:gsLst>
            <a:lin ang="162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pic>
        <p:nvPicPr>
          <p:cNvPr id="1028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6345238"/>
            <a:ext cx="2268537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029" name="Group 8"/>
          <p:cNvGrpSpPr>
            <a:grpSpLocks/>
          </p:cNvGrpSpPr>
          <p:nvPr/>
        </p:nvGrpSpPr>
        <p:grpSpPr bwMode="auto">
          <a:xfrm>
            <a:off x="-49213" y="354013"/>
            <a:ext cx="9286876" cy="1027112"/>
            <a:chOff x="-31" y="223"/>
            <a:chExt cx="5850" cy="647"/>
          </a:xfrm>
        </p:grpSpPr>
        <p:pic>
          <p:nvPicPr>
            <p:cNvPr id="1035" name="Picture 9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1" y="223"/>
              <a:ext cx="5850" cy="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036" name="Text Box 10"/>
            <p:cNvSpPr txBox="1">
              <a:spLocks noChangeArrowheads="1"/>
            </p:cNvSpPr>
            <p:nvPr/>
          </p:nvSpPr>
          <p:spPr bwMode="auto">
            <a:xfrm>
              <a:off x="0" y="254"/>
              <a:ext cx="5754" cy="5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</p:grpSp>
      <p:sp>
        <p:nvSpPr>
          <p:cNvPr id="1030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512763"/>
            <a:ext cx="77628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Click to edit the title text format</a:t>
            </a:r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784350"/>
            <a:ext cx="776287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Click to edit the outline text format</a:t>
            </a:r>
          </a:p>
          <a:p>
            <a:pPr lvl="1"/>
            <a:r>
              <a:rPr lang="en-GB" altLang="pt-BR" smtClean="0"/>
              <a:t>Second Outline Level</a:t>
            </a:r>
          </a:p>
          <a:p>
            <a:pPr lvl="2"/>
            <a:r>
              <a:rPr lang="en-GB" altLang="pt-BR" smtClean="0"/>
              <a:t>Third Outline Level</a:t>
            </a:r>
          </a:p>
          <a:p>
            <a:pPr lvl="3"/>
            <a:r>
              <a:rPr lang="en-GB" altLang="pt-BR" smtClean="0"/>
              <a:t>Fourth Outline Level</a:t>
            </a:r>
          </a:p>
          <a:p>
            <a:pPr lvl="4"/>
            <a:r>
              <a:rPr lang="en-GB" altLang="pt-BR" smtClean="0"/>
              <a:t>Fifth Outline Level</a:t>
            </a:r>
          </a:p>
          <a:p>
            <a:pPr lvl="4"/>
            <a:r>
              <a:rPr lang="en-GB" altLang="pt-BR" smtClean="0"/>
              <a:t>Sixth Outline Level</a:t>
            </a:r>
          </a:p>
          <a:p>
            <a:pPr lvl="4"/>
            <a:r>
              <a:rPr lang="en-GB" altLang="pt-BR" smtClean="0"/>
              <a:t>Seventh Outline Level</a:t>
            </a:r>
          </a:p>
        </p:txBody>
      </p:sp>
      <p:sp>
        <p:nvSpPr>
          <p:cNvPr id="1032" name="Text Box 13"/>
          <p:cNvSpPr txBox="1">
            <a:spLocks noChangeArrowheads="1"/>
          </p:cNvSpPr>
          <p:nvPr/>
        </p:nvSpPr>
        <p:spPr bwMode="auto"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033" name="Text Box 14"/>
          <p:cNvSpPr txBox="1">
            <a:spLocks noChangeArrowheads="1"/>
          </p:cNvSpPr>
          <p:nvPr/>
        </p:nvSpPr>
        <p:spPr bwMode="auto"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8610600" y="6416675"/>
            <a:ext cx="447675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000">
                <a:solidFill>
                  <a:srgbClr val="FFFFFF"/>
                </a:solidFill>
                <a:latin typeface="Times New Roman" pitchFamily="16" charset="0"/>
                <a:cs typeface="+mn-cs"/>
              </a:defRPr>
            </a:lvl1pPr>
          </a:lstStyle>
          <a:p>
            <a:pPr>
              <a:defRPr/>
            </a:pPr>
            <a:fld id="{71C02CFE-61AC-42B1-B4FD-69023AAF321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>
          <a:solidFill>
            <a:schemeClr val="bg1"/>
          </a:solidFill>
          <a:latin typeface="Cooper Black" panose="0208090404030B020404" pitchFamily="18" charset="0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>
          <a:solidFill>
            <a:schemeClr val="bg1"/>
          </a:solidFill>
          <a:latin typeface="Cooper Black" pitchFamily="18" charset="0"/>
          <a:cs typeface="Arial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>
          <a:solidFill>
            <a:schemeClr val="bg1"/>
          </a:solidFill>
          <a:latin typeface="Cooper Black" pitchFamily="18" charset="0"/>
          <a:cs typeface="Arial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>
          <a:solidFill>
            <a:schemeClr val="bg1"/>
          </a:solidFill>
          <a:latin typeface="Cooper Black" pitchFamily="18" charset="0"/>
          <a:cs typeface="Arial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>
          <a:solidFill>
            <a:schemeClr val="bg1"/>
          </a:solidFill>
          <a:latin typeface="Cooper Black" pitchFamily="18" charset="0"/>
          <a:cs typeface="Arial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>
          <a:solidFill>
            <a:srgbClr val="000000"/>
          </a:solidFill>
          <a:latin typeface="Gloucester MT Extra Condensed" panose="02030808020601010101" pitchFamily="18" charset="0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Gloucester MT Extra Condensed" panose="02030808020601010101" pitchFamily="18" charset="0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Gloucester MT Extra Condensed" panose="02030808020601010101" pitchFamily="18" charset="0"/>
          <a:cs typeface="+mn-cs"/>
        </a:defRPr>
      </a:lvl3pPr>
      <a:lvl4pPr marL="1600200" indent="-2286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Gloucester MT Extra Condensed" panose="02030808020601010101" pitchFamily="18" charset="0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Gloucester MT Extra Condensed" panose="02030808020601010101" pitchFamily="18" charset="0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Corbel" pitchFamily="32" charset="0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Corbel" pitchFamily="32" charset="0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Corbel" pitchFamily="32" charset="0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Corbel" pitchFamily="32" charset="0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BE5F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/>
          <p:cNvGrpSpPr>
            <a:grpSpLocks/>
          </p:cNvGrpSpPr>
          <p:nvPr/>
        </p:nvGrpSpPr>
        <p:grpSpPr bwMode="auto">
          <a:xfrm>
            <a:off x="255588" y="4660900"/>
            <a:ext cx="63500" cy="2187575"/>
            <a:chOff x="161" y="2936"/>
            <a:chExt cx="40" cy="1378"/>
          </a:xfrm>
        </p:grpSpPr>
        <p:sp>
          <p:nvSpPr>
            <p:cNvPr id="2060" name="Rectangle 2"/>
            <p:cNvSpPr>
              <a:spLocks noChangeArrowheads="1"/>
            </p:cNvSpPr>
            <p:nvPr/>
          </p:nvSpPr>
          <p:spPr bwMode="auto">
            <a:xfrm>
              <a:off x="161" y="3254"/>
              <a:ext cx="40" cy="1060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2061" name="Rectangle 3"/>
            <p:cNvSpPr>
              <a:spLocks noChangeArrowheads="1"/>
            </p:cNvSpPr>
            <p:nvPr/>
          </p:nvSpPr>
          <p:spPr bwMode="auto">
            <a:xfrm>
              <a:off x="161" y="3096"/>
              <a:ext cx="40" cy="138"/>
            </a:xfrm>
            <a:prstGeom prst="rect">
              <a:avLst/>
            </a:prstGeom>
            <a:solidFill>
              <a:srgbClr val="365F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2062" name="Rectangle 4"/>
            <p:cNvSpPr>
              <a:spLocks noChangeArrowheads="1"/>
            </p:cNvSpPr>
            <p:nvPr/>
          </p:nvSpPr>
          <p:spPr bwMode="auto">
            <a:xfrm>
              <a:off x="161" y="2996"/>
              <a:ext cx="40" cy="80"/>
            </a:xfrm>
            <a:prstGeom prst="rect">
              <a:avLst/>
            </a:prstGeom>
            <a:solidFill>
              <a:srgbClr val="DBE5F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2063" name="Rectangle 5"/>
            <p:cNvSpPr>
              <a:spLocks noChangeArrowheads="1"/>
            </p:cNvSpPr>
            <p:nvPr/>
          </p:nvSpPr>
          <p:spPr bwMode="auto">
            <a:xfrm>
              <a:off x="161" y="2936"/>
              <a:ext cx="40" cy="40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</p:grpSp>
      <p:grpSp>
        <p:nvGrpSpPr>
          <p:cNvPr id="2051" name="Group 6"/>
          <p:cNvGrpSpPr>
            <a:grpSpLocks/>
          </p:cNvGrpSpPr>
          <p:nvPr/>
        </p:nvGrpSpPr>
        <p:grpSpPr bwMode="auto">
          <a:xfrm>
            <a:off x="863600" y="6246813"/>
            <a:ext cx="8270875" cy="601662"/>
            <a:chOff x="544" y="3935"/>
            <a:chExt cx="5210" cy="379"/>
          </a:xfrm>
        </p:grpSpPr>
        <p:sp>
          <p:nvSpPr>
            <p:cNvPr id="2058" name="Rectangle 7"/>
            <p:cNvSpPr>
              <a:spLocks noChangeArrowheads="1"/>
            </p:cNvSpPr>
            <p:nvPr/>
          </p:nvSpPr>
          <p:spPr bwMode="auto">
            <a:xfrm>
              <a:off x="544" y="4048"/>
              <a:ext cx="5210" cy="266"/>
            </a:xfrm>
            <a:prstGeom prst="rect">
              <a:avLst/>
            </a:prstGeom>
            <a:gradFill rotWithShape="0">
              <a:gsLst>
                <a:gs pos="0">
                  <a:srgbClr val="184884"/>
                </a:gs>
                <a:gs pos="100000">
                  <a:srgbClr val="09264A"/>
                </a:gs>
              </a:gsLst>
              <a:lin ang="162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2059" name="Rectangle 8"/>
            <p:cNvSpPr>
              <a:spLocks noChangeArrowheads="1"/>
            </p:cNvSpPr>
            <p:nvPr/>
          </p:nvSpPr>
          <p:spPr bwMode="auto">
            <a:xfrm>
              <a:off x="544" y="3935"/>
              <a:ext cx="5210" cy="107"/>
            </a:xfrm>
            <a:prstGeom prst="rect">
              <a:avLst/>
            </a:prstGeom>
            <a:solidFill>
              <a:srgbClr val="365F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</p:grpSp>
      <p:pic>
        <p:nvPicPr>
          <p:cNvPr id="2052" name="Picture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571500"/>
            <a:ext cx="5040313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512763"/>
            <a:ext cx="77628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Click to edit the title text format</a:t>
            </a:r>
          </a:p>
        </p:txBody>
      </p:sp>
      <p:sp>
        <p:nvSpPr>
          <p:cNvPr id="2054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784350"/>
            <a:ext cx="776287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 smtClean="0"/>
              <a:t>Click to edit the outline text format</a:t>
            </a:r>
          </a:p>
          <a:p>
            <a:pPr lvl="1"/>
            <a:r>
              <a:rPr lang="en-GB" altLang="pt-BR" smtClean="0"/>
              <a:t>Second Outline Level</a:t>
            </a:r>
          </a:p>
          <a:p>
            <a:pPr lvl="2"/>
            <a:r>
              <a:rPr lang="en-GB" altLang="pt-BR" smtClean="0"/>
              <a:t>Third Outline Level</a:t>
            </a:r>
          </a:p>
          <a:p>
            <a:pPr lvl="3"/>
            <a:r>
              <a:rPr lang="en-GB" altLang="pt-BR" smtClean="0"/>
              <a:t>Fourth Outline Level</a:t>
            </a:r>
          </a:p>
          <a:p>
            <a:pPr lvl="4"/>
            <a:r>
              <a:rPr lang="en-GB" altLang="pt-BR" smtClean="0"/>
              <a:t>Fifth Outline Level</a:t>
            </a:r>
          </a:p>
          <a:p>
            <a:pPr lvl="4"/>
            <a:r>
              <a:rPr lang="en-GB" altLang="pt-BR" smtClean="0"/>
              <a:t>Sixth Outline Level</a:t>
            </a:r>
          </a:p>
          <a:p>
            <a:pPr lvl="4"/>
            <a:r>
              <a:rPr lang="en-GB" altLang="pt-BR" smtClean="0"/>
              <a:t>Seventh Outline Level</a:t>
            </a:r>
          </a:p>
        </p:txBody>
      </p:sp>
      <p:sp>
        <p:nvSpPr>
          <p:cNvPr id="2055" name="Text Box 12"/>
          <p:cNvSpPr txBox="1">
            <a:spLocks noChangeArrowheads="1"/>
          </p:cNvSpPr>
          <p:nvPr/>
        </p:nvSpPr>
        <p:spPr bwMode="auto"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2056" name="Text Box 13"/>
          <p:cNvSpPr txBox="1">
            <a:spLocks noChangeArrowheads="1"/>
          </p:cNvSpPr>
          <p:nvPr/>
        </p:nvSpPr>
        <p:spPr bwMode="auto"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sldNum"/>
          </p:nvPr>
        </p:nvSpPr>
        <p:spPr bwMode="auto">
          <a:xfrm>
            <a:off x="8610600" y="6416675"/>
            <a:ext cx="447675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000">
                <a:solidFill>
                  <a:srgbClr val="FFFFFF"/>
                </a:solidFill>
                <a:latin typeface="Times New Roman" pitchFamily="16" charset="0"/>
                <a:cs typeface="+mn-cs"/>
              </a:defRPr>
            </a:lvl1pPr>
          </a:lstStyle>
          <a:p>
            <a:pPr>
              <a:defRPr/>
            </a:pPr>
            <a:fld id="{7B620160-C58C-410C-8E2A-F0093F105B2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>
          <a:solidFill>
            <a:srgbClr val="000000"/>
          </a:solidFill>
          <a:latin typeface="Arial" charset="0"/>
          <a:cs typeface="Arial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>
          <a:solidFill>
            <a:srgbClr val="000000"/>
          </a:solidFill>
          <a:latin typeface="Arial" charset="0"/>
          <a:cs typeface="Arial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>
          <a:solidFill>
            <a:srgbClr val="000000"/>
          </a:solidFill>
          <a:latin typeface="Arial" charset="0"/>
          <a:cs typeface="Arial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Corbel" pitchFamily="32" charset="0"/>
          <a:cs typeface="+mn-cs"/>
        </a:defRPr>
      </a:lvl3pPr>
      <a:lvl4pPr marL="1600200" indent="-2286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Corbel" pitchFamily="32" charset="0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Corbel" pitchFamily="32" charset="0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Corbel" pitchFamily="32" charset="0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Corbel" pitchFamily="32" charset="0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Corbel" pitchFamily="32" charset="0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Corbel" pitchFamily="32" charset="0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ordova.apache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ionicframework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chocolatechip-ui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phonega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BE5F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914400" y="1844675"/>
            <a:ext cx="77724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pt-BR" altLang="pt-BR" sz="3200" b="1" dirty="0" smtClean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Programação Mobile - PGM</a:t>
            </a:r>
            <a:br>
              <a:rPr lang="pt-BR" altLang="pt-BR" sz="3200" b="1" dirty="0" smtClean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</a:br>
            <a:r>
              <a:rPr lang="pt-BR" altLang="pt-BR" sz="3200" b="1" dirty="0" smtClean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/>
            </a:r>
            <a:br>
              <a:rPr lang="pt-BR" altLang="pt-BR" sz="3200" b="1" dirty="0" smtClean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</a:br>
            <a:r>
              <a:rPr lang="pt-BR" altLang="pt-BR" sz="3200" b="1" dirty="0" smtClean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/>
            </a:r>
            <a:br>
              <a:rPr lang="pt-BR" altLang="pt-BR" sz="3200" b="1" dirty="0" smtClean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</a:br>
            <a:r>
              <a:rPr lang="pt-BR" altLang="pt-BR" sz="3200" b="1" dirty="0" smtClean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Introdução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900113" y="4652963"/>
            <a:ext cx="7772400" cy="105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r">
              <a:spcBef>
                <a:spcPts val="500"/>
              </a:spcBef>
              <a:buClrTx/>
              <a:buFontTx/>
              <a:buNone/>
              <a:defRPr/>
            </a:pPr>
            <a:r>
              <a:rPr lang="pt-BR" altLang="pt-BR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          </a:t>
            </a:r>
            <a:r>
              <a:rPr lang="pt-BR" altLang="pt-BR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Prof. Thiago </a:t>
            </a:r>
            <a:r>
              <a:rPr lang="pt-BR" altLang="pt-BR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Araújo</a:t>
            </a:r>
            <a:endParaRPr lang="pt-BR" altLang="pt-BR" sz="2800" dirty="0" smtClean="0"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  <a:p>
            <a:pPr algn="r">
              <a:spcBef>
                <a:spcPts val="500"/>
              </a:spcBef>
              <a:buClrTx/>
              <a:buFontTx/>
              <a:buNone/>
              <a:defRPr/>
            </a:pPr>
            <a:r>
              <a:rPr lang="pt-BR" altLang="pt-BR" sz="2000" b="1" dirty="0" smtClean="0">
                <a:solidFill>
                  <a:srgbClr val="0000FF"/>
                </a:solidFill>
                <a:cs typeface="Arial" charset="0"/>
              </a:rPr>
              <a:t>thiagosoara@gmail.com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Desenvolvendo </a:t>
            </a:r>
            <a:r>
              <a:rPr lang="pt-BR" sz="2400" dirty="0" err="1" smtClean="0"/>
              <a:t>Apps</a:t>
            </a:r>
            <a:r>
              <a:rPr lang="pt-BR" sz="2400" dirty="0"/>
              <a:t> </a:t>
            </a:r>
            <a:r>
              <a:rPr lang="pt-BR" sz="2400" dirty="0" smtClean="0"/>
              <a:t>(</a:t>
            </a:r>
            <a:r>
              <a:rPr lang="pt-BR" sz="2400" dirty="0" err="1" smtClean="0"/>
              <a:t>Multiplataforma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70582" y="1412776"/>
            <a:ext cx="7762875" cy="504056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1" i="1" u="sng" dirty="0" err="1" smtClean="0"/>
              <a:t>Cordova</a:t>
            </a:r>
            <a:endParaRPr lang="pt-BR" b="1" i="1" u="sng" dirty="0"/>
          </a:p>
          <a:p>
            <a:pPr marL="0" indent="0"/>
            <a:r>
              <a:rPr lang="pt-BR" sz="2000" dirty="0"/>
              <a:t>O Apache </a:t>
            </a:r>
            <a:r>
              <a:rPr lang="pt-BR" sz="2000" dirty="0" err="1"/>
              <a:t>Cordova</a:t>
            </a:r>
            <a:r>
              <a:rPr lang="pt-BR" sz="2000" dirty="0"/>
              <a:t> é um projeto mantido pela Apache Software Foundation (ASF), com licença da Apache </a:t>
            </a:r>
            <a:r>
              <a:rPr lang="pt-BR" sz="2000" dirty="0" err="1" smtClean="0"/>
              <a:t>License</a:t>
            </a:r>
            <a:r>
              <a:rPr lang="pt-BR" sz="2000" dirty="0" smtClean="0"/>
              <a:t>. Ele </a:t>
            </a:r>
            <a:r>
              <a:rPr lang="pt-BR" sz="2000" dirty="0"/>
              <a:t>é uma biblioteca de </a:t>
            </a:r>
            <a:r>
              <a:rPr lang="pt-BR" sz="2000" dirty="0" err="1"/>
              <a:t>API’s</a:t>
            </a:r>
            <a:r>
              <a:rPr lang="pt-BR" sz="2000" dirty="0"/>
              <a:t> que possibilita acessar as funções nativas de dispositivos móveis apenas com </a:t>
            </a:r>
            <a:r>
              <a:rPr lang="pt-BR" sz="2000" dirty="0" err="1"/>
              <a:t>JavaScript</a:t>
            </a:r>
            <a:r>
              <a:rPr lang="pt-BR" sz="2000" dirty="0" smtClean="0"/>
              <a:t>.</a:t>
            </a:r>
          </a:p>
          <a:p>
            <a:pPr marL="0" indent="0"/>
            <a:r>
              <a:rPr lang="pt-BR" sz="2000" dirty="0"/>
              <a:t>Combinando ele com qualquer framework, voltado apenas para mobile ou não, você tem a possibilidade de criar aplicativos para mobile apenas com HTML5/CSS/</a:t>
            </a:r>
            <a:r>
              <a:rPr lang="pt-BR" sz="2000" dirty="0" err="1"/>
              <a:t>JavaScript</a:t>
            </a:r>
            <a:endParaRPr lang="pt-BR" sz="2000" dirty="0"/>
          </a:p>
          <a:p>
            <a:pPr marL="0" indent="0"/>
            <a:endParaRPr lang="pt-BR" sz="2400" dirty="0" smtClean="0"/>
          </a:p>
          <a:p>
            <a:pPr marL="0" indent="0"/>
            <a:endParaRPr lang="pt-BR" sz="2400" dirty="0"/>
          </a:p>
          <a:p>
            <a:pPr marL="0" indent="0"/>
            <a:endParaRPr lang="pt-BR" sz="2400" dirty="0" smtClean="0"/>
          </a:p>
          <a:p>
            <a:pPr marL="0" indent="0"/>
            <a:endParaRPr lang="pt-BR" sz="2000" dirty="0" smtClean="0"/>
          </a:p>
          <a:p>
            <a:pPr marL="0" indent="0"/>
            <a:endParaRPr lang="pt-BR" sz="1800" dirty="0" smtClean="0"/>
          </a:p>
          <a:p>
            <a:pPr marL="0" indent="0"/>
            <a:r>
              <a:rPr lang="pt-BR" sz="1800" dirty="0" smtClean="0"/>
              <a:t>Website</a:t>
            </a:r>
            <a:r>
              <a:rPr lang="pt-BR" sz="1800" dirty="0"/>
              <a:t>: </a:t>
            </a:r>
            <a:r>
              <a:rPr lang="pt-BR" sz="1800" dirty="0">
                <a:hlinkClick r:id="rId2"/>
              </a:rPr>
              <a:t>https://cordova.apache.org</a:t>
            </a:r>
            <a:r>
              <a:rPr lang="pt-BR" sz="1800" dirty="0" smtClean="0">
                <a:hlinkClick r:id="rId2"/>
              </a:rPr>
              <a:t>/</a:t>
            </a:r>
            <a:r>
              <a:rPr lang="pt-BR" sz="1800" dirty="0" smtClean="0"/>
              <a:t> </a:t>
            </a:r>
            <a:endParaRPr lang="pt-BR" sz="1800" dirty="0"/>
          </a:p>
          <a:p>
            <a:pPr marL="0" indent="0"/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717032"/>
            <a:ext cx="3712468" cy="23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7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Desenvolvendo </a:t>
            </a:r>
            <a:r>
              <a:rPr lang="pt-BR" sz="2400" dirty="0" err="1" smtClean="0"/>
              <a:t>Apps</a:t>
            </a:r>
            <a:r>
              <a:rPr lang="pt-BR" sz="2400" dirty="0"/>
              <a:t> </a:t>
            </a:r>
            <a:r>
              <a:rPr lang="pt-BR" sz="2400" dirty="0" smtClean="0"/>
              <a:t>(</a:t>
            </a:r>
            <a:r>
              <a:rPr lang="pt-BR" sz="2400" dirty="0" err="1" smtClean="0"/>
              <a:t>Multiplataforma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70582" y="1412776"/>
            <a:ext cx="7762875" cy="504056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1" i="1" u="sng" dirty="0" err="1" smtClean="0"/>
              <a:t>Ionic</a:t>
            </a:r>
            <a:endParaRPr lang="pt-BR" b="1" i="1" u="sng" dirty="0"/>
          </a:p>
          <a:p>
            <a:pPr marL="0" indent="0"/>
            <a:r>
              <a:rPr lang="pt-BR" sz="2400" dirty="0" smtClean="0"/>
              <a:t>É </a:t>
            </a:r>
            <a:r>
              <a:rPr lang="pt-BR" sz="2400" dirty="0"/>
              <a:t>um framework voltado para desenvolvedores focados no front-</a:t>
            </a:r>
            <a:r>
              <a:rPr lang="pt-BR" sz="2400" dirty="0" err="1"/>
              <a:t>end</a:t>
            </a:r>
            <a:r>
              <a:rPr lang="pt-BR" sz="2400" dirty="0"/>
              <a:t> do </a:t>
            </a:r>
            <a:r>
              <a:rPr lang="pt-BR" sz="2400" dirty="0" err="1"/>
              <a:t>app</a:t>
            </a:r>
            <a:r>
              <a:rPr lang="pt-BR" sz="2400" dirty="0"/>
              <a:t>, que pensam no visual, na experiência do </a:t>
            </a:r>
            <a:r>
              <a:rPr lang="pt-BR" sz="2400" dirty="0" smtClean="0"/>
              <a:t>usuário.</a:t>
            </a:r>
          </a:p>
          <a:p>
            <a:pPr marL="0" indent="0"/>
            <a:r>
              <a:rPr lang="pt-BR" sz="2400" dirty="0"/>
              <a:t>O </a:t>
            </a:r>
            <a:r>
              <a:rPr lang="pt-BR" sz="2400" dirty="0" err="1"/>
              <a:t>Ionic</a:t>
            </a:r>
            <a:r>
              <a:rPr lang="pt-BR" sz="2400" dirty="0"/>
              <a:t> é baseado em HTML5, CSS e </a:t>
            </a:r>
            <a:r>
              <a:rPr lang="pt-BR" sz="2400" dirty="0" err="1"/>
              <a:t>JavaScript</a:t>
            </a:r>
            <a:r>
              <a:rPr lang="pt-BR" sz="2400" dirty="0"/>
              <a:t>, e utiliza o </a:t>
            </a:r>
            <a:r>
              <a:rPr lang="pt-BR" sz="2400" dirty="0" err="1"/>
              <a:t>AngularJS</a:t>
            </a:r>
            <a:r>
              <a:rPr lang="pt-BR" sz="2400" dirty="0"/>
              <a:t> para um desenvolvimento sério e de aplicações robustas.</a:t>
            </a:r>
            <a:endParaRPr lang="pt-BR" sz="2400" dirty="0" smtClean="0"/>
          </a:p>
          <a:p>
            <a:pPr marL="0" indent="0"/>
            <a:endParaRPr lang="pt-BR" sz="2400" dirty="0"/>
          </a:p>
          <a:p>
            <a:pPr marL="0" indent="0"/>
            <a:endParaRPr lang="pt-BR" sz="2400" dirty="0" smtClean="0"/>
          </a:p>
          <a:p>
            <a:pPr marL="0" indent="0"/>
            <a:endParaRPr lang="pt-BR" sz="2000" dirty="0" smtClean="0"/>
          </a:p>
          <a:p>
            <a:pPr marL="0" indent="0"/>
            <a:endParaRPr lang="pt-BR" sz="1800" dirty="0" smtClean="0"/>
          </a:p>
          <a:p>
            <a:pPr marL="0" indent="0"/>
            <a:r>
              <a:rPr lang="pt-BR" sz="1800" dirty="0"/>
              <a:t>Website: </a:t>
            </a:r>
            <a:r>
              <a:rPr lang="pt-BR" sz="1800" dirty="0">
                <a:hlinkClick r:id="rId2"/>
              </a:rPr>
              <a:t>http://ionicframework.com</a:t>
            </a:r>
            <a:r>
              <a:rPr lang="pt-BR" sz="1800" dirty="0" smtClean="0">
                <a:hlinkClick r:id="rId2"/>
              </a:rPr>
              <a:t>/</a:t>
            </a:r>
            <a:r>
              <a:rPr lang="pt-BR" sz="1800" dirty="0" smtClean="0"/>
              <a:t> </a:t>
            </a:r>
            <a:endParaRPr lang="pt-BR" sz="1800" dirty="0"/>
          </a:p>
          <a:p>
            <a:pPr marL="0" indent="0"/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645024"/>
            <a:ext cx="4541767" cy="241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 Nativas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628800"/>
            <a:ext cx="4490442" cy="449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4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Android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É um conjunto de softwares para dispositivos móveis que inclui um </a:t>
            </a:r>
            <a:r>
              <a:rPr lang="pt-BR" dirty="0" smtClean="0">
                <a:solidFill>
                  <a:srgbClr val="FF0000"/>
                </a:solidFill>
              </a:rPr>
              <a:t>sistema operacional</a:t>
            </a:r>
            <a:r>
              <a:rPr lang="pt-BR" dirty="0" smtClean="0"/>
              <a:t>, um </a:t>
            </a:r>
            <a:r>
              <a:rPr lang="pt-BR" dirty="0" smtClean="0">
                <a:solidFill>
                  <a:srgbClr val="FF0000"/>
                </a:solidFill>
              </a:rPr>
              <a:t>middleware</a:t>
            </a:r>
            <a:r>
              <a:rPr lang="pt-BR" dirty="0" smtClean="0"/>
              <a:t> e </a:t>
            </a:r>
            <a:r>
              <a:rPr lang="pt-BR" dirty="0" smtClean="0">
                <a:solidFill>
                  <a:srgbClr val="FF0000"/>
                </a:solidFill>
              </a:rPr>
              <a:t>aplicativos</a:t>
            </a:r>
            <a:r>
              <a:rPr lang="pt-BR" dirty="0" smtClean="0"/>
              <a:t> chaves.</a:t>
            </a:r>
            <a:br>
              <a:rPr lang="pt-BR" dirty="0" smtClean="0"/>
            </a:br>
            <a:endParaRPr lang="pt-B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O Sistema Operacional tem como base o </a:t>
            </a:r>
            <a:r>
              <a:rPr lang="pt-BR" dirty="0" err="1" smtClean="0"/>
              <a:t>kernel</a:t>
            </a:r>
            <a:r>
              <a:rPr lang="pt-BR" dirty="0" smtClean="0"/>
              <a:t> do Linux.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O Middleware controla a interação entre o os aplicativos instalados no aparelho, facilitando a comunicação entre eles.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As Aplicações chaves são programas comuns como discador, navegador, mensagens e etc.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160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Android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Presente em mais de um bilhão de dispositivos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Seu código é distribuído sob licença da Apache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Está presente em smartphones/</a:t>
            </a:r>
            <a:r>
              <a:rPr lang="pt-BR" dirty="0" err="1" smtClean="0"/>
              <a:t>tablets</a:t>
            </a:r>
            <a:r>
              <a:rPr lang="pt-BR" dirty="0" smtClean="0"/>
              <a:t>, automóveis, relógios, </a:t>
            </a:r>
            <a:r>
              <a:rPr lang="pt-BR" dirty="0" err="1" smtClean="0"/>
              <a:t>TV’s</a:t>
            </a:r>
            <a:r>
              <a:rPr lang="pt-BR" dirty="0" smtClean="0"/>
              <a:t>, e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A primeira versão do </a:t>
            </a:r>
            <a:r>
              <a:rPr lang="pt-BR" dirty="0" err="1" smtClean="0"/>
              <a:t>Android</a:t>
            </a:r>
            <a:r>
              <a:rPr lang="pt-BR" dirty="0" smtClean="0"/>
              <a:t> foi em 2008.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Cada versão do </a:t>
            </a:r>
            <a:r>
              <a:rPr lang="pt-BR" dirty="0" err="1" smtClean="0"/>
              <a:t>Android</a:t>
            </a:r>
            <a:r>
              <a:rPr lang="pt-BR" dirty="0" smtClean="0"/>
              <a:t> tem o nome de um doce e um número sequencial.</a:t>
            </a:r>
          </a:p>
          <a:p>
            <a:pPr marL="0" indent="0"/>
            <a:endParaRPr lang="pt-B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946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Versões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64257"/>
            <a:ext cx="8562975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6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Versões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556792"/>
            <a:ext cx="3384376" cy="453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2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Google Play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É uma loja de Aplicativos, livros, filmes e músicas do </a:t>
            </a:r>
            <a:r>
              <a:rPr lang="pt-BR" dirty="0" err="1" smtClean="0"/>
              <a:t>Android</a:t>
            </a:r>
            <a:r>
              <a:rPr lang="pt-BR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Para publicar uma </a:t>
            </a:r>
            <a:r>
              <a:rPr lang="pt-BR" dirty="0" err="1" smtClean="0"/>
              <a:t>app</a:t>
            </a:r>
            <a:r>
              <a:rPr lang="pt-BR" dirty="0" smtClean="0"/>
              <a:t> no </a:t>
            </a:r>
            <a:r>
              <a:rPr lang="pt-BR" dirty="0" err="1" smtClean="0"/>
              <a:t>google</a:t>
            </a:r>
            <a:r>
              <a:rPr lang="pt-BR" dirty="0" smtClean="0"/>
              <a:t> Play, deve ser criada uma conta de desenvolvedor e pagar cerca de U$ 25,00, uma única vez.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É possível disponibilizar </a:t>
            </a:r>
            <a:r>
              <a:rPr lang="pt-BR" dirty="0" err="1" smtClean="0"/>
              <a:t>apps</a:t>
            </a:r>
            <a:r>
              <a:rPr lang="pt-BR" dirty="0" smtClean="0"/>
              <a:t> gratuitas ou pagas, no segundo caso o desenvolvedor fica com 70% do valor arrecadado sobre as vendas do aplicativo.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4941168"/>
            <a:ext cx="2473054" cy="95706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754663"/>
            <a:ext cx="3298610" cy="129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8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Ambiente </a:t>
            </a:r>
            <a:r>
              <a:rPr lang="pt-BR" dirty="0" err="1" smtClean="0"/>
              <a:t>Dev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628800"/>
            <a:ext cx="7762875" cy="47180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i="1" dirty="0" err="1" smtClean="0"/>
              <a:t>Android</a:t>
            </a:r>
            <a:r>
              <a:rPr lang="pt-BR" sz="2800" b="1" i="1" dirty="0" smtClean="0"/>
              <a:t> Studio</a:t>
            </a:r>
          </a:p>
          <a:p>
            <a:pPr marL="0" indent="0"/>
            <a:r>
              <a:rPr lang="pt-BR" dirty="0" smtClean="0"/>
              <a:t>IDE para desenvolvimento, já inclui o </a:t>
            </a:r>
            <a:r>
              <a:rPr lang="pt-BR" dirty="0" err="1" smtClean="0"/>
              <a:t>Android</a:t>
            </a:r>
            <a:r>
              <a:rPr lang="pt-BR" dirty="0" smtClean="0"/>
              <a:t> SDK.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1" i="1" dirty="0" err="1" smtClean="0"/>
              <a:t>Git</a:t>
            </a:r>
            <a:endParaRPr lang="pt-BR" b="1" i="1" dirty="0" smtClean="0"/>
          </a:p>
          <a:p>
            <a:pPr marL="0" indent="0"/>
            <a:r>
              <a:rPr lang="pt-BR" dirty="0" smtClean="0"/>
              <a:t>Controlador de versão do código. Usar o </a:t>
            </a:r>
            <a:r>
              <a:rPr lang="pt-BR" dirty="0" err="1" smtClean="0"/>
              <a:t>Github</a:t>
            </a:r>
            <a:r>
              <a:rPr lang="pt-BR" dirty="0" smtClean="0"/>
              <a:t> como repositório.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1" i="1" dirty="0" smtClean="0"/>
              <a:t>JAVA</a:t>
            </a:r>
          </a:p>
          <a:p>
            <a:pPr marL="0" indent="0"/>
            <a:r>
              <a:rPr lang="pt-BR" dirty="0" smtClean="0"/>
              <a:t>Instalar a versão JDK do JAVA. Lembrar de configurar a variável ambiente $JAVA_HOME.</a:t>
            </a:r>
          </a:p>
          <a:p>
            <a:pPr marL="0" indent="0"/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845948"/>
            <a:ext cx="1340768" cy="134076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00" y="4845948"/>
            <a:ext cx="1247348" cy="124734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385" y="4796604"/>
            <a:ext cx="744991" cy="138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Primeira </a:t>
            </a:r>
            <a:r>
              <a:rPr lang="pt-BR" dirty="0" err="1" smtClean="0"/>
              <a:t>App</a:t>
            </a:r>
            <a:r>
              <a:rPr lang="pt-BR" dirty="0" smtClean="0"/>
              <a:t> </a:t>
            </a:r>
            <a:r>
              <a:rPr lang="pt-BR" dirty="0" err="1" smtClean="0"/>
              <a:t>HelloWorld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132856"/>
            <a:ext cx="3173338" cy="3173338"/>
          </a:xfrm>
        </p:spPr>
      </p:pic>
    </p:spTree>
    <p:extLst>
      <p:ext uri="{BB962C8B-B14F-4D97-AF65-F5344CB8AC3E}">
        <p14:creationId xmlns:p14="http://schemas.microsoft.com/office/powerpoint/2010/main" val="142184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smtClean="0"/>
              <a:t>O que vamos ver?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Courier New" panose="02070309020205020404" pitchFamily="49" charset="0"/>
              <a:buChar char="o"/>
              <a:defRPr/>
            </a:pPr>
            <a:r>
              <a:rPr lang="pt-BR" sz="3600" dirty="0"/>
              <a:t>Evolução do Desenvolvimento </a:t>
            </a:r>
            <a:r>
              <a:rPr lang="pt-BR" sz="3600" dirty="0" smtClean="0"/>
              <a:t>Mobile</a:t>
            </a:r>
            <a:br>
              <a:rPr lang="pt-BR" sz="3600" dirty="0" smtClean="0"/>
            </a:br>
            <a:endParaRPr lang="pt-BR" sz="3600" dirty="0"/>
          </a:p>
          <a:p>
            <a:pPr marL="457200" indent="-457200">
              <a:buFont typeface="Courier New" panose="02070309020205020404" pitchFamily="49" charset="0"/>
              <a:buChar char="o"/>
              <a:defRPr/>
            </a:pPr>
            <a:r>
              <a:rPr lang="pt-BR" sz="3600" dirty="0" smtClean="0"/>
              <a:t>Sistema Operacional </a:t>
            </a:r>
            <a:r>
              <a:rPr lang="pt-BR" sz="3600" dirty="0" smtClean="0"/>
              <a:t>Mobile</a:t>
            </a:r>
            <a:br>
              <a:rPr lang="pt-BR" sz="3600" dirty="0" smtClean="0"/>
            </a:br>
            <a:endParaRPr lang="pt-BR" sz="3600" dirty="0" smtClean="0"/>
          </a:p>
          <a:p>
            <a:pPr marL="457200" indent="-457200">
              <a:buFont typeface="Courier New" panose="02070309020205020404" pitchFamily="49" charset="0"/>
              <a:buChar char="o"/>
              <a:defRPr/>
            </a:pPr>
            <a:r>
              <a:rPr lang="pt-BR" sz="3600" dirty="0" smtClean="0"/>
              <a:t>Soluções </a:t>
            </a:r>
            <a:r>
              <a:rPr lang="pt-BR" sz="3600" dirty="0" err="1" smtClean="0"/>
              <a:t>Multiplataformas</a:t>
            </a:r>
            <a:r>
              <a:rPr lang="pt-BR" sz="3600" dirty="0" smtClean="0"/>
              <a:t/>
            </a:r>
            <a:br>
              <a:rPr lang="pt-BR" sz="3600" dirty="0" smtClean="0"/>
            </a:br>
            <a:endParaRPr lang="pt-BR" sz="3600" dirty="0"/>
          </a:p>
          <a:p>
            <a:pPr marL="457200" indent="-457200">
              <a:buFont typeface="Courier New" panose="02070309020205020404" pitchFamily="49" charset="0"/>
              <a:buChar char="o"/>
              <a:defRPr/>
            </a:pPr>
            <a:r>
              <a:rPr lang="pt-BR" sz="3600" dirty="0" err="1" smtClean="0"/>
              <a:t>Android</a:t>
            </a: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BE5F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1187450" y="617538"/>
            <a:ext cx="6923088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Gloucester MT Extra Condensed" pitchFamily="18" charset="0"/>
                <a:cs typeface="Arial" charset="0"/>
              </a:defRPr>
            </a:lvl1pPr>
            <a:lvl2pPr eaLnBrk="0" hangingPunct="0">
              <a:spcBef>
                <a:spcPts val="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Gloucester MT Extra Condensed" pitchFamily="18" charset="0"/>
                <a:cs typeface="Arial" charset="0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Gloucester MT Extra Condensed" pitchFamily="18" charset="0"/>
                <a:cs typeface="Arial" charset="0"/>
              </a:defRPr>
            </a:lvl3pPr>
            <a:lvl4pPr eaLnBrk="0" hangingPunct="0">
              <a:spcBef>
                <a:spcPts val="5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Gloucester MT Extra Condensed" pitchFamily="18" charset="0"/>
                <a:cs typeface="Arial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Gloucester MT Extra Condensed" pitchFamily="18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Gloucester MT Extra Condensed" pitchFamily="18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Gloucester MT Extra Condensed" pitchFamily="18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Gloucester MT Extra Condensed" pitchFamily="18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Gloucester MT Extra Condensed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200" b="1" i="1">
                <a:solidFill>
                  <a:srgbClr val="FFFFFF"/>
                </a:solidFill>
                <a:latin typeface="Verdana" pitchFamily="32" charset="0"/>
              </a:rPr>
              <a:t>Perguntas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725" y="2697163"/>
            <a:ext cx="183832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763" y="1374775"/>
            <a:ext cx="1622425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1187450" y="625475"/>
            <a:ext cx="6923088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Gloucester MT Extra Condensed" pitchFamily="18" charset="0"/>
                <a:cs typeface="Arial" charset="0"/>
              </a:defRPr>
            </a:lvl1pPr>
            <a:lvl2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Gloucester MT Extra Condensed" pitchFamily="18" charset="0"/>
                <a:cs typeface="Arial" charset="0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Gloucester MT Extra Condensed" pitchFamily="18" charset="0"/>
                <a:cs typeface="Arial" charset="0"/>
              </a:defRPr>
            </a:lvl3pPr>
            <a:lvl4pPr eaLnBrk="0" hangingPunct="0">
              <a:spcBef>
                <a:spcPts val="5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Gloucester MT Extra Condensed" pitchFamily="18" charset="0"/>
                <a:cs typeface="Arial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loucester MT Extra Condensed" pitchFamily="18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loucester MT Extra Condensed" pitchFamily="18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loucester MT Extra Condensed" pitchFamily="18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loucester MT Extra Condensed" pitchFamily="18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loucester MT Extra Condensed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200" b="1" i="1" dirty="0">
                <a:solidFill>
                  <a:srgbClr val="FFFFFF"/>
                </a:solidFill>
                <a:latin typeface="Verdana" pitchFamily="32" charset="0"/>
              </a:rPr>
              <a:t>Plano de Aulas</a:t>
            </a:r>
          </a:p>
        </p:txBody>
      </p:sp>
      <p:graphicFrame>
        <p:nvGraphicFramePr>
          <p:cNvPr id="61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7242"/>
              </p:ext>
            </p:extLst>
          </p:nvPr>
        </p:nvGraphicFramePr>
        <p:xfrm>
          <a:off x="2405062" y="1700808"/>
          <a:ext cx="4487863" cy="3432916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3268663"/>
              </a:tblGrid>
              <a:tr h="228576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AULA</a:t>
                      </a: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</a:t>
                      </a: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ATIVIDADE</a:t>
                      </a: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28576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1.1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9/mar</a:t>
                      </a: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 APRESENTAÇÃO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576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2.1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13/mar</a:t>
                      </a: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INTRODUÇÃO / AMBIENTE DEV</a:t>
                      </a: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8576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3.1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16/mar</a:t>
                      </a: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 CONCEITOS BÁSICOS</a:t>
                      </a: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76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4.1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20/mar</a:t>
                      </a: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ACTIVITIES E INTENTS</a:t>
                      </a: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76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4.2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23/mar</a:t>
                      </a: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 ACTIVITIES E INTENTS</a:t>
                      </a: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576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4.3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27/mar</a:t>
                      </a: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ACTIVITIES E INTENTS</a:t>
                      </a: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576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5.1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30/mar</a:t>
                      </a: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 LAYOUTS</a:t>
                      </a: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76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5.2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03/</a:t>
                      </a:r>
                      <a:r>
                        <a:rPr kumimoji="0" lang="pt-BR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abr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LAYOUTS</a:t>
                      </a: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76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6.1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06/</a:t>
                      </a:r>
                      <a:r>
                        <a:rPr kumimoji="0" lang="pt-BR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abr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 VIEWS</a:t>
                      </a: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76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6.2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10/</a:t>
                      </a:r>
                      <a:r>
                        <a:rPr kumimoji="0" lang="pt-BR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abr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VIEWS</a:t>
                      </a: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76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7.1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13/</a:t>
                      </a:r>
                      <a:r>
                        <a:rPr kumimoji="0" lang="pt-BR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abr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 PERSISTÊNCIA DE DADOS (</a:t>
                      </a:r>
                      <a:r>
                        <a:rPr kumimoji="0" lang="pt-BR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SQLite</a:t>
                      </a: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76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7.2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17/</a:t>
                      </a:r>
                      <a:r>
                        <a:rPr kumimoji="0" lang="pt-BR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abr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PERSISTÊNCIA DE DADOS (</a:t>
                      </a:r>
                      <a:r>
                        <a:rPr kumimoji="0" lang="pt-BR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SQLite</a:t>
                      </a: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6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8.1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20/</a:t>
                      </a:r>
                      <a:r>
                        <a:rPr kumimoji="0" lang="pt-BR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abr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 </a:t>
                      </a: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REVISÃO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6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8.2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24/</a:t>
                      </a:r>
                      <a:r>
                        <a:rPr kumimoji="0" lang="pt-BR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abr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PRIMEIRA PROVA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84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666468"/>
              </p:ext>
            </p:extLst>
          </p:nvPr>
        </p:nvGraphicFramePr>
        <p:xfrm>
          <a:off x="2483768" y="1628800"/>
          <a:ext cx="4487863" cy="41521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3268663"/>
              </a:tblGrid>
              <a:tr h="2306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AULA</a:t>
                      </a: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</a:t>
                      </a: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ATIVIDADE</a:t>
                      </a: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306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9.1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27/</a:t>
                      </a:r>
                      <a:r>
                        <a:rPr kumimoji="0" lang="pt-BR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abr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 PROJETO</a:t>
                      </a: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6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01/</a:t>
                      </a:r>
                      <a:r>
                        <a:rPr kumimoji="0" lang="pt-BR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mai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FERIADO</a:t>
                      </a: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6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10.1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04/</a:t>
                      </a:r>
                      <a:r>
                        <a:rPr kumimoji="0" lang="pt-BR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mai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 </a:t>
                      </a: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FRAGMENTS, ALERTDIALOG e ACTIONBAR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6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10.2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08/</a:t>
                      </a:r>
                      <a:r>
                        <a:rPr kumimoji="0" lang="pt-BR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mai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FRAGMENTS, ALERTDIALOG e ACTIONBAR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6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11.1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11/</a:t>
                      </a:r>
                      <a:r>
                        <a:rPr kumimoji="0" lang="pt-BR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mai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 </a:t>
                      </a:r>
                      <a:r>
                        <a:rPr kumimoji="0" lang="pt-BR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ASYNCTASKs</a:t>
                      </a: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REST e JSON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6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11.2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15/</a:t>
                      </a:r>
                      <a:r>
                        <a:rPr kumimoji="0" lang="pt-BR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mai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ASYNCTASKs</a:t>
                      </a: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REST e JSON</a:t>
                      </a: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6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12.1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18/</a:t>
                      </a:r>
                      <a:r>
                        <a:rPr kumimoji="0" lang="pt-BR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mai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 BROADCASTRECEIVER, SMS, MAPS, PHONE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6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12.2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22/</a:t>
                      </a:r>
                      <a:r>
                        <a:rPr kumimoji="0" lang="pt-BR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mai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BROADCASTRECEIVER, SMS, MAPS, PHONE</a:t>
                      </a: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6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13.1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25/</a:t>
                      </a:r>
                      <a:r>
                        <a:rPr kumimoji="0" lang="pt-BR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mai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 FERRAMENTAS DE TESTES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6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13.2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29/</a:t>
                      </a:r>
                      <a:r>
                        <a:rPr kumimoji="0" lang="pt-BR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mai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FERRAMENTAS DE TESTES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6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14.1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01/</a:t>
                      </a:r>
                      <a:r>
                        <a:rPr kumimoji="0" lang="pt-BR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jun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REVISÃO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6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14.2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05/</a:t>
                      </a:r>
                      <a:r>
                        <a:rPr kumimoji="0" lang="pt-BR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jun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SEGUNDA PROVA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306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15.1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08/</a:t>
                      </a:r>
                      <a:r>
                        <a:rPr kumimoji="0" lang="pt-BR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jun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PROJETO APRESENTAÇÃO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6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15.2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12/</a:t>
                      </a:r>
                      <a:r>
                        <a:rPr kumimoji="0" lang="pt-BR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jun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PROJETO APRESENTAÇÃO</a:t>
                      </a: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6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16.1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15/</a:t>
                      </a:r>
                      <a:r>
                        <a:rPr kumimoji="0" lang="pt-BR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jun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SEGUNDA CHAMADA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306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17.1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19/</a:t>
                      </a:r>
                      <a:r>
                        <a:rPr kumimoji="0" lang="pt-BR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jun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PROVA FINAL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306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18.1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22/</a:t>
                      </a:r>
                      <a:r>
                        <a:rPr kumimoji="0" lang="pt-BR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jun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RESULTADO FINAL</a:t>
                      </a:r>
                      <a:endParaRPr kumimoji="0" lang="pt-B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11" marB="4571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187450" y="625475"/>
            <a:ext cx="6923088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Gloucester MT Extra Condensed" pitchFamily="18" charset="0"/>
                <a:cs typeface="Arial" charset="0"/>
              </a:defRPr>
            </a:lvl1pPr>
            <a:lvl2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Gloucester MT Extra Condensed" pitchFamily="18" charset="0"/>
                <a:cs typeface="Arial" charset="0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Gloucester MT Extra Condensed" pitchFamily="18" charset="0"/>
                <a:cs typeface="Arial" charset="0"/>
              </a:defRPr>
            </a:lvl3pPr>
            <a:lvl4pPr eaLnBrk="0" hangingPunct="0">
              <a:spcBef>
                <a:spcPts val="5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>
                <a:solidFill>
                  <a:srgbClr val="000000"/>
                </a:solidFill>
                <a:latin typeface="Gloucester MT Extra Condensed" pitchFamily="18" charset="0"/>
                <a:cs typeface="Arial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loucester MT Extra Condensed" pitchFamily="18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loucester MT Extra Condensed" pitchFamily="18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loucester MT Extra Condensed" pitchFamily="18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loucester MT Extra Condensed" pitchFamily="18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Gloucester MT Extra Condensed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200" b="1" i="1" dirty="0">
                <a:solidFill>
                  <a:srgbClr val="FFFFFF"/>
                </a:solidFill>
                <a:latin typeface="Verdana" pitchFamily="32" charset="0"/>
              </a:rPr>
              <a:t>Plano de Aulas</a:t>
            </a:r>
          </a:p>
        </p:txBody>
      </p:sp>
    </p:spTree>
    <p:extLst>
      <p:ext uri="{BB962C8B-B14F-4D97-AF65-F5344CB8AC3E}">
        <p14:creationId xmlns:p14="http://schemas.microsoft.com/office/powerpoint/2010/main" val="427124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pt-BR" dirty="0" smtClean="0"/>
              <a:t>Instalar o JDK na sua estação de Trabalho</a:t>
            </a:r>
          </a:p>
          <a:p>
            <a:pPr marL="514350" indent="-514350">
              <a:buAutoNum type="arabicPeriod"/>
            </a:pPr>
            <a:r>
              <a:rPr lang="pt-BR" dirty="0" smtClean="0"/>
              <a:t>Instalar o </a:t>
            </a:r>
            <a:r>
              <a:rPr lang="pt-BR" dirty="0" err="1" smtClean="0"/>
              <a:t>Git</a:t>
            </a:r>
            <a:endParaRPr lang="pt-BR" dirty="0" smtClean="0"/>
          </a:p>
          <a:p>
            <a:pPr marL="514350" indent="-514350">
              <a:buAutoNum type="arabicPeriod"/>
            </a:pPr>
            <a:r>
              <a:rPr lang="pt-BR" dirty="0" smtClean="0"/>
              <a:t>Instalar o </a:t>
            </a:r>
            <a:r>
              <a:rPr lang="pt-BR" dirty="0" err="1" smtClean="0"/>
              <a:t>Android</a:t>
            </a:r>
            <a:r>
              <a:rPr lang="pt-BR" dirty="0" smtClean="0"/>
              <a:t> Studio</a:t>
            </a:r>
          </a:p>
          <a:p>
            <a:pPr marL="914400" lvl="1" indent="-514350">
              <a:buAutoNum type="arabicPeriod"/>
            </a:pPr>
            <a:r>
              <a:rPr lang="pt-BR" dirty="0" smtClean="0"/>
              <a:t>Através do SDK Manager instalar uma distribuição </a:t>
            </a:r>
            <a:r>
              <a:rPr lang="pt-BR" dirty="0" err="1" smtClean="0"/>
              <a:t>Android</a:t>
            </a:r>
            <a:r>
              <a:rPr lang="pt-BR" dirty="0" smtClean="0"/>
              <a:t> para Simular as </a:t>
            </a:r>
            <a:r>
              <a:rPr lang="pt-BR" dirty="0" err="1" smtClean="0"/>
              <a:t>Apps</a:t>
            </a:r>
            <a:endParaRPr lang="pt-BR" dirty="0" smtClean="0"/>
          </a:p>
          <a:p>
            <a:pPr marL="914400" lvl="1" indent="-514350">
              <a:buAutoNum type="arabicPeriod"/>
            </a:pPr>
            <a:r>
              <a:rPr lang="pt-BR" dirty="0" smtClean="0"/>
              <a:t>Criar um Projeto padrão </a:t>
            </a:r>
            <a:r>
              <a:rPr lang="pt-BR" dirty="0" err="1" smtClean="0"/>
              <a:t>Helloworld</a:t>
            </a:r>
            <a:endParaRPr lang="pt-BR" dirty="0" smtClean="0"/>
          </a:p>
          <a:p>
            <a:pPr marL="514350" indent="-514350">
              <a:buAutoNum type="arabicPeriod"/>
            </a:pPr>
            <a:r>
              <a:rPr lang="pt-BR" dirty="0" smtClean="0"/>
              <a:t>Rodar no Emulador a aplicação </a:t>
            </a:r>
            <a:r>
              <a:rPr lang="pt-BR" dirty="0" err="1" smtClean="0"/>
              <a:t>Helloworld</a:t>
            </a:r>
            <a:endParaRPr lang="pt-BR" dirty="0" smtClean="0"/>
          </a:p>
          <a:p>
            <a:pPr marL="514350" indent="-514350">
              <a:buAutoNum type="arabicPeriod"/>
            </a:pPr>
            <a:r>
              <a:rPr lang="pt-BR" dirty="0" smtClean="0"/>
              <a:t>Compartilhar o código no </a:t>
            </a:r>
            <a:r>
              <a:rPr lang="pt-BR" dirty="0" err="1" smtClean="0"/>
              <a:t>github</a:t>
            </a:r>
            <a:r>
              <a:rPr lang="pt-BR" dirty="0" smtClean="0"/>
              <a:t> (Crie uma conta caso não tenha)</a:t>
            </a:r>
          </a:p>
          <a:p>
            <a:pPr marL="514350" indent="-514350">
              <a:buAutoNum type="arabicPeriod"/>
            </a:pPr>
            <a:r>
              <a:rPr lang="pt-BR" dirty="0" smtClean="0"/>
              <a:t>Contribuir para o projeto de algum colega de sala no </a:t>
            </a:r>
            <a:r>
              <a:rPr lang="pt-BR" dirty="0" err="1" smtClean="0"/>
              <a:t>github</a:t>
            </a:r>
            <a:r>
              <a:rPr lang="pt-BR" dirty="0" smtClean="0"/>
              <a:t>.</a:t>
            </a:r>
          </a:p>
          <a:p>
            <a:pPr marL="514350" indent="-514350"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232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Mobile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71600" y="1556792"/>
            <a:ext cx="7762875" cy="4562475"/>
          </a:xfrm>
        </p:spPr>
        <p:txBody>
          <a:bodyPr/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pt-BR" dirty="0" smtClean="0"/>
              <a:t>Desenvolvimento de Software</a:t>
            </a:r>
          </a:p>
          <a:p>
            <a:pPr marL="857250" lvl="1" indent="-457200">
              <a:buFont typeface="Courier New" panose="02070309020205020404" pitchFamily="49" charset="0"/>
              <a:buChar char="o"/>
            </a:pPr>
            <a:r>
              <a:rPr lang="pt-BR" dirty="0" smtClean="0"/>
              <a:t>É o ato de elaborar e implementar um </a:t>
            </a:r>
            <a:r>
              <a:rPr lang="pt-BR" dirty="0" smtClean="0">
                <a:solidFill>
                  <a:srgbClr val="FF0000"/>
                </a:solidFill>
              </a:rPr>
              <a:t>sistema computacional</a:t>
            </a:r>
            <a:r>
              <a:rPr lang="pt-BR" dirty="0" smtClean="0"/>
              <a:t>, isto é, transformar a </a:t>
            </a:r>
            <a:r>
              <a:rPr lang="pt-BR" dirty="0" smtClean="0">
                <a:solidFill>
                  <a:srgbClr val="FF0000"/>
                </a:solidFill>
              </a:rPr>
              <a:t>necessidade </a:t>
            </a:r>
            <a:r>
              <a:rPr lang="pt-BR" dirty="0" smtClean="0"/>
              <a:t>de um utilizador ou de um mercado em um </a:t>
            </a:r>
            <a:r>
              <a:rPr lang="pt-BR" dirty="0" smtClean="0">
                <a:solidFill>
                  <a:srgbClr val="FF0000"/>
                </a:solidFill>
              </a:rPr>
              <a:t>produto</a:t>
            </a:r>
            <a:r>
              <a:rPr lang="pt-BR" dirty="0" smtClean="0"/>
              <a:t> de software.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pt-BR" dirty="0" smtClean="0"/>
              <a:t>Desenvolvimento Mobile(Móvel)</a:t>
            </a:r>
          </a:p>
          <a:p>
            <a:pPr marL="857250" lvl="1" indent="-457200">
              <a:buFont typeface="Courier New" panose="02070309020205020404" pitchFamily="49" charset="0"/>
              <a:buChar char="o"/>
            </a:pPr>
            <a:r>
              <a:rPr lang="pt-BR" dirty="0"/>
              <a:t>É</a:t>
            </a:r>
            <a:r>
              <a:rPr lang="pt-BR" dirty="0" smtClean="0"/>
              <a:t> toda atividade e processos acerca do desenvolvimento de software para </a:t>
            </a:r>
            <a:r>
              <a:rPr lang="pt-BR" dirty="0" smtClean="0">
                <a:solidFill>
                  <a:srgbClr val="FF0000"/>
                </a:solidFill>
              </a:rPr>
              <a:t>dispositivos móveis</a:t>
            </a:r>
          </a:p>
          <a:p>
            <a:pPr marL="857250" lvl="1" indent="-457200">
              <a:buFont typeface="Courier New" panose="02070309020205020404" pitchFamily="49" charset="0"/>
              <a:buChar char="o"/>
            </a:pPr>
            <a:r>
              <a:rPr lang="pt-BR" dirty="0" smtClean="0">
                <a:solidFill>
                  <a:srgbClr val="FF0000"/>
                </a:solidFill>
              </a:rPr>
              <a:t>Smartphones</a:t>
            </a:r>
            <a:r>
              <a:rPr lang="pt-BR" dirty="0" smtClean="0"/>
              <a:t>, </a:t>
            </a:r>
            <a:r>
              <a:rPr lang="pt-BR" dirty="0" err="1" smtClean="0">
                <a:solidFill>
                  <a:srgbClr val="FF0000"/>
                </a:solidFill>
              </a:rPr>
              <a:t>tablets</a:t>
            </a:r>
            <a:r>
              <a:rPr lang="pt-BR" dirty="0" smtClean="0"/>
              <a:t>, telefone celular, console portátil e Ultra Mobile PC combinado com tecnologias como GPS, TV portátil, </a:t>
            </a:r>
            <a:r>
              <a:rPr lang="pt-BR" dirty="0" err="1" smtClean="0"/>
              <a:t>touch</a:t>
            </a:r>
            <a:r>
              <a:rPr lang="pt-BR" dirty="0" smtClean="0"/>
              <a:t>, consoles, navegador de Internet, WAP, leitores de áudio, vídeo e texto, entre outros.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481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Evolução Computação Móvel</a:t>
            </a:r>
            <a:endParaRPr lang="pt-BR" dirty="0"/>
          </a:p>
        </p:txBody>
      </p:sp>
      <p:pic>
        <p:nvPicPr>
          <p:cNvPr id="624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340768"/>
            <a:ext cx="5256584" cy="4960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ector de seta reta 3"/>
          <p:cNvCxnSpPr/>
          <p:nvPr/>
        </p:nvCxnSpPr>
        <p:spPr bwMode="auto">
          <a:xfrm flipV="1">
            <a:off x="2483768" y="1556792"/>
            <a:ext cx="288032" cy="36004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FF0000"/>
            </a:solidFill>
            <a:prstDash val="solid"/>
            <a:round/>
            <a:headEnd type="oval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Conector de seta reta 5"/>
          <p:cNvCxnSpPr/>
          <p:nvPr/>
        </p:nvCxnSpPr>
        <p:spPr bwMode="auto">
          <a:xfrm flipV="1">
            <a:off x="2627784" y="2132856"/>
            <a:ext cx="288032" cy="36004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FF0000"/>
            </a:solidFill>
            <a:prstDash val="solid"/>
            <a:round/>
            <a:headEnd type="oval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Conector de seta reta 6"/>
          <p:cNvCxnSpPr/>
          <p:nvPr/>
        </p:nvCxnSpPr>
        <p:spPr bwMode="auto">
          <a:xfrm flipV="1">
            <a:off x="6516216" y="2492152"/>
            <a:ext cx="288032" cy="36004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FF0000"/>
            </a:solidFill>
            <a:prstDash val="solid"/>
            <a:round/>
            <a:headEnd type="oval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Conector de seta reta 7"/>
          <p:cNvCxnSpPr/>
          <p:nvPr/>
        </p:nvCxnSpPr>
        <p:spPr bwMode="auto">
          <a:xfrm flipV="1">
            <a:off x="2771800" y="4365104"/>
            <a:ext cx="288032" cy="36004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FF0000"/>
            </a:solidFill>
            <a:prstDash val="solid"/>
            <a:round/>
            <a:headEnd type="oval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Conector de seta reta 8"/>
          <p:cNvCxnSpPr/>
          <p:nvPr/>
        </p:nvCxnSpPr>
        <p:spPr bwMode="auto">
          <a:xfrm flipV="1">
            <a:off x="4283968" y="4725144"/>
            <a:ext cx="288032" cy="36004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FF0000"/>
            </a:solidFill>
            <a:prstDash val="solid"/>
            <a:round/>
            <a:headEnd type="oval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Conector de seta reta 9"/>
          <p:cNvCxnSpPr/>
          <p:nvPr/>
        </p:nvCxnSpPr>
        <p:spPr bwMode="auto">
          <a:xfrm flipV="1">
            <a:off x="4572000" y="5301208"/>
            <a:ext cx="288032" cy="36004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FF0000"/>
            </a:solidFill>
            <a:prstDash val="solid"/>
            <a:round/>
            <a:headEnd type="oval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ector de seta reta 10"/>
          <p:cNvCxnSpPr/>
          <p:nvPr/>
        </p:nvCxnSpPr>
        <p:spPr bwMode="auto">
          <a:xfrm flipV="1">
            <a:off x="6509712" y="5229200"/>
            <a:ext cx="288032" cy="36004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FF0000"/>
            </a:solidFill>
            <a:prstDash val="solid"/>
            <a:round/>
            <a:headEnd type="oval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Conector de seta reta 11"/>
          <p:cNvCxnSpPr/>
          <p:nvPr/>
        </p:nvCxnSpPr>
        <p:spPr bwMode="auto">
          <a:xfrm flipV="1">
            <a:off x="5292080" y="5949280"/>
            <a:ext cx="144016" cy="267716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FF0000"/>
            </a:solidFill>
            <a:prstDash val="solid"/>
            <a:round/>
            <a:headEnd type="oval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Conector de seta reta 12"/>
          <p:cNvCxnSpPr/>
          <p:nvPr/>
        </p:nvCxnSpPr>
        <p:spPr bwMode="auto">
          <a:xfrm flipV="1">
            <a:off x="5414176" y="6219936"/>
            <a:ext cx="142136" cy="21602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FF0000"/>
            </a:solidFill>
            <a:prstDash val="solid"/>
            <a:round/>
            <a:headEnd type="oval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ector de seta reta 15"/>
          <p:cNvCxnSpPr/>
          <p:nvPr/>
        </p:nvCxnSpPr>
        <p:spPr bwMode="auto">
          <a:xfrm flipV="1">
            <a:off x="2844748" y="6108984"/>
            <a:ext cx="142136" cy="216024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FF0000"/>
            </a:solidFill>
            <a:prstDash val="solid"/>
            <a:round/>
            <a:headEnd type="oval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ector de seta reta 16"/>
          <p:cNvCxnSpPr/>
          <p:nvPr/>
        </p:nvCxnSpPr>
        <p:spPr bwMode="auto">
          <a:xfrm flipH="1" flipV="1">
            <a:off x="4990131" y="6043383"/>
            <a:ext cx="162958" cy="13120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FF0000"/>
            </a:solidFill>
            <a:prstDash val="solid"/>
            <a:round/>
            <a:headEnd type="oval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Conector de seta reta 17"/>
          <p:cNvCxnSpPr/>
          <p:nvPr/>
        </p:nvCxnSpPr>
        <p:spPr bwMode="auto">
          <a:xfrm flipV="1">
            <a:off x="4644008" y="6255940"/>
            <a:ext cx="0" cy="36004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rgbClr val="FF0000"/>
            </a:solidFill>
            <a:prstDash val="solid"/>
            <a:round/>
            <a:headEnd type="oval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7638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Sistemas Operacionais Mobile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852936"/>
            <a:ext cx="5400600" cy="1480809"/>
          </a:xfrm>
        </p:spPr>
      </p:pic>
      <p:sp>
        <p:nvSpPr>
          <p:cNvPr id="5" name="Retângulo 4"/>
          <p:cNvSpPr/>
          <p:nvPr/>
        </p:nvSpPr>
        <p:spPr bwMode="auto">
          <a:xfrm>
            <a:off x="1907704" y="2852936"/>
            <a:ext cx="1368152" cy="1512168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Retângulo 5"/>
          <p:cNvSpPr/>
          <p:nvPr/>
        </p:nvSpPr>
        <p:spPr bwMode="auto">
          <a:xfrm>
            <a:off x="4716016" y="2852936"/>
            <a:ext cx="1368152" cy="1512168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17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99592" y="1556792"/>
            <a:ext cx="7762875" cy="456247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 smtClean="0"/>
              <a:t>Apps</a:t>
            </a:r>
            <a:r>
              <a:rPr lang="pt-BR" sz="2800" dirty="0" smtClean="0"/>
              <a:t> Nativas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pt-BR" sz="2400" dirty="0"/>
              <a:t>Os aplicativos nativos residem no </a:t>
            </a:r>
            <a:r>
              <a:rPr lang="pt-BR" sz="2400" dirty="0" smtClean="0"/>
              <a:t>dispositivo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pt-BR" sz="2400" dirty="0"/>
              <a:t>podem aproveitar todas as funcionalidades do sistema </a:t>
            </a:r>
            <a:r>
              <a:rPr lang="pt-BR" sz="2400" dirty="0" err="1"/>
              <a:t>operaciona</a:t>
            </a:r>
            <a:endParaRPr lang="pt-BR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Web </a:t>
            </a:r>
            <a:r>
              <a:rPr lang="pt-BR" sz="2800" dirty="0" err="1" smtClean="0"/>
              <a:t>Apps</a:t>
            </a:r>
            <a:r>
              <a:rPr lang="pt-BR" sz="2800" dirty="0" smtClean="0"/>
              <a:t> (</a:t>
            </a:r>
            <a:r>
              <a:rPr lang="pt-BR" sz="2800" dirty="0" err="1" smtClean="0"/>
              <a:t>Multiplataforma</a:t>
            </a:r>
            <a:r>
              <a:rPr lang="pt-BR" sz="2800" dirty="0" smtClean="0"/>
              <a:t>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pt-BR" sz="2400" dirty="0"/>
              <a:t>são sites que, de diversas formas, parecem com um aplicativo </a:t>
            </a:r>
            <a:r>
              <a:rPr lang="pt-BR" sz="2400" dirty="0" smtClean="0"/>
              <a:t>nativo mas na verdade é apenas um atalho para o navegador.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Alguns recurso do dispositivos são inacessíveis para essas </a:t>
            </a:r>
            <a:r>
              <a:rPr lang="pt-BR" sz="2400" dirty="0" err="1" smtClean="0"/>
              <a:t>apps</a:t>
            </a:r>
            <a:r>
              <a:rPr lang="pt-BR" sz="24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 smtClean="0"/>
              <a:t>Apps</a:t>
            </a:r>
            <a:r>
              <a:rPr lang="pt-BR" sz="2800" dirty="0" smtClean="0"/>
              <a:t> Híbridas (</a:t>
            </a:r>
            <a:r>
              <a:rPr lang="pt-BR" sz="2800" dirty="0" err="1"/>
              <a:t>Multiplataforma</a:t>
            </a:r>
            <a:r>
              <a:rPr lang="pt-BR" sz="2800" dirty="0" smtClean="0"/>
              <a:t>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São como </a:t>
            </a:r>
            <a:r>
              <a:rPr lang="pt-BR" sz="2400" dirty="0" err="1" smtClean="0"/>
              <a:t>apps</a:t>
            </a:r>
            <a:r>
              <a:rPr lang="pt-BR" sz="2400" dirty="0" smtClean="0"/>
              <a:t> nativas que usam um navegador(motor) interno para interpretar as páginas feitas em HTML5/CSS/JS. (</a:t>
            </a:r>
            <a:r>
              <a:rPr lang="pt-BR" sz="2400" dirty="0" err="1" smtClean="0"/>
              <a:t>Cordova</a:t>
            </a:r>
            <a:r>
              <a:rPr lang="pt-BR" sz="2400" dirty="0" smtClean="0"/>
              <a:t>, </a:t>
            </a:r>
            <a:r>
              <a:rPr lang="pt-BR" sz="2400" dirty="0" err="1" smtClean="0"/>
              <a:t>PhoneGap</a:t>
            </a:r>
            <a:r>
              <a:rPr lang="pt-BR" sz="2400" dirty="0" smtClean="0"/>
              <a:t> e </a:t>
            </a:r>
            <a:r>
              <a:rPr lang="pt-BR" sz="2400" dirty="0" err="1" smtClean="0"/>
              <a:t>etc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Desenvolvendo </a:t>
            </a:r>
            <a:r>
              <a:rPr lang="pt-BR" sz="2400" dirty="0" err="1" smtClean="0"/>
              <a:t>Apps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4766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Com ele você consegue desenvolver </a:t>
            </a:r>
            <a:r>
              <a:rPr lang="pt-BR" dirty="0" err="1"/>
              <a:t>apps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sem precisar utilizar a linguagem nativa</a:t>
            </a:r>
            <a:r>
              <a:rPr lang="pt-BR" dirty="0"/>
              <a:t> do dispositivo almejado</a:t>
            </a:r>
            <a:r>
              <a:rPr lang="pt-BR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Quase todos são baseados em </a:t>
            </a:r>
            <a:r>
              <a:rPr lang="pt-BR" dirty="0" smtClean="0">
                <a:solidFill>
                  <a:srgbClr val="FF0000"/>
                </a:solidFill>
              </a:rPr>
              <a:t>padronizar</a:t>
            </a:r>
            <a:r>
              <a:rPr lang="pt-BR" dirty="0" smtClean="0"/>
              <a:t> </a:t>
            </a:r>
            <a:r>
              <a:rPr lang="pt-BR" dirty="0"/>
              <a:t>o desenvolvimento de </a:t>
            </a:r>
            <a:r>
              <a:rPr lang="pt-BR" dirty="0" err="1"/>
              <a:t>apps</a:t>
            </a:r>
            <a:r>
              <a:rPr lang="pt-BR" dirty="0"/>
              <a:t> com </a:t>
            </a:r>
            <a:r>
              <a:rPr lang="pt-BR" dirty="0">
                <a:solidFill>
                  <a:srgbClr val="FF0000"/>
                </a:solidFill>
              </a:rPr>
              <a:t>HTML5, CSS3 e JS</a:t>
            </a:r>
            <a:r>
              <a:rPr lang="pt-BR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Para aplicações complexas não será obtido o máximo de recursos disponíveis do dispositivo.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Código fonte final com muitos </a:t>
            </a:r>
            <a:r>
              <a:rPr lang="pt-BR" dirty="0" err="1" smtClean="0"/>
              <a:t>metadados</a:t>
            </a:r>
            <a:r>
              <a:rPr lang="pt-BR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Desenvolvendo </a:t>
            </a:r>
            <a:r>
              <a:rPr lang="pt-BR" sz="2400" dirty="0" err="1" smtClean="0"/>
              <a:t>Apps</a:t>
            </a:r>
            <a:r>
              <a:rPr lang="pt-BR" sz="2400" dirty="0"/>
              <a:t> </a:t>
            </a:r>
            <a:r>
              <a:rPr lang="pt-BR" sz="2400" dirty="0" smtClean="0"/>
              <a:t>(</a:t>
            </a:r>
            <a:r>
              <a:rPr lang="pt-BR" sz="2400" dirty="0" err="1" smtClean="0"/>
              <a:t>Multiplataforma</a:t>
            </a:r>
            <a:r>
              <a:rPr lang="pt-BR" sz="2400" dirty="0" smtClean="0"/>
              <a:t>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7586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Desenvolvendo </a:t>
            </a:r>
            <a:r>
              <a:rPr lang="pt-BR" sz="2400" dirty="0" err="1" smtClean="0"/>
              <a:t>Apps</a:t>
            </a:r>
            <a:r>
              <a:rPr lang="pt-BR" sz="2400" dirty="0"/>
              <a:t> </a:t>
            </a:r>
            <a:r>
              <a:rPr lang="pt-BR" sz="2400" dirty="0" smtClean="0"/>
              <a:t>(</a:t>
            </a:r>
            <a:r>
              <a:rPr lang="pt-BR" sz="2400" dirty="0" err="1" smtClean="0"/>
              <a:t>Multiplataforma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1" i="1" u="sng" dirty="0" smtClean="0"/>
              <a:t>Chocolate-UI</a:t>
            </a:r>
            <a:endParaRPr lang="pt-BR" b="1" i="1" u="sng" dirty="0"/>
          </a:p>
          <a:p>
            <a:pPr marL="0" indent="0"/>
            <a:r>
              <a:rPr lang="pt-BR" dirty="0"/>
              <a:t>O Chocolate UI é um framework em HTML5, CSS e </a:t>
            </a:r>
            <a:r>
              <a:rPr lang="pt-BR" dirty="0" err="1"/>
              <a:t>JavaScript</a:t>
            </a:r>
            <a:r>
              <a:rPr lang="pt-BR" dirty="0"/>
              <a:t> desenvolvido pela </a:t>
            </a:r>
            <a:r>
              <a:rPr lang="pt-BR" dirty="0" err="1"/>
              <a:t>Sourcebits</a:t>
            </a:r>
            <a:r>
              <a:rPr lang="pt-BR" dirty="0"/>
              <a:t>, com licença do MIT, totalmente e especifico para desenvolvimento de aplicações mobile</a:t>
            </a:r>
            <a:r>
              <a:rPr lang="pt-BR" dirty="0" smtClean="0"/>
              <a:t>.,</a:t>
            </a:r>
          </a:p>
          <a:p>
            <a:pPr marL="0" indent="0"/>
            <a:endParaRPr lang="pt-BR" dirty="0"/>
          </a:p>
          <a:p>
            <a:pPr marL="0" indent="0"/>
            <a:endParaRPr lang="pt-BR" dirty="0" smtClean="0"/>
          </a:p>
          <a:p>
            <a:pPr marL="0" indent="0"/>
            <a:endParaRPr lang="pt-BR" dirty="0"/>
          </a:p>
          <a:p>
            <a:pPr marL="0" indent="0"/>
            <a:endParaRPr lang="pt-BR" dirty="0" smtClean="0"/>
          </a:p>
          <a:p>
            <a:pPr marL="0" indent="0"/>
            <a:r>
              <a:rPr lang="pt-BR" sz="2000" dirty="0"/>
              <a:t>Website: </a:t>
            </a:r>
            <a:r>
              <a:rPr lang="pt-BR" sz="2000" dirty="0">
                <a:hlinkClick r:id="rId2"/>
              </a:rPr>
              <a:t>http://chocolatechip-ui.com</a:t>
            </a:r>
            <a:r>
              <a:rPr lang="pt-BR" sz="2000" dirty="0" smtClean="0">
                <a:hlinkClick r:id="rId2"/>
              </a:rPr>
              <a:t>/</a:t>
            </a:r>
            <a:r>
              <a:rPr lang="pt-BR" sz="2000" dirty="0" smtClean="0"/>
              <a:t> </a:t>
            </a:r>
            <a:endParaRPr lang="pt-BR" sz="2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372" y="3789040"/>
            <a:ext cx="4576564" cy="185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6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Desenvolvendo </a:t>
            </a:r>
            <a:r>
              <a:rPr lang="pt-BR" sz="2400" dirty="0" err="1" smtClean="0"/>
              <a:t>Apps</a:t>
            </a:r>
            <a:r>
              <a:rPr lang="pt-BR" sz="2400" dirty="0"/>
              <a:t> </a:t>
            </a:r>
            <a:r>
              <a:rPr lang="pt-BR" sz="2400" dirty="0" smtClean="0"/>
              <a:t>(</a:t>
            </a:r>
            <a:r>
              <a:rPr lang="pt-BR" sz="2400" dirty="0" err="1" smtClean="0"/>
              <a:t>Multiplataforma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70582" y="1412776"/>
            <a:ext cx="7762875" cy="504056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1" i="1" u="sng" dirty="0" err="1" smtClean="0"/>
              <a:t>PhoneGap</a:t>
            </a:r>
            <a:endParaRPr lang="pt-BR" b="1" i="1" u="sng" dirty="0"/>
          </a:p>
          <a:p>
            <a:pPr marL="0" indent="0"/>
            <a:r>
              <a:rPr lang="pt-BR" sz="2400" dirty="0"/>
              <a:t>O </a:t>
            </a:r>
            <a:r>
              <a:rPr lang="pt-BR" sz="2400" dirty="0" err="1"/>
              <a:t>PhoneGap</a:t>
            </a:r>
            <a:r>
              <a:rPr lang="pt-BR" sz="2400" dirty="0"/>
              <a:t> é um framework em HTML, CSS e </a:t>
            </a:r>
            <a:r>
              <a:rPr lang="pt-BR" sz="2400" dirty="0" err="1"/>
              <a:t>JavaScript</a:t>
            </a:r>
            <a:r>
              <a:rPr lang="pt-BR" sz="2400" dirty="0"/>
              <a:t> mantido pela Adobe que auxilia a criação de aplicativos </a:t>
            </a:r>
            <a:r>
              <a:rPr lang="pt-BR" sz="2400" dirty="0" err="1"/>
              <a:t>multi-plataformas</a:t>
            </a:r>
            <a:r>
              <a:rPr lang="pt-BR" sz="2400" dirty="0" smtClean="0"/>
              <a:t>.</a:t>
            </a:r>
          </a:p>
          <a:p>
            <a:pPr marL="0" indent="0"/>
            <a:r>
              <a:rPr lang="pt-BR" sz="2400" dirty="0" smtClean="0"/>
              <a:t>Desenvolve </a:t>
            </a:r>
            <a:r>
              <a:rPr lang="pt-BR" sz="2400" dirty="0"/>
              <a:t>o </a:t>
            </a:r>
            <a:r>
              <a:rPr lang="pt-BR" sz="2400" dirty="0" err="1"/>
              <a:t>app</a:t>
            </a:r>
            <a:r>
              <a:rPr lang="pt-BR" sz="2400" dirty="0"/>
              <a:t> uma </a:t>
            </a:r>
            <a:r>
              <a:rPr lang="pt-BR" sz="2400" dirty="0" err="1"/>
              <a:t>unica</a:t>
            </a:r>
            <a:r>
              <a:rPr lang="pt-BR" sz="2400" dirty="0"/>
              <a:t> vez em HTML, CSS e </a:t>
            </a:r>
            <a:r>
              <a:rPr lang="pt-BR" sz="2400" dirty="0" err="1"/>
              <a:t>JavaScript</a:t>
            </a:r>
            <a:r>
              <a:rPr lang="pt-BR" sz="2400" dirty="0"/>
              <a:t> e o framework garante o funcionamento do mesmo nas plataformas </a:t>
            </a:r>
            <a:r>
              <a:rPr lang="pt-BR" sz="2400" dirty="0" smtClean="0"/>
              <a:t>desejada</a:t>
            </a:r>
          </a:p>
          <a:p>
            <a:pPr marL="0" indent="0"/>
            <a:endParaRPr lang="pt-BR" sz="2400" dirty="0"/>
          </a:p>
          <a:p>
            <a:pPr marL="0" indent="0"/>
            <a:endParaRPr lang="pt-BR" sz="2400" dirty="0" smtClean="0"/>
          </a:p>
          <a:p>
            <a:pPr marL="0" indent="0"/>
            <a:endParaRPr lang="pt-BR" sz="2400" dirty="0"/>
          </a:p>
          <a:p>
            <a:pPr marL="0" indent="0"/>
            <a:endParaRPr lang="pt-BR" sz="2400" dirty="0" smtClean="0"/>
          </a:p>
          <a:p>
            <a:pPr marL="0" indent="0"/>
            <a:endParaRPr lang="pt-BR" sz="2000" dirty="0" smtClean="0"/>
          </a:p>
          <a:p>
            <a:pPr marL="0" indent="0"/>
            <a:endParaRPr lang="pt-BR" sz="1800" dirty="0" smtClean="0"/>
          </a:p>
          <a:p>
            <a:pPr marL="0" indent="0"/>
            <a:r>
              <a:rPr lang="pt-BR" sz="1800" dirty="0" smtClean="0"/>
              <a:t>Website</a:t>
            </a:r>
            <a:r>
              <a:rPr lang="pt-BR" sz="1800" dirty="0"/>
              <a:t>: </a:t>
            </a:r>
            <a:r>
              <a:rPr lang="pt-BR" sz="1800" dirty="0">
                <a:hlinkClick r:id="rId2"/>
              </a:rPr>
              <a:t>http://phonegap.com</a:t>
            </a:r>
            <a:r>
              <a:rPr lang="pt-BR" sz="1800" dirty="0" smtClean="0">
                <a:hlinkClick r:id="rId2"/>
              </a:rPr>
              <a:t>/</a:t>
            </a:r>
            <a:r>
              <a:rPr lang="pt-BR" sz="1800" dirty="0" smtClean="0"/>
              <a:t> </a:t>
            </a:r>
            <a:endParaRPr lang="pt-BR" sz="1800" dirty="0"/>
          </a:p>
          <a:p>
            <a:pPr marL="0" indent="0"/>
            <a:endParaRPr lang="pt-BR" sz="24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328" y="3573016"/>
            <a:ext cx="4248472" cy="224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9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42069</TotalTime>
  <Words>944</Words>
  <Application>Microsoft Office PowerPoint</Application>
  <PresentationFormat>Apresentação na tela (4:3)</PresentationFormat>
  <Paragraphs>209</Paragraphs>
  <Slides>23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23</vt:i4>
      </vt:variant>
    </vt:vector>
  </HeadingPairs>
  <TitlesOfParts>
    <vt:vector size="25" baseType="lpstr">
      <vt:lpstr>1_Tema do Office</vt:lpstr>
      <vt:lpstr>2_Tema do Office</vt:lpstr>
      <vt:lpstr>Apresentação do PowerPoint</vt:lpstr>
      <vt:lpstr>O que vamos ver?</vt:lpstr>
      <vt:lpstr>Desenvolvimento Mobile</vt:lpstr>
      <vt:lpstr>Evolução Computação Móvel</vt:lpstr>
      <vt:lpstr>Sistemas Operacionais Mobile</vt:lpstr>
      <vt:lpstr>Desenvolvendo Apps</vt:lpstr>
      <vt:lpstr>Desenvolvendo Apps (Multiplataforma)</vt:lpstr>
      <vt:lpstr>Desenvolvendo Apps (Multiplataforma)</vt:lpstr>
      <vt:lpstr>Desenvolvendo Apps (Multiplataforma)</vt:lpstr>
      <vt:lpstr>Desenvolvendo Apps (Multiplataforma)</vt:lpstr>
      <vt:lpstr>Desenvolvendo Apps (Multiplataforma)</vt:lpstr>
      <vt:lpstr>Aplicações Nativas</vt:lpstr>
      <vt:lpstr>Android</vt:lpstr>
      <vt:lpstr>Android</vt:lpstr>
      <vt:lpstr>Versões</vt:lpstr>
      <vt:lpstr>Versões</vt:lpstr>
      <vt:lpstr>Google Play</vt:lpstr>
      <vt:lpstr>Ambiente Dev</vt:lpstr>
      <vt:lpstr>Primeira App HelloWorld</vt:lpstr>
      <vt:lpstr>Apresentação do PowerPoint</vt:lpstr>
      <vt:lpstr>Apresentação do PowerPoint</vt:lpstr>
      <vt:lpstr>Apresentação do PowerPoint</vt:lpstr>
      <vt:lpstr>Exercícios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  1º Encontro  Introdução a Disciplina</dc:title>
  <dc:creator>Thiago de Sousa Araujo</dc:creator>
  <cp:lastModifiedBy>Thiago de Sousa Araujo</cp:lastModifiedBy>
  <cp:revision>64</cp:revision>
  <cp:lastPrinted>1601-01-01T00:00:00Z</cp:lastPrinted>
  <dcterms:created xsi:type="dcterms:W3CDTF">2007-02-12T16:53:42Z</dcterms:created>
  <dcterms:modified xsi:type="dcterms:W3CDTF">2017-03-07T14:54:22Z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TemplateID">
    <vt:lpwstr>TC101769261046</vt:lpwstr>
  </property>
  <property fmtid="{D5CDD505-2E9C-101B-9397-08002B2CF9AE}" pid="4" name="_Version">
    <vt:lpwstr>12.0.4428</vt:lpwstr>
  </property>
</Properties>
</file>