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323" r:id="rId5"/>
    <p:sldId id="371" r:id="rId6"/>
    <p:sldId id="365" r:id="rId7"/>
    <p:sldId id="367" r:id="rId8"/>
    <p:sldId id="366" r:id="rId9"/>
    <p:sldId id="370" r:id="rId10"/>
    <p:sldId id="369" r:id="rId11"/>
    <p:sldId id="340" r:id="rId12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906"/>
    <a:srgbClr val="000000"/>
    <a:srgbClr val="0295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42" autoAdjust="0"/>
    <p:restoredTop sz="91202" autoAdjust="0"/>
  </p:normalViewPr>
  <p:slideViewPr>
    <p:cSldViewPr>
      <p:cViewPr varScale="1">
        <p:scale>
          <a:sx n="60" d="100"/>
          <a:sy n="60" d="100"/>
        </p:scale>
        <p:origin x="108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920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7920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920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42D13E-DC8A-40F9-9C17-7C3163604972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3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3F17EC5-C3A0-4073-989B-652C9027DF2E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68A1D-A7C2-4925-905C-DF974E44C10B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2850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BE8EB7-F567-4893-A6E6-28634E8B6F8E}" type="slidenum">
              <a:rPr lang="en-US"/>
              <a:pPr/>
              <a:t>2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3939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9CAA42-EE63-45B5-82AE-901CEAAD8868}" type="slidenum">
              <a:rPr lang="en-US"/>
              <a:pPr/>
              <a:t>3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267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FEF94C-292E-4F15-8BEE-F2D6360BDC19}" type="slidenum">
              <a:rPr lang="en-US"/>
              <a:pPr/>
              <a:t>4</a:t>
            </a:fld>
            <a:endParaRPr lang="en-US"/>
          </a:p>
        </p:txBody>
      </p:sp>
      <p:sp>
        <p:nvSpPr>
          <p:cNvPr id="159746" name="Rectangle 102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8386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BE8EB7-F567-4893-A6E6-28634E8B6F8E}" type="slidenum">
              <a:rPr lang="en-US"/>
              <a:pPr/>
              <a:t>5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4815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D6C9A0-2DC6-46C7-844E-33C650037D26}" type="slidenum">
              <a:rPr lang="en-US"/>
              <a:pPr/>
              <a:t>11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812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Times" pitchFamily="16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77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77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4CE7DBC-E263-4D3F-9665-67EAA8DAA391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157736" name="Line 40"/>
          <p:cNvSpPr>
            <a:spLocks noChangeShapeType="1"/>
          </p:cNvSpPr>
          <p:nvPr userDrawn="1"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6BC507-9E07-45B8-A035-4DE6B3DACE71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8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8AA404-C68D-47A8-B94A-853B82E85EC7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2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BE8A55-ACD2-41FF-B915-D1C1A2C6418C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3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2181E4-7C9A-4FB9-972D-EC9391AFC9B0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92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D69732-4DAF-4C38-B067-E6E59FAD6F6B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6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8C4CC4-FBF6-4BBB-A06A-EA68E554D01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7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C920DE-0B32-4E19-A5C3-331CB1045C75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7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13167-F3DE-424D-8F8F-46974FFD4E95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7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F73FEA-2B36-4D59-8A0C-9F5743804C36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C6E080-F07A-4F4A-AC82-DDBBF18C23FA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1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66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66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339F645A-17DF-4C82-BF6A-F0892EC21A51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accent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accent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accent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accent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Times" pitchFamily="16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Times" pitchFamily="16" charset="0"/>
        <a:buChar char="•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Times" pitchFamily="16" charset="0"/>
        <a:buChar char="•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16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16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16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16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16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16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lianascheihing/INFO257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23528" y="1484784"/>
            <a:ext cx="8352928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400" dirty="0" smtClean="0">
                <a:latin typeface="Calibri" pitchFamily="34" charset="0"/>
                <a:cs typeface="Calibri" pitchFamily="34" charset="0"/>
              </a:rPr>
              <a:t>Sesión</a:t>
            </a:r>
            <a:r>
              <a:rPr lang="en-US" sz="4400" dirty="0" smtClean="0">
                <a:latin typeface="Calibri" pitchFamily="34" charset="0"/>
                <a:cs typeface="Calibri" pitchFamily="34" charset="0"/>
              </a:rPr>
              <a:t> Nº 1</a:t>
            </a:r>
            <a:br>
              <a:rPr lang="en-US" sz="4400" dirty="0" smtClean="0">
                <a:latin typeface="Calibri" pitchFamily="34" charset="0"/>
                <a:cs typeface="Calibri" pitchFamily="34" charset="0"/>
              </a:rPr>
            </a:br>
            <a:r>
              <a:rPr lang="en-US" sz="4400" dirty="0" smtClean="0">
                <a:latin typeface="Calibri" pitchFamily="34" charset="0"/>
                <a:cs typeface="Calibri" pitchFamily="34" charset="0"/>
              </a:rPr>
              <a:t> </a:t>
            </a:r>
            <a:br>
              <a:rPr lang="en-US" sz="4400" dirty="0" smtClean="0">
                <a:latin typeface="Calibri" pitchFamily="34" charset="0"/>
                <a:cs typeface="Calibri" pitchFamily="34" charset="0"/>
              </a:rPr>
            </a:br>
            <a:r>
              <a:rPr lang="es-ES" sz="4400" dirty="0" smtClean="0">
                <a:latin typeface="Calibri" pitchFamily="34" charset="0"/>
                <a:cs typeface="Calibri" pitchFamily="34" charset="0"/>
              </a:rPr>
              <a:t>Aprendizaje</a:t>
            </a:r>
            <a:r>
              <a:rPr lang="en-US" sz="4400" dirty="0" smtClean="0">
                <a:latin typeface="Calibri" pitchFamily="34" charset="0"/>
                <a:cs typeface="Calibri" pitchFamily="34" charset="0"/>
              </a:rPr>
              <a:t> No </a:t>
            </a:r>
            <a:r>
              <a:rPr lang="es-ES" sz="4400" dirty="0" smtClean="0">
                <a:latin typeface="Calibri" pitchFamily="34" charset="0"/>
                <a:cs typeface="Calibri" pitchFamily="34" charset="0"/>
              </a:rPr>
              <a:t>Supervisado</a:t>
            </a:r>
          </a:p>
          <a:p>
            <a:pPr algn="ctr"/>
            <a:endParaRPr lang="es-ES" sz="4400" dirty="0">
              <a:latin typeface="Calibri" pitchFamily="34" charset="0"/>
              <a:cs typeface="Calibri" pitchFamily="34" charset="0"/>
            </a:endParaRPr>
          </a:p>
          <a:p>
            <a:pPr algn="ctr"/>
            <a:endParaRPr lang="es-ES" sz="4400" dirty="0" smtClean="0">
              <a:latin typeface="Calibri" pitchFamily="34" charset="0"/>
              <a:cs typeface="Calibri" pitchFamily="34" charset="0"/>
            </a:endParaRPr>
          </a:p>
          <a:p>
            <a:pPr algn="ctr" eaLnBrk="1" hangingPunct="1"/>
            <a:r>
              <a:rPr lang="en-US" sz="2000" dirty="0" smtClean="0"/>
              <a:t>(</a:t>
            </a:r>
            <a:r>
              <a:rPr lang="en-US" sz="2000" dirty="0" err="1" smtClean="0"/>
              <a:t>Adaptado</a:t>
            </a:r>
            <a:r>
              <a:rPr lang="en-US" sz="2000" dirty="0" smtClean="0"/>
              <a:t> de </a:t>
            </a:r>
            <a:r>
              <a:rPr lang="en-US" sz="2000" dirty="0" err="1" smtClean="0"/>
              <a:t>presentaciones</a:t>
            </a:r>
            <a:r>
              <a:rPr lang="en-US" sz="2000" dirty="0" smtClean="0"/>
              <a:t> de </a:t>
            </a:r>
            <a:r>
              <a:rPr lang="en-US" sz="2000" dirty="0" err="1" smtClean="0"/>
              <a:t>Sriram</a:t>
            </a:r>
            <a:r>
              <a:rPr lang="en-US" sz="2000" dirty="0" smtClean="0"/>
              <a:t> </a:t>
            </a:r>
            <a:r>
              <a:rPr lang="en-US" sz="2000" dirty="0" err="1" smtClean="0"/>
              <a:t>Sankararaman</a:t>
            </a:r>
            <a:r>
              <a:rPr lang="en-US" sz="2000" dirty="0"/>
              <a:t> </a:t>
            </a:r>
            <a:r>
              <a:rPr lang="en-US" sz="2000" dirty="0" smtClean="0"/>
              <a:t>y </a:t>
            </a:r>
            <a:r>
              <a:rPr lang="en-US" sz="2000" dirty="0" err="1" smtClean="0"/>
              <a:t>Junming</a:t>
            </a:r>
            <a:r>
              <a:rPr lang="en-US" sz="2000" dirty="0" smtClean="0"/>
              <a:t> Yin)</a:t>
            </a:r>
          </a:p>
          <a:p>
            <a:pPr algn="ctr"/>
            <a:endParaRPr lang="es-ES" sz="4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8443"/>
            <a:ext cx="9144000" cy="922285"/>
          </a:xfrm>
        </p:spPr>
        <p:txBody>
          <a:bodyPr/>
          <a:lstStyle/>
          <a:p>
            <a:r>
              <a:rPr lang="es-ES" dirty="0" smtClean="0"/>
              <a:t>Análisis de Componentes Principales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2372" y="980728"/>
            <a:ext cx="8219256" cy="4411662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sz="2400" dirty="0"/>
              <a:t>PCA busca un pequeño número de dimensiones que sean lo </a:t>
            </a:r>
            <a:r>
              <a:rPr lang="es-E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más interesantes posible</a:t>
            </a:r>
            <a:r>
              <a:rPr lang="es-ES" sz="2400" dirty="0"/>
              <a:t>, donde el concepto de interesante se mide por la </a:t>
            </a:r>
            <a:r>
              <a:rPr lang="es-E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cantidad de observaciones que varían</a:t>
            </a:r>
            <a:r>
              <a:rPr lang="es-ES" sz="2400" dirty="0"/>
              <a:t> a lo largo de cada dimensión. </a:t>
            </a:r>
          </a:p>
          <a:p>
            <a:pPr marL="0" indent="0">
              <a:buNone/>
            </a:pPr>
            <a:endParaRPr lang="es-ES" sz="800" dirty="0"/>
          </a:p>
          <a:p>
            <a:pPr marL="0" indent="0">
              <a:buNone/>
            </a:pPr>
            <a:r>
              <a:rPr lang="es-ES" sz="2400" dirty="0" smtClean="0"/>
              <a:t>Cada </a:t>
            </a:r>
            <a:r>
              <a:rPr lang="es-ES" sz="2400" dirty="0"/>
              <a:t>una de las dimensiones encontradas por PCA es una </a:t>
            </a:r>
            <a:r>
              <a:rPr lang="es-ES" sz="2400" dirty="0">
                <a:solidFill>
                  <a:srgbClr val="FF0906"/>
                </a:solidFill>
              </a:rPr>
              <a:t>combinación lineal de las características p </a:t>
            </a:r>
            <a:r>
              <a:rPr lang="es-ES" sz="2400" dirty="0"/>
              <a:t>y podemos tomar estas combinaciones lineales de las mediciones y reducir el número de gráficos necesarios para el análisis visual mientras retenemos la mayor parte de la información presente en los datos</a:t>
            </a:r>
            <a:r>
              <a:rPr lang="es-ES" sz="2400" dirty="0" smtClean="0"/>
              <a:t>.</a:t>
            </a:r>
            <a:endParaRPr lang="es-ES" sz="2400" dirty="0"/>
          </a:p>
          <a:p>
            <a:pPr marL="0" indent="0">
              <a:buNone/>
            </a:pPr>
            <a:r>
              <a:rPr lang="es-ES" sz="2400" dirty="0"/>
              <a:t>Para </a:t>
            </a:r>
            <a:r>
              <a:rPr lang="es-ES" sz="2400" dirty="0" smtClean="0"/>
              <a:t>continuar: </a:t>
            </a:r>
            <a:r>
              <a:rPr lang="es-ES" sz="2400" dirty="0" smtClean="0">
                <a:hlinkClick r:id="rId2"/>
              </a:rPr>
              <a:t>https</a:t>
            </a:r>
            <a:r>
              <a:rPr lang="es-ES" sz="2400" dirty="0">
                <a:hlinkClick r:id="rId2"/>
              </a:rPr>
              <a:t>://github.com/elianascheihing/INFO257</a:t>
            </a:r>
            <a:endParaRPr lang="es-ES" sz="2400" dirty="0" smtClean="0"/>
          </a:p>
          <a:p>
            <a:pPr marL="0" indent="0">
              <a:buNone/>
            </a:pPr>
            <a:endParaRPr lang="es-ES" sz="24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E8A55-ACD2-41FF-B915-D1C1A2C6418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9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29E0-D988-45B2-A27E-C545D22DCF6D}" type="slidenum">
              <a:rPr lang="en-US"/>
              <a:pPr/>
              <a:t>11</a:t>
            </a:fld>
            <a:endParaRPr lang="en-US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err="1" smtClean="0"/>
              <a:t>Referencias</a:t>
            </a:r>
            <a:endParaRPr lang="en-US" sz="3500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Hastie, </a:t>
            </a:r>
            <a:r>
              <a:rPr lang="en-US" dirty="0" err="1"/>
              <a:t>Tibshirani</a:t>
            </a:r>
            <a:r>
              <a:rPr lang="en-US" dirty="0"/>
              <a:t> and Friedman, The Elements of Statistical </a:t>
            </a:r>
            <a:r>
              <a:rPr lang="en-US" dirty="0" smtClean="0"/>
              <a:t>Learning (2009), </a:t>
            </a:r>
            <a:r>
              <a:rPr lang="en-US" dirty="0" err="1" smtClean="0"/>
              <a:t>Capítulo</a:t>
            </a:r>
            <a:r>
              <a:rPr lang="en-US" dirty="0" smtClean="0"/>
              <a:t> </a:t>
            </a:r>
            <a:r>
              <a:rPr lang="en-US" dirty="0"/>
              <a:t>14</a:t>
            </a:r>
          </a:p>
          <a:p>
            <a:r>
              <a:rPr lang="en-US" dirty="0"/>
              <a:t>Bishop, Pattern Recognition and Machine Learning, </a:t>
            </a:r>
            <a:r>
              <a:rPr lang="en-US" dirty="0" err="1" smtClean="0"/>
              <a:t>Capítulo</a:t>
            </a:r>
            <a:r>
              <a:rPr lang="en-US" dirty="0" smtClean="0"/>
              <a:t> 9</a:t>
            </a:r>
          </a:p>
          <a:p>
            <a:r>
              <a:rPr lang="en-US" dirty="0" smtClean="0"/>
              <a:t>Kevin </a:t>
            </a:r>
            <a:r>
              <a:rPr lang="en-US" dirty="0"/>
              <a:t>Murphy (2012) "Machine Learning, a probabilistic approach", </a:t>
            </a:r>
            <a:r>
              <a:rPr lang="en-US" dirty="0" err="1"/>
              <a:t>Capítulo</a:t>
            </a:r>
            <a:r>
              <a:rPr lang="en-US" dirty="0"/>
              <a:t> 12. MIT Press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176"/>
            <a:ext cx="2133600" cy="457200"/>
          </a:xfrm>
        </p:spPr>
        <p:txBody>
          <a:bodyPr/>
          <a:lstStyle/>
          <a:p>
            <a:fld id="{9FFECF93-8D46-4C56-8E42-F90EF12348A0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24408"/>
            <a:ext cx="7772400" cy="468288"/>
          </a:xfrm>
        </p:spPr>
        <p:txBody>
          <a:bodyPr/>
          <a:lstStyle/>
          <a:p>
            <a:r>
              <a:rPr lang="es-ES" dirty="0" smtClean="0"/>
              <a:t>Plan de la unidad</a:t>
            </a:r>
            <a:endParaRPr lang="es-ES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07504" y="728079"/>
            <a:ext cx="8229600" cy="5112568"/>
          </a:xfrm>
          <a:noFill/>
          <a:ln/>
        </p:spPr>
        <p:txBody>
          <a:bodyPr/>
          <a:lstStyle/>
          <a:p>
            <a:pPr lvl="1"/>
            <a:r>
              <a:rPr lang="es-ES" b="1" dirty="0" smtClean="0">
                <a:solidFill>
                  <a:schemeClr val="accent2"/>
                </a:solidFill>
              </a:rPr>
              <a:t>Introducción al Aprendizaje </a:t>
            </a:r>
            <a:r>
              <a:rPr lang="es-ES" b="1" dirty="0">
                <a:solidFill>
                  <a:schemeClr val="accent2"/>
                </a:solidFill>
              </a:rPr>
              <a:t>N</a:t>
            </a:r>
            <a:r>
              <a:rPr lang="es-ES" b="1" dirty="0" smtClean="0">
                <a:solidFill>
                  <a:schemeClr val="accent2"/>
                </a:solidFill>
              </a:rPr>
              <a:t>o </a:t>
            </a:r>
            <a:r>
              <a:rPr lang="es-ES" b="1" dirty="0">
                <a:solidFill>
                  <a:schemeClr val="accent2"/>
                </a:solidFill>
              </a:rPr>
              <a:t>S</a:t>
            </a:r>
            <a:r>
              <a:rPr lang="es-ES" b="1" dirty="0" smtClean="0">
                <a:solidFill>
                  <a:schemeClr val="accent2"/>
                </a:solidFill>
              </a:rPr>
              <a:t>upervisado</a:t>
            </a:r>
          </a:p>
          <a:p>
            <a:pPr lvl="1"/>
            <a:r>
              <a:rPr lang="es-ES" b="1" dirty="0" smtClean="0">
                <a:solidFill>
                  <a:schemeClr val="accent2"/>
                </a:solidFill>
              </a:rPr>
              <a:t>Análisis de Componente Principales (PCA)</a:t>
            </a:r>
          </a:p>
          <a:p>
            <a:pPr lvl="2"/>
            <a:r>
              <a:rPr lang="es-ES" dirty="0" smtClean="0"/>
              <a:t>Concepto y aplicaciones de PCA</a:t>
            </a:r>
          </a:p>
          <a:p>
            <a:pPr lvl="2"/>
            <a:r>
              <a:rPr lang="es-ES" dirty="0" smtClean="0"/>
              <a:t>Deducción matemática</a:t>
            </a:r>
          </a:p>
          <a:p>
            <a:pPr lvl="2"/>
            <a:r>
              <a:rPr lang="es-ES" dirty="0" smtClean="0"/>
              <a:t>Implementación en R y ejemplos</a:t>
            </a:r>
          </a:p>
          <a:p>
            <a:pPr lvl="1"/>
            <a:r>
              <a:rPr lang="es-ES" b="1" dirty="0" smtClean="0">
                <a:solidFill>
                  <a:schemeClr val="accent2"/>
                </a:solidFill>
              </a:rPr>
              <a:t>Análisis </a:t>
            </a:r>
            <a:r>
              <a:rPr lang="es-ES" b="1" dirty="0">
                <a:solidFill>
                  <a:schemeClr val="accent2"/>
                </a:solidFill>
              </a:rPr>
              <a:t>de agrupamientos o </a:t>
            </a:r>
            <a:r>
              <a:rPr lang="es-ES" b="1" dirty="0" err="1" smtClean="0">
                <a:solidFill>
                  <a:schemeClr val="accent2"/>
                </a:solidFill>
              </a:rPr>
              <a:t>clustering</a:t>
            </a:r>
            <a:endParaRPr lang="es-ES" b="1" dirty="0">
              <a:solidFill>
                <a:schemeClr val="accent2"/>
              </a:solidFill>
            </a:endParaRPr>
          </a:p>
          <a:p>
            <a:pPr lvl="2"/>
            <a:r>
              <a:rPr lang="es-ES" dirty="0" smtClean="0"/>
              <a:t>Concepto y aplicaciones </a:t>
            </a:r>
            <a:r>
              <a:rPr lang="es-ES" dirty="0"/>
              <a:t>de </a:t>
            </a:r>
            <a:r>
              <a:rPr lang="es-ES" dirty="0" err="1"/>
              <a:t>clustering</a:t>
            </a:r>
            <a:endParaRPr lang="es-ES" dirty="0"/>
          </a:p>
          <a:p>
            <a:pPr lvl="2"/>
            <a:r>
              <a:rPr lang="es-ES" dirty="0" err="1"/>
              <a:t>Similaridades</a:t>
            </a:r>
            <a:r>
              <a:rPr lang="es-ES" dirty="0"/>
              <a:t> y Distancias entre datos </a:t>
            </a:r>
          </a:p>
          <a:p>
            <a:pPr lvl="2"/>
            <a:r>
              <a:rPr lang="es-ES" dirty="0"/>
              <a:t>Algoritmos de agrupamiento</a:t>
            </a:r>
          </a:p>
          <a:p>
            <a:pPr lvl="3"/>
            <a:r>
              <a:rPr lang="es-ES" dirty="0"/>
              <a:t>K-</a:t>
            </a:r>
            <a:r>
              <a:rPr lang="es-ES" dirty="0" err="1"/>
              <a:t>means</a:t>
            </a:r>
            <a:endParaRPr lang="es-ES" dirty="0"/>
          </a:p>
          <a:p>
            <a:pPr lvl="3"/>
            <a:r>
              <a:rPr lang="es-ES" dirty="0"/>
              <a:t>Modelo de mezcla de normales (GMM)</a:t>
            </a:r>
          </a:p>
          <a:p>
            <a:pPr lvl="3"/>
            <a:r>
              <a:rPr lang="es-ES" dirty="0"/>
              <a:t>Agrupamiento Jerárquico</a:t>
            </a:r>
          </a:p>
          <a:p>
            <a:pPr lvl="3"/>
            <a:r>
              <a:rPr lang="es-ES" dirty="0"/>
              <a:t>Mapas auto-organizados (redes de </a:t>
            </a:r>
            <a:r>
              <a:rPr lang="es-ES" dirty="0" err="1"/>
              <a:t>Kohonen</a:t>
            </a:r>
            <a:r>
              <a:rPr lang="es-ES" dirty="0"/>
              <a:t>)</a:t>
            </a:r>
          </a:p>
          <a:p>
            <a:pPr lvl="1"/>
            <a:endParaRPr lang="es-ES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AEBF-A9A5-4C33-B1A4-5206BA192269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s-ES" smtClean="0"/>
              <a:t>Aprendizaje no supervisado</a:t>
            </a:r>
            <a:endParaRPr lang="es-E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600200"/>
            <a:ext cx="8382000" cy="4800600"/>
          </a:xfrm>
          <a:noFill/>
          <a:ln/>
        </p:spPr>
        <p:txBody>
          <a:bodyPr/>
          <a:lstStyle/>
          <a:p>
            <a:pPr>
              <a:spcAft>
                <a:spcPct val="15000"/>
              </a:spcAft>
            </a:pPr>
            <a:r>
              <a:rPr lang="es-ES" sz="2800" dirty="0" smtClean="0"/>
              <a:t>Recordemos que en el contexto del aprendizaje </a:t>
            </a:r>
            <a:r>
              <a:rPr lang="es-ES" sz="2800" dirty="0" smtClean="0">
                <a:solidFill>
                  <a:srgbClr val="FF0000"/>
                </a:solidFill>
              </a:rPr>
              <a:t>supervisado</a:t>
            </a:r>
            <a:r>
              <a:rPr lang="es-ES" sz="2800" dirty="0" smtClean="0"/>
              <a:t> (clasificación y regresión), los datos de entrenamiento se representan por                                             			y el objetivo es “aprender” una función para </a:t>
            </a:r>
            <a:r>
              <a:rPr lang="es-E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predecir  d dado </a:t>
            </a:r>
          </a:p>
          <a:p>
            <a:pPr>
              <a:spcAft>
                <a:spcPct val="15000"/>
              </a:spcAft>
            </a:pPr>
            <a:r>
              <a:rPr lang="es-ES" sz="2800" dirty="0" smtClean="0"/>
              <a:t>En el aprendizaje </a:t>
            </a:r>
            <a:r>
              <a:rPr lang="es-ES" sz="2800" dirty="0" smtClean="0">
                <a:solidFill>
                  <a:srgbClr val="C00000"/>
                </a:solidFill>
              </a:rPr>
              <a:t>no supervisado</a:t>
            </a:r>
            <a:r>
              <a:rPr lang="es-ES" sz="2800" dirty="0" smtClean="0"/>
              <a:t>, solo se tienen los datos                   , sin </a:t>
            </a:r>
            <a:r>
              <a:rPr lang="es-E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etiquetas</a:t>
            </a:r>
            <a:r>
              <a:rPr lang="es-ES" sz="2800" dirty="0" smtClean="0"/>
              <a:t>. En este caso la idea es inferir algunas </a:t>
            </a:r>
            <a:r>
              <a:rPr lang="es-E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propiedades de la distribución de X.</a:t>
            </a:r>
            <a:endParaRPr lang="es-E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205" name="Picture 13" descr="latex-image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476625"/>
            <a:ext cx="2032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latex-image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501008"/>
            <a:ext cx="2286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7" name="Picture 15" descr="latex-image-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36" y="2924944"/>
            <a:ext cx="2197100" cy="42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8" name="Picture 16" descr="latex-image-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365104"/>
            <a:ext cx="160655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0C17-1276-447E-95CC-86BCFF6485DC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9145016" cy="648072"/>
          </a:xfrm>
        </p:spPr>
        <p:txBody>
          <a:bodyPr/>
          <a:lstStyle/>
          <a:p>
            <a:r>
              <a:rPr lang="es-ES" sz="3600" smtClean="0"/>
              <a:t>¿Por qué aprendizaje no supervisado? 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908720"/>
            <a:ext cx="8382000" cy="4953000"/>
          </a:xfrm>
          <a:noFill/>
          <a:ln/>
        </p:spPr>
        <p:txBody>
          <a:bodyPr/>
          <a:lstStyle/>
          <a:p>
            <a:pPr>
              <a:spcAft>
                <a:spcPct val="15000"/>
              </a:spcAft>
            </a:pPr>
            <a:r>
              <a:rPr lang="es-ES" sz="2400" dirty="0" smtClean="0"/>
              <a:t>Es más fácil contar con datos sin clasificar. </a:t>
            </a:r>
            <a:r>
              <a:rPr lang="es-E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Etiquetar </a:t>
            </a:r>
            <a:r>
              <a:rPr lang="es-ES" sz="2400" dirty="0" smtClean="0"/>
              <a:t>datos puede ser costoso. </a:t>
            </a:r>
          </a:p>
          <a:p>
            <a:pPr>
              <a:spcAft>
                <a:spcPct val="15000"/>
              </a:spcAft>
            </a:pPr>
            <a:r>
              <a:rPr lang="es-ES" sz="2400" dirty="0" smtClean="0"/>
              <a:t>Cuando los datos están en un espacio de </a:t>
            </a:r>
            <a:r>
              <a:rPr lang="es-E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alta </a:t>
            </a:r>
            <a:r>
              <a:rPr lang="es-E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dimensionalidad</a:t>
            </a:r>
            <a:r>
              <a:rPr lang="es-E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r>
              <a:rPr lang="es-ES" sz="2400" dirty="0" smtClean="0"/>
              <a:t> este tipo de métodos permite encontrar </a:t>
            </a:r>
            <a:r>
              <a:rPr lang="es-E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características </a:t>
            </a:r>
            <a:r>
              <a:rPr lang="es-ES" sz="2400" dirty="0" smtClean="0"/>
              <a:t>de los datos en espacios de </a:t>
            </a:r>
            <a:r>
              <a:rPr lang="es-E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menor dimensión </a:t>
            </a:r>
            <a:r>
              <a:rPr lang="es-ES" sz="2400" dirty="0" smtClean="0"/>
              <a:t>que pueden ser suficientes para describir una muestra.</a:t>
            </a:r>
            <a:endParaRPr lang="es-ES" sz="2400" dirty="0" smtClean="0">
              <a:solidFill>
                <a:schemeClr val="accent2"/>
              </a:solidFill>
            </a:endParaRPr>
          </a:p>
          <a:p>
            <a:pPr>
              <a:spcAft>
                <a:spcPct val="15000"/>
              </a:spcAft>
            </a:pPr>
            <a:r>
              <a:rPr lang="es-ES" sz="2400" dirty="0" smtClean="0"/>
              <a:t>En los primeros pasos de una investigación, es muy importante desarrollar un </a:t>
            </a:r>
            <a:r>
              <a:rPr lang="es-E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análisis exploratorio de los datos</a:t>
            </a:r>
            <a:r>
              <a:rPr lang="es-ES" sz="2400" dirty="0" smtClean="0"/>
              <a:t>. De esta forma se obtiene una idea de la naturaleza y/o estructura de los mismos. </a:t>
            </a:r>
          </a:p>
          <a:p>
            <a:pPr>
              <a:spcAft>
                <a:spcPct val="15000"/>
              </a:spcAft>
            </a:pPr>
            <a:r>
              <a:rPr lang="es-ES" sz="2400" dirty="0" smtClean="0">
                <a:solidFill>
                  <a:srgbClr val="C00000"/>
                </a:solidFill>
              </a:rPr>
              <a:t>El Análisis de Componentes Principales (PCA) y el Análisis de Agrupamientos (</a:t>
            </a:r>
            <a:r>
              <a:rPr lang="es-ES" sz="2400" dirty="0" err="1" smtClean="0">
                <a:solidFill>
                  <a:srgbClr val="C00000"/>
                </a:solidFill>
              </a:rPr>
              <a:t>clustering</a:t>
            </a:r>
            <a:r>
              <a:rPr lang="es-ES" sz="2400" dirty="0" smtClean="0">
                <a:solidFill>
                  <a:srgbClr val="C00000"/>
                </a:solidFill>
              </a:rPr>
              <a:t>) </a:t>
            </a:r>
            <a:r>
              <a:rPr lang="es-ES" sz="2400" dirty="0" smtClean="0"/>
              <a:t>o segmentación son métodos de aprendizaje no supervisado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176"/>
            <a:ext cx="2133600" cy="457200"/>
          </a:xfrm>
        </p:spPr>
        <p:txBody>
          <a:bodyPr/>
          <a:lstStyle/>
          <a:p>
            <a:fld id="{9FFECF93-8D46-4C56-8E42-F90EF12348A0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24408"/>
            <a:ext cx="7772400" cy="468288"/>
          </a:xfrm>
        </p:spPr>
        <p:txBody>
          <a:bodyPr/>
          <a:lstStyle/>
          <a:p>
            <a:r>
              <a:rPr lang="es-ES" dirty="0" smtClean="0"/>
              <a:t>Plan de la unidad</a:t>
            </a:r>
            <a:endParaRPr lang="es-ES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07504" y="728079"/>
            <a:ext cx="8229600" cy="5112568"/>
          </a:xfrm>
          <a:noFill/>
          <a:ln/>
        </p:spPr>
        <p:txBody>
          <a:bodyPr/>
          <a:lstStyle/>
          <a:p>
            <a:pPr lvl="1"/>
            <a:r>
              <a:rPr lang="es-ES" b="1" dirty="0" smtClean="0"/>
              <a:t>Introducción al Aprendizaje </a:t>
            </a:r>
            <a:r>
              <a:rPr lang="es-ES" b="1" dirty="0"/>
              <a:t>N</a:t>
            </a:r>
            <a:r>
              <a:rPr lang="es-ES" b="1" dirty="0" smtClean="0"/>
              <a:t>o </a:t>
            </a:r>
            <a:r>
              <a:rPr lang="es-ES" b="1" dirty="0"/>
              <a:t>S</a:t>
            </a:r>
            <a:r>
              <a:rPr lang="es-ES" b="1" dirty="0" smtClean="0"/>
              <a:t>upervisado</a:t>
            </a:r>
          </a:p>
          <a:p>
            <a:pPr lvl="1"/>
            <a:r>
              <a:rPr lang="es-ES" b="1" dirty="0" smtClean="0">
                <a:solidFill>
                  <a:schemeClr val="accent2"/>
                </a:solidFill>
              </a:rPr>
              <a:t>Análisis de Componente Principales (PCA)</a:t>
            </a:r>
          </a:p>
          <a:p>
            <a:pPr lvl="2"/>
            <a:r>
              <a:rPr lang="es-ES" dirty="0" smtClean="0">
                <a:solidFill>
                  <a:schemeClr val="accent6"/>
                </a:solidFill>
              </a:rPr>
              <a:t>Concepto y aplicaciones de PCA</a:t>
            </a:r>
          </a:p>
          <a:p>
            <a:pPr lvl="2"/>
            <a:r>
              <a:rPr lang="es-ES" dirty="0" smtClean="0">
                <a:solidFill>
                  <a:schemeClr val="accent6"/>
                </a:solidFill>
              </a:rPr>
              <a:t>Deducción matemática</a:t>
            </a:r>
          </a:p>
          <a:p>
            <a:pPr lvl="2"/>
            <a:r>
              <a:rPr lang="es-ES" dirty="0" smtClean="0"/>
              <a:t>Implementación en R y ejemplos</a:t>
            </a:r>
          </a:p>
          <a:p>
            <a:pPr lvl="1"/>
            <a:r>
              <a:rPr lang="es-ES" b="1" dirty="0" smtClean="0"/>
              <a:t>Análisis </a:t>
            </a:r>
            <a:r>
              <a:rPr lang="es-ES" b="1" dirty="0"/>
              <a:t>de agrupamientos o </a:t>
            </a:r>
            <a:r>
              <a:rPr lang="es-ES" b="1" dirty="0" err="1" smtClean="0"/>
              <a:t>clustering</a:t>
            </a:r>
            <a:endParaRPr lang="es-ES" b="1" dirty="0"/>
          </a:p>
          <a:p>
            <a:pPr lvl="2"/>
            <a:r>
              <a:rPr lang="es-ES" dirty="0" smtClean="0"/>
              <a:t>Concepto y aplicaciones </a:t>
            </a:r>
            <a:r>
              <a:rPr lang="es-ES" dirty="0"/>
              <a:t>de </a:t>
            </a:r>
            <a:r>
              <a:rPr lang="es-ES" dirty="0" err="1"/>
              <a:t>clustering</a:t>
            </a:r>
            <a:endParaRPr lang="es-ES" dirty="0"/>
          </a:p>
          <a:p>
            <a:pPr lvl="2"/>
            <a:r>
              <a:rPr lang="es-ES" dirty="0" err="1"/>
              <a:t>Similaridades</a:t>
            </a:r>
            <a:r>
              <a:rPr lang="es-ES" dirty="0"/>
              <a:t> y Distancias entre datos </a:t>
            </a:r>
          </a:p>
          <a:p>
            <a:pPr lvl="2"/>
            <a:r>
              <a:rPr lang="es-ES" dirty="0"/>
              <a:t>Algoritmos de agrupamiento</a:t>
            </a:r>
          </a:p>
          <a:p>
            <a:pPr lvl="3"/>
            <a:r>
              <a:rPr lang="es-ES" dirty="0"/>
              <a:t>K-</a:t>
            </a:r>
            <a:r>
              <a:rPr lang="es-ES" dirty="0" err="1"/>
              <a:t>means</a:t>
            </a:r>
            <a:endParaRPr lang="es-ES" dirty="0"/>
          </a:p>
          <a:p>
            <a:pPr lvl="3"/>
            <a:r>
              <a:rPr lang="es-ES" dirty="0"/>
              <a:t>Modelo de mezcla de normales (GMM)</a:t>
            </a:r>
          </a:p>
          <a:p>
            <a:pPr lvl="3"/>
            <a:r>
              <a:rPr lang="es-ES" dirty="0"/>
              <a:t>Agrupamiento Jerárquico</a:t>
            </a:r>
          </a:p>
          <a:p>
            <a:pPr lvl="3"/>
            <a:r>
              <a:rPr lang="es-ES" dirty="0"/>
              <a:t>Mapas auto-organizados (redes de </a:t>
            </a:r>
            <a:r>
              <a:rPr lang="es-ES" dirty="0" err="1"/>
              <a:t>Kohonen</a:t>
            </a:r>
            <a:r>
              <a:rPr lang="es-ES" dirty="0"/>
              <a:t>)</a:t>
            </a:r>
          </a:p>
          <a:p>
            <a:pPr lvl="1"/>
            <a:endParaRPr lang="es-ES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254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8443"/>
            <a:ext cx="9144000" cy="994293"/>
          </a:xfrm>
        </p:spPr>
        <p:txBody>
          <a:bodyPr/>
          <a:lstStyle/>
          <a:p>
            <a:r>
              <a:rPr lang="es-ES" dirty="0" smtClean="0"/>
              <a:t>Análisis de Componentes Principales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353843"/>
            <a:ext cx="8229600" cy="4411662"/>
          </a:xfrm>
        </p:spPr>
        <p:txBody>
          <a:bodyPr/>
          <a:lstStyle/>
          <a:p>
            <a:pPr marL="0" indent="0">
              <a:buNone/>
            </a:pPr>
            <a:r>
              <a:rPr lang="es-ES" sz="2400" dirty="0"/>
              <a:t>El objetivo del PCA es explicar la mayor parte de la </a:t>
            </a:r>
            <a:r>
              <a:rPr lang="es-E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variabilidad </a:t>
            </a:r>
            <a:r>
              <a:rPr lang="es-ES" sz="2400" dirty="0"/>
              <a:t>en los datos con un </a:t>
            </a:r>
            <a:r>
              <a:rPr lang="es-E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número menor de variables </a:t>
            </a:r>
            <a:r>
              <a:rPr lang="es-ES" sz="2400" dirty="0"/>
              <a:t>que el conjunto de datos original. </a:t>
            </a:r>
            <a:endParaRPr lang="es-ES" sz="2400" dirty="0" smtClean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 smtClean="0"/>
              <a:t>Para </a:t>
            </a:r>
            <a:r>
              <a:rPr lang="es-ES" sz="2400" dirty="0"/>
              <a:t>un conjunto de datos </a:t>
            </a:r>
            <a:r>
              <a:rPr lang="es-ES" sz="2400" dirty="0" smtClean="0"/>
              <a:t>con </a:t>
            </a:r>
            <a:r>
              <a:rPr lang="es-ES" sz="2400" dirty="0"/>
              <a:t>p variables, podríamos examinar las gráficas por pares de cada variable contra cada otra variable, pero incluso para un p moderado, el número de gráficos se vuelve </a:t>
            </a:r>
            <a:r>
              <a:rPr lang="es-E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excesivo y no es útil. 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Por ejemplo, cuando 𝑝=10 hay 𝑝(𝑝−1)/2=45 diagramas de dispersión que podrían analizarse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E8A55-ACD2-41FF-B915-D1C1A2C6418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3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8443"/>
            <a:ext cx="9144000" cy="634253"/>
          </a:xfrm>
        </p:spPr>
        <p:txBody>
          <a:bodyPr/>
          <a:lstStyle/>
          <a:p>
            <a:r>
              <a:rPr lang="es-ES" dirty="0" smtClean="0"/>
              <a:t>Análisis de Componentes Principales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E8A55-ACD2-41FF-B915-D1C1A2C6418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759315"/>
            <a:ext cx="7452320" cy="593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8443"/>
            <a:ext cx="9144000" cy="922285"/>
          </a:xfrm>
        </p:spPr>
        <p:txBody>
          <a:bodyPr/>
          <a:lstStyle/>
          <a:p>
            <a:r>
              <a:rPr lang="es-ES" dirty="0" smtClean="0"/>
              <a:t>Análisis de Componentes Principales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4411662"/>
          </a:xfrm>
        </p:spPr>
        <p:txBody>
          <a:bodyPr/>
          <a:lstStyle/>
          <a:p>
            <a:pPr marL="0" indent="0">
              <a:buNone/>
            </a:pPr>
            <a:r>
              <a:rPr lang="es-ES" sz="2400" dirty="0" smtClean="0"/>
              <a:t>En </a:t>
            </a:r>
            <a:r>
              <a:rPr lang="es-ES" sz="2400" dirty="0"/>
              <a:t>particular, nos gustaría </a:t>
            </a:r>
            <a:r>
              <a:rPr lang="es-ES" sz="2400" dirty="0" smtClean="0"/>
              <a:t>obtener </a:t>
            </a:r>
            <a:r>
              <a:rPr lang="es-ES" sz="2400" dirty="0"/>
              <a:t>una </a:t>
            </a:r>
            <a:r>
              <a:rPr lang="es-E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representación bidimensional </a:t>
            </a:r>
            <a:r>
              <a:rPr lang="es-ES" sz="2400" dirty="0"/>
              <a:t>de los datos que capturan la </a:t>
            </a:r>
            <a:r>
              <a:rPr lang="es-E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mayor parte de la información</a:t>
            </a:r>
            <a:r>
              <a:rPr lang="es-ES" sz="2400" dirty="0"/>
              <a:t>, entonces podemos proyectar las observaciones en este espacio de baja dimensión</a:t>
            </a:r>
            <a:r>
              <a:rPr lang="es-ES" sz="2400" dirty="0" smtClean="0"/>
              <a:t>.</a:t>
            </a:r>
          </a:p>
          <a:p>
            <a:pPr marL="0" indent="0">
              <a:buNone/>
            </a:pPr>
            <a:endParaRPr lang="es-ES" sz="800" dirty="0"/>
          </a:p>
          <a:p>
            <a:pPr marL="0" indent="0">
              <a:buNone/>
            </a:pPr>
            <a:r>
              <a:rPr lang="es-ES" sz="2400" dirty="0"/>
              <a:t>PCA proporciona una herramienta para hacer precisamente </a:t>
            </a:r>
            <a:r>
              <a:rPr lang="es-ES" sz="2400" dirty="0" smtClean="0"/>
              <a:t>esto: Encuentra </a:t>
            </a:r>
            <a:r>
              <a:rPr lang="es-ES" sz="2400" dirty="0"/>
              <a:t>una representación de </a:t>
            </a:r>
            <a:r>
              <a:rPr lang="es-ES" sz="2400" dirty="0">
                <a:solidFill>
                  <a:srgbClr val="FF0000"/>
                </a:solidFill>
              </a:rPr>
              <a:t>baja dimensión </a:t>
            </a:r>
            <a:r>
              <a:rPr lang="es-ES" sz="2400" dirty="0"/>
              <a:t>de un conjunto de datos que contiene la </a:t>
            </a:r>
            <a:r>
              <a:rPr lang="es-ES" sz="2400" dirty="0">
                <a:solidFill>
                  <a:srgbClr val="FF0000"/>
                </a:solidFill>
              </a:rPr>
              <a:t>mayor cantidad de variación</a:t>
            </a:r>
            <a:r>
              <a:rPr lang="es-ES" sz="2400" dirty="0"/>
              <a:t> posible. </a:t>
            </a:r>
            <a:endParaRPr lang="es-ES" sz="2400" dirty="0" smtClean="0"/>
          </a:p>
          <a:p>
            <a:pPr marL="0" indent="0">
              <a:buNone/>
            </a:pPr>
            <a:endParaRPr lang="es-ES" sz="800" dirty="0"/>
          </a:p>
          <a:p>
            <a:pPr marL="0" indent="0">
              <a:buNone/>
            </a:pPr>
            <a:r>
              <a:rPr lang="es-ES" sz="2400" dirty="0" smtClean="0"/>
              <a:t>La </a:t>
            </a:r>
            <a:r>
              <a:rPr lang="es-ES" sz="2400" dirty="0"/>
              <a:t>idea es que cada una de las 𝑛 observaciones se encuentra en el espacio p-dimensional, pero no todas estas dimensiones son igualmente interesantes. </a:t>
            </a:r>
          </a:p>
          <a:p>
            <a:pPr marL="0" indent="0">
              <a:buNone/>
            </a:pPr>
            <a:endParaRPr lang="es-ES" sz="24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E8A55-ACD2-41FF-B915-D1C1A2C6418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3167-F3DE-424D-8F8F-46974FFD4E9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576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&#10;\pagestyle{empty}&#10;\begin{document}&#10;&#10;\end{document}"/>
  <p:tag name="EMBEDFONTS" val="1"/>
</p:tagLst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6" charset="-128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2004:Templates:Presentations:Designs:Network</Template>
  <TotalTime>11907</TotalTime>
  <Words>616</Words>
  <Application>Microsoft Office PowerPoint</Application>
  <PresentationFormat>Presentación en pantalla (4:3)</PresentationFormat>
  <Paragraphs>79</Paragraphs>
  <Slides>11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</vt:lpstr>
      <vt:lpstr>Wingdings</vt:lpstr>
      <vt:lpstr>ヒラギノ角ゴ Pro W3</vt:lpstr>
      <vt:lpstr>Network</vt:lpstr>
      <vt:lpstr>Presentación de PowerPoint</vt:lpstr>
      <vt:lpstr>Plan de la unidad</vt:lpstr>
      <vt:lpstr>Aprendizaje no supervisado</vt:lpstr>
      <vt:lpstr>¿Por qué aprendizaje no supervisado? </vt:lpstr>
      <vt:lpstr>Plan de la unidad</vt:lpstr>
      <vt:lpstr>Análisis de Componentes Principales</vt:lpstr>
      <vt:lpstr>Análisis de Componentes Principales</vt:lpstr>
      <vt:lpstr>Análisis de Componentes Principales</vt:lpstr>
      <vt:lpstr>Presentación de PowerPoint</vt:lpstr>
      <vt:lpstr>Análisis de Componentes Principales</vt:lpstr>
      <vt:lpstr>Referencias</vt:lpstr>
    </vt:vector>
  </TitlesOfParts>
  <Company>UC Berkeley EECS Dept.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Eliana Scheihing</dc:creator>
  <cp:lastModifiedBy>Eliana Scheihing G.</cp:lastModifiedBy>
  <cp:revision>1097</cp:revision>
  <cp:lastPrinted>2008-02-11T17:41:40Z</cp:lastPrinted>
  <dcterms:created xsi:type="dcterms:W3CDTF">2006-10-02T06:34:16Z</dcterms:created>
  <dcterms:modified xsi:type="dcterms:W3CDTF">2020-05-28T23:19:44Z</dcterms:modified>
</cp:coreProperties>
</file>