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365" r:id="rId3"/>
    <p:sldId id="259" r:id="rId4"/>
    <p:sldId id="362" r:id="rId5"/>
    <p:sldId id="366" r:id="rId6"/>
    <p:sldId id="330" r:id="rId7"/>
    <p:sldId id="331" r:id="rId8"/>
    <p:sldId id="332" r:id="rId9"/>
    <p:sldId id="345" r:id="rId10"/>
    <p:sldId id="367" r:id="rId11"/>
    <p:sldId id="262" r:id="rId12"/>
    <p:sldId id="263" r:id="rId13"/>
    <p:sldId id="266" r:id="rId14"/>
    <p:sldId id="368" r:id="rId15"/>
    <p:sldId id="273" r:id="rId16"/>
    <p:sldId id="275" r:id="rId17"/>
    <p:sldId id="346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335" r:id="rId29"/>
    <p:sldId id="288" r:id="rId30"/>
    <p:sldId id="333" r:id="rId31"/>
    <p:sldId id="347" r:id="rId32"/>
    <p:sldId id="290" r:id="rId33"/>
    <p:sldId id="340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295FF"/>
    <a:srgbClr val="00FFFF"/>
    <a:srgbClr val="FF0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42" autoAdjust="0"/>
    <p:restoredTop sz="91202" autoAdjust="0"/>
  </p:normalViewPr>
  <p:slideViewPr>
    <p:cSldViewPr>
      <p:cViewPr varScale="1">
        <p:scale>
          <a:sx n="60" d="100"/>
          <a:sy n="60" d="100"/>
        </p:scale>
        <p:origin x="10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92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92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92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42D13E-DC8A-40F9-9C17-7C316360497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F17EC5-C3A0-4073-989B-652C9027DF2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68A1D-A7C2-4925-905C-DF974E44C10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2850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E8EB7-F567-4893-A6E6-28634E8B6F8E}" type="slidenum">
              <a:rPr lang="en-US"/>
              <a:pPr/>
              <a:t>10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137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11666B-11E5-400E-BDD1-54E1F3EF2FE9}" type="slidenum">
              <a:rPr lang="en-US"/>
              <a:pPr/>
              <a:t>11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79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B003A-C76F-492C-BE35-713C261EB753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sz="1000"/>
          </a:p>
        </p:txBody>
      </p:sp>
    </p:spTree>
    <p:extLst>
      <p:ext uri="{BB962C8B-B14F-4D97-AF65-F5344CB8AC3E}">
        <p14:creationId xmlns:p14="http://schemas.microsoft.com/office/powerpoint/2010/main" val="536445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D7614-29F3-41F2-861D-A25651B765CE}" type="slidenum">
              <a:rPr lang="en-US"/>
              <a:pPr/>
              <a:t>13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sz="1000"/>
          </a:p>
        </p:txBody>
      </p:sp>
    </p:spTree>
    <p:extLst>
      <p:ext uri="{BB962C8B-B14F-4D97-AF65-F5344CB8AC3E}">
        <p14:creationId xmlns:p14="http://schemas.microsoft.com/office/powerpoint/2010/main" val="2669792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E8EB7-F567-4893-A6E6-28634E8B6F8E}" type="slidenum">
              <a:rPr lang="en-US"/>
              <a:pPr/>
              <a:t>14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265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56C02-6BC7-4827-AD6D-FADFB2A033D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277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7043C-5FD3-4654-8ABF-F3E10B6449A8}" type="slidenum">
              <a:rPr lang="en-US"/>
              <a:pPr/>
              <a:t>16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318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51FC7-FEB3-4943-8285-9F95F770869C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527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9B3F3-7CB3-4A87-A59D-6DC67865AD13}" type="slidenum">
              <a:rPr lang="en-US"/>
              <a:pPr/>
              <a:t>18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26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F0367-617C-46FE-B035-6CB80B8E6F31}" type="slidenum">
              <a:rPr lang="en-US"/>
              <a:pPr/>
              <a:t>19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10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E8EB7-F567-4893-A6E6-28634E8B6F8E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609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65B65-C9B3-4A04-8C61-D4356259F122}" type="slidenum">
              <a:rPr lang="en-US"/>
              <a:pPr/>
              <a:t>20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751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78B00-614E-41F4-A4CC-2BBC541F0D12}" type="slidenum">
              <a:rPr lang="en-US"/>
              <a:pPr/>
              <a:t>21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745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17CDC-E16C-46D7-A1B9-983E30EDB227}" type="slidenum">
              <a:rPr lang="en-US"/>
              <a:pPr/>
              <a:t>22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719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A209E-C542-4597-BDCF-2960CF3F19CF}" type="slidenum">
              <a:rPr lang="en-US"/>
              <a:pPr/>
              <a:t>23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930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B48B7-ABC0-442F-B949-EA0326B10980}" type="slidenum">
              <a:rPr lang="en-US"/>
              <a:pPr/>
              <a:t>24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873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8E610-E7EF-49DA-A854-0BA40A213772}" type="slidenum">
              <a:rPr lang="en-US"/>
              <a:pPr/>
              <a:t>25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522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B65F9-2AD3-4387-8C37-DB216FEA3C0D}" type="slidenum">
              <a:rPr lang="en-US"/>
              <a:pPr/>
              <a:t>26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033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26EF5-235D-4466-BFF7-AC631FF37027}" type="slidenum">
              <a:rPr lang="en-US"/>
              <a:pPr/>
              <a:t>27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46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029C76-8F97-44F5-829E-57699A90328C}" type="slidenum">
              <a:rPr lang="en-US"/>
              <a:pPr/>
              <a:t>28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489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9793D-0388-4653-B513-8FA0CF7312D6}" type="slidenum">
              <a:rPr lang="en-US"/>
              <a:pPr/>
              <a:t>29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47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F472D-6736-4F2C-9D8D-84DFBF47F31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2915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4FA9E-899B-4AE3-AD40-90B1EDD014FD}" type="slidenum">
              <a:rPr lang="en-US"/>
              <a:pPr/>
              <a:t>30</a:t>
            </a:fld>
            <a:endParaRPr lang="en-US"/>
          </a:p>
        </p:txBody>
      </p:sp>
      <p:sp>
        <p:nvSpPr>
          <p:cNvPr id="2007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284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E3DA5-D61F-4BDA-92EA-FD4B3A020CB8}" type="slidenum">
              <a:rPr lang="en-US"/>
              <a:pPr/>
              <a:t>31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785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32AEF-0DC3-4E96-B406-9D3DFF26FE59}" type="slidenum">
              <a:rPr lang="en-US"/>
              <a:pPr/>
              <a:t>32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872544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6C9A0-2DC6-46C7-844E-33C650037D26}" type="slidenum">
              <a:rPr lang="en-US"/>
              <a:pPr/>
              <a:t>33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12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E8EB7-F567-4893-A6E6-28634E8B6F8E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997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E8EB7-F567-4893-A6E6-28634E8B6F8E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87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F0354-9CD4-44AB-844B-F49D3716C378}" type="slidenum">
              <a:rPr lang="en-US"/>
              <a:pPr/>
              <a:t>6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79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F1B68-A255-445B-A82E-E37A248F07E9}" type="slidenum">
              <a:rPr lang="en-US"/>
              <a:pPr/>
              <a:t>7</a:t>
            </a:fld>
            <a:endParaRPr lang="en-US"/>
          </a:p>
        </p:txBody>
      </p:sp>
      <p:sp>
        <p:nvSpPr>
          <p:cNvPr id="1976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521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6BE1A-21AC-4386-9895-FD1212DD0174}" type="slidenum">
              <a:rPr lang="en-US"/>
              <a:pPr/>
              <a:t>8</a:t>
            </a:fld>
            <a:endParaRPr lang="en-US"/>
          </a:p>
        </p:txBody>
      </p:sp>
      <p:sp>
        <p:nvSpPr>
          <p:cNvPr id="1986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525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6A251-CF9D-487B-B300-1252E8A11A31}" type="slidenum">
              <a:rPr lang="en-US"/>
              <a:pPr/>
              <a:t>9</a:t>
            </a:fld>
            <a:endParaRPr lang="en-US"/>
          </a:p>
        </p:txBody>
      </p:sp>
      <p:sp>
        <p:nvSpPr>
          <p:cNvPr id="2211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2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Times" pitchFamily="16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4CE7DBC-E263-4D3F-9665-67EAA8DAA391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57736" name="Line 40"/>
          <p:cNvSpPr>
            <a:spLocks noChangeShapeType="1"/>
          </p:cNvSpPr>
          <p:nvPr userDrawn="1"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BC507-9E07-45B8-A035-4DE6B3DACE7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AA404-C68D-47A8-B94A-853B82E85EC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E8A55-ACD2-41FF-B915-D1C1A2C6418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3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181E4-7C9A-4FB9-972D-EC9391AFC9B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69732-4DAF-4C38-B067-E6E59FAD6F6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6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C4CC4-FBF6-4BBB-A06A-EA68E554D01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920DE-0B32-4E19-A5C3-331CB1045C7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13167-F3DE-424D-8F8F-46974FFD4E9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7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73FEA-2B36-4D59-8A0C-9F5743804C3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E080-F07A-4F4A-AC82-DDBBF18C23F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39F645A-17DF-4C82-BF6A-F0892EC21A51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Times" pitchFamily="16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Times" pitchFamily="16" charset="0"/>
        <a:buChar char="•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Times" pitchFamily="16" charset="0"/>
        <a:buChar char="•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7.xml"/><Relationship Id="rId7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8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9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8.png"/><Relationship Id="rId2" Type="http://schemas.openxmlformats.org/officeDocument/2006/relationships/tags" Target="../tags/tag11.xml"/><Relationship Id="rId16" Type="http://schemas.openxmlformats.org/officeDocument/2006/relationships/image" Target="../media/image22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7.png"/><Relationship Id="rId5" Type="http://schemas.openxmlformats.org/officeDocument/2006/relationships/tags" Target="../tags/tag14.xml"/><Relationship Id="rId15" Type="http://schemas.openxmlformats.org/officeDocument/2006/relationships/image" Target="../media/image21.png"/><Relationship Id="rId10" Type="http://schemas.openxmlformats.org/officeDocument/2006/relationships/notesSlide" Target="../notesSlides/notesSlide18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1484784"/>
            <a:ext cx="835292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dirty="0" smtClean="0">
                <a:latin typeface="Calibri" pitchFamily="34" charset="0"/>
                <a:cs typeface="Calibri" pitchFamily="34" charset="0"/>
              </a:rPr>
              <a:t>Sesión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 Nº 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4400" dirty="0" smtClean="0">
                <a:latin typeface="Calibri" pitchFamily="34" charset="0"/>
                <a:cs typeface="Calibri" pitchFamily="34" charset="0"/>
              </a:rPr>
            </a:br>
            <a:r>
              <a:rPr lang="en-US" sz="4400" dirty="0" smtClean="0">
                <a:latin typeface="Calibri" pitchFamily="34" charset="0"/>
                <a:cs typeface="Calibri" pitchFamily="34" charset="0"/>
              </a:rPr>
              <a:t> </a:t>
            </a:r>
            <a:br>
              <a:rPr lang="en-US" sz="4400" dirty="0" smtClean="0">
                <a:latin typeface="Calibri" pitchFamily="34" charset="0"/>
                <a:cs typeface="Calibri" pitchFamily="34" charset="0"/>
              </a:rPr>
            </a:br>
            <a:r>
              <a:rPr lang="es-ES" sz="4400" dirty="0" smtClean="0">
                <a:latin typeface="Calibri" pitchFamily="34" charset="0"/>
                <a:cs typeface="Calibri" pitchFamily="34" charset="0"/>
              </a:rPr>
              <a:t>Aprendizaje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 No </a:t>
            </a:r>
            <a:r>
              <a:rPr lang="es-ES" sz="4400" dirty="0" smtClean="0">
                <a:latin typeface="Calibri" pitchFamily="34" charset="0"/>
                <a:cs typeface="Calibri" pitchFamily="34" charset="0"/>
              </a:rPr>
              <a:t>Supervisado</a:t>
            </a:r>
          </a:p>
          <a:p>
            <a:pPr algn="ctr"/>
            <a:endParaRPr lang="es-ES" sz="440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s-ES" sz="4400" dirty="0" smtClean="0">
              <a:latin typeface="Calibri" pitchFamily="34" charset="0"/>
              <a:cs typeface="Calibri" pitchFamily="34" charset="0"/>
            </a:endParaRPr>
          </a:p>
          <a:p>
            <a:pPr algn="ctr" eaLnBrk="1" hangingPunct="1"/>
            <a:r>
              <a:rPr lang="en-US" sz="2000" dirty="0" smtClean="0"/>
              <a:t>(</a:t>
            </a:r>
            <a:r>
              <a:rPr lang="en-US" sz="2000" dirty="0" err="1" smtClean="0"/>
              <a:t>Adaptado</a:t>
            </a:r>
            <a:r>
              <a:rPr lang="en-US" sz="2000" dirty="0" smtClean="0"/>
              <a:t> </a:t>
            </a:r>
            <a:r>
              <a:rPr lang="en-US" sz="2000" dirty="0" smtClean="0"/>
              <a:t>de </a:t>
            </a:r>
            <a:r>
              <a:rPr lang="en-US" sz="2000" dirty="0" err="1" smtClean="0"/>
              <a:t>presentaciones</a:t>
            </a:r>
            <a:r>
              <a:rPr lang="en-US" sz="2000" dirty="0" smtClean="0"/>
              <a:t> de </a:t>
            </a:r>
            <a:r>
              <a:rPr lang="en-US" sz="2000" dirty="0" err="1" smtClean="0"/>
              <a:t>Sriram</a:t>
            </a:r>
            <a:r>
              <a:rPr lang="en-US" sz="2000" dirty="0" smtClean="0"/>
              <a:t> </a:t>
            </a:r>
            <a:r>
              <a:rPr lang="en-US" sz="2000" dirty="0" err="1" smtClean="0"/>
              <a:t>Sankararaman</a:t>
            </a:r>
            <a:r>
              <a:rPr lang="en-US" sz="2000" dirty="0"/>
              <a:t> </a:t>
            </a:r>
            <a:r>
              <a:rPr lang="en-US" sz="2000" dirty="0" smtClean="0"/>
              <a:t>y </a:t>
            </a:r>
            <a:r>
              <a:rPr lang="en-US" sz="2000" dirty="0" err="1" smtClean="0"/>
              <a:t>Junming</a:t>
            </a:r>
            <a:r>
              <a:rPr lang="en-US" sz="2000" dirty="0" smtClean="0"/>
              <a:t> Yin)</a:t>
            </a:r>
          </a:p>
          <a:p>
            <a:pPr algn="ctr"/>
            <a:endParaRPr lang="es-ES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2133600" cy="457200"/>
          </a:xfrm>
        </p:spPr>
        <p:txBody>
          <a:bodyPr/>
          <a:lstStyle/>
          <a:p>
            <a:fld id="{9FFECF93-8D46-4C56-8E42-F90EF12348A0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4408"/>
            <a:ext cx="7772400" cy="468288"/>
          </a:xfrm>
        </p:spPr>
        <p:txBody>
          <a:bodyPr/>
          <a:lstStyle/>
          <a:p>
            <a:r>
              <a:rPr lang="es-ES" dirty="0" smtClean="0"/>
              <a:t>Plan de la unidad</a:t>
            </a:r>
            <a:endParaRPr lang="es-E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504" y="728079"/>
            <a:ext cx="8229600" cy="5112568"/>
          </a:xfrm>
          <a:noFill/>
          <a:ln/>
        </p:spPr>
        <p:txBody>
          <a:bodyPr/>
          <a:lstStyle/>
          <a:p>
            <a:pPr lvl="1"/>
            <a:r>
              <a:rPr lang="es-ES" b="1" dirty="0" smtClean="0">
                <a:solidFill>
                  <a:schemeClr val="accent2"/>
                </a:solidFill>
              </a:rPr>
              <a:t>Introducción al Aprendizaje </a:t>
            </a:r>
            <a:r>
              <a:rPr lang="es-ES" b="1" dirty="0">
                <a:solidFill>
                  <a:schemeClr val="accent2"/>
                </a:solidFill>
              </a:rPr>
              <a:t>N</a:t>
            </a:r>
            <a:r>
              <a:rPr lang="es-ES" b="1" dirty="0" smtClean="0">
                <a:solidFill>
                  <a:schemeClr val="accent2"/>
                </a:solidFill>
              </a:rPr>
              <a:t>o </a:t>
            </a:r>
            <a:r>
              <a:rPr lang="es-ES" b="1" dirty="0">
                <a:solidFill>
                  <a:schemeClr val="accent2"/>
                </a:solidFill>
              </a:rPr>
              <a:t>S</a:t>
            </a:r>
            <a:r>
              <a:rPr lang="es-ES" b="1" dirty="0" smtClean="0">
                <a:solidFill>
                  <a:schemeClr val="accent2"/>
                </a:solidFill>
              </a:rPr>
              <a:t>upervisado</a:t>
            </a:r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Análisis de Componente Principales (PCA)</a:t>
            </a: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Concepto y aplicaciones de PCA</a:t>
            </a: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Deducción matemática</a:t>
            </a: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Implementación en R y ejemplos</a:t>
            </a:r>
          </a:p>
          <a:p>
            <a:pPr lvl="1"/>
            <a:r>
              <a:rPr lang="es-ES" b="1" dirty="0" smtClean="0">
                <a:solidFill>
                  <a:schemeClr val="accent6"/>
                </a:solidFill>
              </a:rPr>
              <a:t>Análisis </a:t>
            </a:r>
            <a:r>
              <a:rPr lang="es-ES" b="1" dirty="0">
                <a:solidFill>
                  <a:schemeClr val="accent6"/>
                </a:solidFill>
              </a:rPr>
              <a:t>de agrupamientos o </a:t>
            </a:r>
            <a:r>
              <a:rPr lang="es-ES" b="1" dirty="0" err="1" smtClean="0">
                <a:solidFill>
                  <a:schemeClr val="accent6"/>
                </a:solidFill>
              </a:rPr>
              <a:t>clustering</a:t>
            </a:r>
            <a:endParaRPr lang="es-ES" b="1" dirty="0">
              <a:solidFill>
                <a:schemeClr val="accent6"/>
              </a:solidFill>
            </a:endParaRP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Concepto y aplicaciones </a:t>
            </a:r>
            <a:r>
              <a:rPr lang="es-ES" dirty="0">
                <a:solidFill>
                  <a:schemeClr val="accent6"/>
                </a:solidFill>
              </a:rPr>
              <a:t>de </a:t>
            </a:r>
            <a:r>
              <a:rPr lang="es-ES" dirty="0" err="1">
                <a:solidFill>
                  <a:schemeClr val="accent6"/>
                </a:solidFill>
              </a:rPr>
              <a:t>clustering</a:t>
            </a:r>
            <a:endParaRPr lang="es-ES" dirty="0">
              <a:solidFill>
                <a:schemeClr val="accent6"/>
              </a:solidFill>
            </a:endParaRPr>
          </a:p>
          <a:p>
            <a:pPr lvl="2"/>
            <a:r>
              <a:rPr lang="es-ES" dirty="0" err="1">
                <a:solidFill>
                  <a:schemeClr val="accent6"/>
                </a:solidFill>
              </a:rPr>
              <a:t>Similaridades</a:t>
            </a:r>
            <a:r>
              <a:rPr lang="es-ES" dirty="0">
                <a:solidFill>
                  <a:schemeClr val="accent6"/>
                </a:solidFill>
              </a:rPr>
              <a:t> y Distancias entre datos </a:t>
            </a:r>
          </a:p>
          <a:p>
            <a:pPr lvl="2"/>
            <a:r>
              <a:rPr lang="es-ES" dirty="0"/>
              <a:t>Algoritmos de agrupamiento</a:t>
            </a:r>
          </a:p>
          <a:p>
            <a:pPr lvl="3"/>
            <a:r>
              <a:rPr lang="es-ES" dirty="0"/>
              <a:t>K-</a:t>
            </a:r>
            <a:r>
              <a:rPr lang="es-ES" dirty="0" err="1"/>
              <a:t>means</a:t>
            </a:r>
            <a:endParaRPr lang="es-ES" dirty="0"/>
          </a:p>
          <a:p>
            <a:pPr lvl="3"/>
            <a:r>
              <a:rPr lang="es-ES" dirty="0"/>
              <a:t>Modelo de mezcla de normales (GMM)</a:t>
            </a:r>
          </a:p>
          <a:p>
            <a:pPr lvl="3"/>
            <a:r>
              <a:rPr lang="es-ES" dirty="0"/>
              <a:t>Agrupamiento Jerárquico</a:t>
            </a:r>
          </a:p>
          <a:p>
            <a:pPr lvl="3"/>
            <a:r>
              <a:rPr lang="es-ES" dirty="0"/>
              <a:t>Mapas auto-organizados (redes de </a:t>
            </a:r>
            <a:r>
              <a:rPr lang="es-ES" dirty="0" err="1"/>
              <a:t>Kohonen</a:t>
            </a:r>
            <a:r>
              <a:rPr lang="es-ES" dirty="0"/>
              <a:t>)</a:t>
            </a:r>
          </a:p>
          <a:p>
            <a:pPr lvl="1"/>
            <a:endParaRPr lang="es-E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1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D00A-62CC-4418-A984-C709F379AC96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s-ES" sz="3500" smtClean="0"/>
              <a:t>Distancias entre datos</a:t>
            </a:r>
            <a:endParaRPr lang="es-E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2113" y="1676400"/>
            <a:ext cx="8523287" cy="4876800"/>
          </a:xfrm>
          <a:noFill/>
          <a:ln/>
        </p:spPr>
        <p:txBody>
          <a:bodyPr/>
          <a:lstStyle/>
          <a:p>
            <a:pPr>
              <a:lnSpc>
                <a:spcPct val="30000"/>
              </a:lnSpc>
              <a:spcBef>
                <a:spcPct val="30000"/>
              </a:spcBef>
              <a:spcAft>
                <a:spcPct val="20000"/>
              </a:spcAft>
            </a:pPr>
            <a:endParaRPr lang="es-ES" sz="2100" dirty="0" smtClean="0"/>
          </a:p>
          <a:p>
            <a:pPr marL="0" indent="0">
              <a:spcBef>
                <a:spcPct val="30000"/>
              </a:spcBef>
              <a:spcAft>
                <a:spcPct val="20000"/>
              </a:spcAft>
              <a:buNone/>
            </a:pPr>
            <a:r>
              <a:rPr lang="es-ES" sz="2400" dirty="0" smtClean="0"/>
              <a:t>¿Cómo medir la distancia o  </a:t>
            </a:r>
            <a:r>
              <a:rPr lang="es-ES" sz="2400" dirty="0" err="1" smtClean="0"/>
              <a:t>disimilaridad</a:t>
            </a:r>
            <a:r>
              <a:rPr lang="es-ES" sz="2400" dirty="0" smtClean="0"/>
              <a:t> entre datos?</a:t>
            </a:r>
          </a:p>
          <a:p>
            <a:pPr lvl="1">
              <a:spcBef>
                <a:spcPct val="30000"/>
              </a:spcBef>
              <a:spcAft>
                <a:spcPct val="20000"/>
              </a:spcAft>
            </a:pPr>
            <a:r>
              <a:rPr lang="es-ES" sz="2400" dirty="0" smtClean="0"/>
              <a:t>Los resultados del agrupamiento depende de la elección de la distancia o medida de la </a:t>
            </a:r>
            <a:r>
              <a:rPr lang="es-ES" sz="2400" dirty="0" err="1" smtClean="0"/>
              <a:t>disimilaridad</a:t>
            </a:r>
            <a:r>
              <a:rPr lang="es-ES" sz="2400" dirty="0" smtClean="0"/>
              <a:t>.</a:t>
            </a:r>
          </a:p>
          <a:p>
            <a:pPr lvl="1">
              <a:spcBef>
                <a:spcPct val="30000"/>
              </a:spcBef>
              <a:spcAft>
                <a:spcPct val="20000"/>
              </a:spcAft>
            </a:pPr>
            <a:r>
              <a:rPr lang="es-ES" sz="2400" dirty="0" smtClean="0"/>
              <a:t>Usualmente depende del contexto  de  los datos en estudio.</a:t>
            </a:r>
          </a:p>
          <a:p>
            <a:pPr lvl="1">
              <a:spcBef>
                <a:spcPct val="30000"/>
              </a:spcBef>
              <a:spcAft>
                <a:spcPct val="20000"/>
              </a:spcAft>
            </a:pPr>
            <a:r>
              <a:rPr lang="es-ES" sz="2400" dirty="0" smtClean="0"/>
              <a:t>Depende de la naturaleza de las características observadas: </a:t>
            </a:r>
            <a:r>
              <a:rPr lang="es-ES" dirty="0" smtClean="0"/>
              <a:t>Cuantitativas, ordinales, categóricas.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3CE-C745-4B43-BB30-32A716C87E8D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28600"/>
            <a:ext cx="8568952" cy="680120"/>
          </a:xfrm>
        </p:spPr>
        <p:txBody>
          <a:bodyPr/>
          <a:lstStyle/>
          <a:p>
            <a:r>
              <a:rPr lang="es-ES" sz="3500" smtClean="0"/>
              <a:t>Disimilaridad en base a características</a:t>
            </a:r>
            <a:endParaRPr lang="es-E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796" y="944116"/>
            <a:ext cx="8523287" cy="5257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s-ES" sz="2300" smtClean="0"/>
              <a:t>Habitualmente los datos 	    contienen valores de ciertas </a:t>
            </a:r>
            <a:r>
              <a:rPr lang="es-ES" sz="23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características </a:t>
            </a:r>
            <a:r>
              <a:rPr lang="es-ES" sz="2300" smtClean="0"/>
              <a:t>        ,</a:t>
            </a:r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s-ES" sz="2300" smtClean="0"/>
              <a:t>Una elección común de disimilaridad es la </a:t>
            </a:r>
            <a:r>
              <a:rPr lang="es-ES" sz="23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distancia Euclidiana</a:t>
            </a:r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</a:pPr>
            <a:endParaRPr lang="es-ES" sz="2300" smtClean="0"/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s-ES" sz="2300" smtClean="0"/>
              <a:t>Los agrupamientos definidos a partir de la distancia Euclidiana son </a:t>
            </a:r>
            <a:r>
              <a:rPr lang="es-ES" sz="2300" smtClean="0">
                <a:solidFill>
                  <a:srgbClr val="FF0000"/>
                </a:solidFill>
              </a:rPr>
              <a:t>invariantes</a:t>
            </a:r>
            <a:r>
              <a:rPr lang="es-ES" sz="2300" smtClean="0"/>
              <a:t> a </a:t>
            </a:r>
            <a:r>
              <a:rPr lang="es-ES" sz="2300" smtClean="0">
                <a:solidFill>
                  <a:srgbClr val="FF0000"/>
                </a:solidFill>
              </a:rPr>
              <a:t>traslaciones y rotaciones </a:t>
            </a:r>
            <a:r>
              <a:rPr lang="es-ES" sz="2300" smtClean="0"/>
              <a:t>del espacio de características. No así al </a:t>
            </a:r>
            <a:r>
              <a:rPr lang="es-ES" sz="2300" smtClean="0">
                <a:solidFill>
                  <a:srgbClr val="FF0000"/>
                </a:solidFill>
              </a:rPr>
              <a:t>escalamiento</a:t>
            </a:r>
            <a:r>
              <a:rPr lang="es-ES" sz="2300" smtClean="0"/>
              <a:t> de los datos.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s-ES" sz="2300" smtClean="0"/>
              <a:t>Una manera de </a:t>
            </a:r>
            <a:r>
              <a:rPr lang="es-ES" sz="23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estandarizar </a:t>
            </a:r>
            <a:r>
              <a:rPr lang="es-ES" sz="2300" smtClean="0"/>
              <a:t>los datos es realizar una traslación y escalamiento de manera que todos tengan media 0 y varianza 1. 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</a:pPr>
            <a:endParaRPr lang="es-ES" sz="2300"/>
          </a:p>
        </p:txBody>
      </p:sp>
      <p:pic>
        <p:nvPicPr>
          <p:cNvPr id="18438" name="Picture 6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088" y="1429544"/>
            <a:ext cx="1752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Picture 27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984" y="1043905"/>
            <a:ext cx="381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2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72" y="1447898"/>
            <a:ext cx="5334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30" descr="image-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88" y="2708920"/>
            <a:ext cx="670560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834-2D6B-4466-B387-42A77CB86986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32656"/>
            <a:ext cx="7772400" cy="576064"/>
          </a:xfrm>
        </p:spPr>
        <p:txBody>
          <a:bodyPr/>
          <a:lstStyle/>
          <a:p>
            <a:r>
              <a:rPr lang="es-ES" sz="3200" smtClean="0"/>
              <a:t>La estandarización no siempre es útil!! </a:t>
            </a:r>
            <a:endParaRPr lang="es-ES" sz="3200"/>
          </a:p>
        </p:txBody>
      </p:sp>
      <p:pic>
        <p:nvPicPr>
          <p:cNvPr id="25610" name="Picture 1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1124744"/>
            <a:ext cx="4114800" cy="3992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187624" y="5076733"/>
            <a:ext cx="34970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mtClean="0">
                <a:solidFill>
                  <a:srgbClr val="333333"/>
                </a:solidFill>
                <a:latin typeface="Helvetica" pitchFamily="16" charset="0"/>
              </a:rPr>
              <a:t>Datos simulados, 2-means sin estandarización</a:t>
            </a:r>
            <a:endParaRPr lang="es-ES" sz="1400">
              <a:solidFill>
                <a:srgbClr val="333333"/>
              </a:solidFill>
              <a:latin typeface="Helvetica" pitchFamily="16" charset="0"/>
            </a:endParaRPr>
          </a:p>
        </p:txBody>
      </p:sp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876" y="1124744"/>
            <a:ext cx="4191000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292079" y="5076733"/>
            <a:ext cx="34970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mtClean="0">
                <a:solidFill>
                  <a:srgbClr val="333333"/>
                </a:solidFill>
                <a:latin typeface="Helvetica" pitchFamily="16" charset="0"/>
              </a:rPr>
              <a:t>Datos simulados, 2-means con estandarización</a:t>
            </a:r>
            <a:endParaRPr lang="es-ES" sz="1400">
              <a:solidFill>
                <a:srgbClr val="333333"/>
              </a:solidFill>
              <a:latin typeface="Helvetica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2133600" cy="457200"/>
          </a:xfrm>
        </p:spPr>
        <p:txBody>
          <a:bodyPr/>
          <a:lstStyle/>
          <a:p>
            <a:fld id="{9FFECF93-8D46-4C56-8E42-F90EF12348A0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4408"/>
            <a:ext cx="7772400" cy="468288"/>
          </a:xfrm>
        </p:spPr>
        <p:txBody>
          <a:bodyPr/>
          <a:lstStyle/>
          <a:p>
            <a:r>
              <a:rPr lang="es-ES" dirty="0" smtClean="0"/>
              <a:t>Plan de la unidad</a:t>
            </a:r>
            <a:endParaRPr lang="es-E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504" y="728079"/>
            <a:ext cx="8229600" cy="5112568"/>
          </a:xfrm>
          <a:noFill/>
          <a:ln/>
        </p:spPr>
        <p:txBody>
          <a:bodyPr/>
          <a:lstStyle/>
          <a:p>
            <a:pPr lvl="1"/>
            <a:r>
              <a:rPr lang="es-ES" b="1" dirty="0" smtClean="0">
                <a:solidFill>
                  <a:schemeClr val="accent6"/>
                </a:solidFill>
              </a:rPr>
              <a:t>Introducción al Aprendizaje </a:t>
            </a:r>
            <a:r>
              <a:rPr lang="es-ES" b="1" dirty="0">
                <a:solidFill>
                  <a:schemeClr val="accent6"/>
                </a:solidFill>
              </a:rPr>
              <a:t>N</a:t>
            </a:r>
            <a:r>
              <a:rPr lang="es-ES" b="1" dirty="0" smtClean="0">
                <a:solidFill>
                  <a:schemeClr val="accent6"/>
                </a:solidFill>
              </a:rPr>
              <a:t>o </a:t>
            </a:r>
            <a:r>
              <a:rPr lang="es-ES" b="1" dirty="0">
                <a:solidFill>
                  <a:schemeClr val="accent6"/>
                </a:solidFill>
              </a:rPr>
              <a:t>S</a:t>
            </a:r>
            <a:r>
              <a:rPr lang="es-ES" b="1" dirty="0" smtClean="0">
                <a:solidFill>
                  <a:schemeClr val="accent6"/>
                </a:solidFill>
              </a:rPr>
              <a:t>upervisado</a:t>
            </a:r>
          </a:p>
          <a:p>
            <a:pPr lvl="1"/>
            <a:r>
              <a:rPr lang="es-ES" b="1" dirty="0" smtClean="0">
                <a:solidFill>
                  <a:schemeClr val="accent6"/>
                </a:solidFill>
              </a:rPr>
              <a:t>Análisis de Componente Principales (PCA)</a:t>
            </a: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Concepto y aplicaciones de PCA</a:t>
            </a: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Deducción matemática</a:t>
            </a: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Implementación en R y ejemplos</a:t>
            </a:r>
          </a:p>
          <a:p>
            <a:pPr lvl="1"/>
            <a:r>
              <a:rPr lang="es-ES" b="1" dirty="0" smtClean="0">
                <a:solidFill>
                  <a:schemeClr val="accent6"/>
                </a:solidFill>
              </a:rPr>
              <a:t>Análisis </a:t>
            </a:r>
            <a:r>
              <a:rPr lang="es-ES" b="1" dirty="0">
                <a:solidFill>
                  <a:schemeClr val="accent6"/>
                </a:solidFill>
              </a:rPr>
              <a:t>de agrupamientos o </a:t>
            </a:r>
            <a:r>
              <a:rPr lang="es-ES" b="1" dirty="0" err="1" smtClean="0">
                <a:solidFill>
                  <a:schemeClr val="accent6"/>
                </a:solidFill>
              </a:rPr>
              <a:t>clustering</a:t>
            </a:r>
            <a:endParaRPr lang="es-ES" b="1" dirty="0">
              <a:solidFill>
                <a:schemeClr val="accent6"/>
              </a:solidFill>
            </a:endParaRP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Concepto y aplicaciones </a:t>
            </a:r>
            <a:r>
              <a:rPr lang="es-ES" dirty="0">
                <a:solidFill>
                  <a:schemeClr val="accent6"/>
                </a:solidFill>
              </a:rPr>
              <a:t>de </a:t>
            </a:r>
            <a:r>
              <a:rPr lang="es-ES" dirty="0" err="1">
                <a:solidFill>
                  <a:schemeClr val="accent6"/>
                </a:solidFill>
              </a:rPr>
              <a:t>clustering</a:t>
            </a:r>
            <a:endParaRPr lang="es-ES" dirty="0">
              <a:solidFill>
                <a:schemeClr val="accent6"/>
              </a:solidFill>
            </a:endParaRPr>
          </a:p>
          <a:p>
            <a:pPr lvl="2"/>
            <a:r>
              <a:rPr lang="es-ES" dirty="0" err="1">
                <a:solidFill>
                  <a:schemeClr val="accent6"/>
                </a:solidFill>
              </a:rPr>
              <a:t>Similaridades</a:t>
            </a:r>
            <a:r>
              <a:rPr lang="es-ES" dirty="0">
                <a:solidFill>
                  <a:schemeClr val="accent6"/>
                </a:solidFill>
              </a:rPr>
              <a:t> y Distancias entre datos </a:t>
            </a:r>
          </a:p>
          <a:p>
            <a:pPr lvl="2"/>
            <a:r>
              <a:rPr lang="es-ES" dirty="0">
                <a:solidFill>
                  <a:schemeClr val="accent6"/>
                </a:solidFill>
              </a:rPr>
              <a:t>Algoritmos de agrupamiento</a:t>
            </a:r>
          </a:p>
          <a:p>
            <a:pPr lvl="3"/>
            <a:r>
              <a:rPr lang="es-ES" dirty="0">
                <a:solidFill>
                  <a:schemeClr val="accent6"/>
                </a:solidFill>
              </a:rPr>
              <a:t>K-</a:t>
            </a:r>
            <a:r>
              <a:rPr lang="es-ES" dirty="0" err="1">
                <a:solidFill>
                  <a:schemeClr val="accent6"/>
                </a:solidFill>
              </a:rPr>
              <a:t>means</a:t>
            </a:r>
            <a:endParaRPr lang="es-ES" dirty="0">
              <a:solidFill>
                <a:schemeClr val="accent6"/>
              </a:solidFill>
            </a:endParaRPr>
          </a:p>
          <a:p>
            <a:pPr lvl="3"/>
            <a:r>
              <a:rPr lang="es-ES" dirty="0"/>
              <a:t>Modelo de mezcla de normales (GMM)</a:t>
            </a:r>
          </a:p>
          <a:p>
            <a:pPr lvl="3"/>
            <a:r>
              <a:rPr lang="es-ES" dirty="0"/>
              <a:t>Agrupamiento Jerárquico</a:t>
            </a:r>
          </a:p>
          <a:p>
            <a:pPr lvl="3"/>
            <a:r>
              <a:rPr lang="es-ES" dirty="0"/>
              <a:t>Mapas auto-organizados (redes de </a:t>
            </a:r>
            <a:r>
              <a:rPr lang="es-ES" dirty="0" err="1"/>
              <a:t>Kohonen</a:t>
            </a:r>
            <a:r>
              <a:rPr lang="es-ES" dirty="0"/>
              <a:t>)</a:t>
            </a:r>
          </a:p>
          <a:p>
            <a:pPr lvl="1"/>
            <a:endParaRPr lang="es-E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9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77395"/>
            <a:ext cx="2819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F2A7-ABC3-4D5D-80A0-1040A6E403F7}" type="slidenum">
              <a:rPr lang="en-US"/>
              <a:pPr/>
              <a:t>15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490"/>
          </a:xfrm>
        </p:spPr>
        <p:txBody>
          <a:bodyPr/>
          <a:lstStyle/>
          <a:p>
            <a:r>
              <a:rPr lang="en-US"/>
              <a:t>K-means: Idea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616" y="1274563"/>
            <a:ext cx="8435280" cy="5034757"/>
          </a:xfrm>
        </p:spPr>
        <p:txBody>
          <a:bodyPr/>
          <a:lstStyle/>
          <a:p>
            <a:r>
              <a:rPr lang="en-US" dirty="0" err="1" smtClean="0"/>
              <a:t>Representar</a:t>
            </a:r>
            <a:r>
              <a:rPr lang="en-US" dirty="0" smtClean="0"/>
              <a:t> el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en </a:t>
            </a:r>
            <a:r>
              <a:rPr lang="en-US" dirty="0" err="1" smtClean="0"/>
              <a:t>términos</a:t>
            </a:r>
            <a:r>
              <a:rPr lang="en-US" dirty="0" smtClean="0"/>
              <a:t> de K </a:t>
            </a:r>
            <a:r>
              <a:rPr lang="en-US" dirty="0" err="1" smtClean="0"/>
              <a:t>grupos</a:t>
            </a:r>
            <a:r>
              <a:rPr lang="en-US" dirty="0" smtClean="0"/>
              <a:t>,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resumido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>
                <a:solidFill>
                  <a:srgbClr val="FF0000"/>
                </a:solidFill>
              </a:rPr>
              <a:t>prototipo</a:t>
            </a:r>
            <a:r>
              <a:rPr lang="en-US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asignado</a:t>
            </a:r>
            <a:r>
              <a:rPr lang="en-US" dirty="0" smtClean="0"/>
              <a:t> a </a:t>
            </a:r>
            <a:r>
              <a:rPr lang="en-US" dirty="0" err="1" smtClean="0"/>
              <a:t>uno</a:t>
            </a:r>
            <a:r>
              <a:rPr lang="en-US" dirty="0" smtClean="0"/>
              <a:t> de los K </a:t>
            </a:r>
            <a:r>
              <a:rPr lang="en-US" dirty="0" err="1" smtClean="0"/>
              <a:t>grupos</a:t>
            </a:r>
            <a:r>
              <a:rPr lang="en-US" dirty="0" smtClean="0"/>
              <a:t> </a:t>
            </a:r>
          </a:p>
          <a:p>
            <a:pPr lvl="1">
              <a:lnSpc>
                <a:spcPct val="140000"/>
              </a:lnSpc>
            </a:pPr>
            <a:r>
              <a:rPr lang="en-US" dirty="0" err="1" smtClean="0"/>
              <a:t>Representado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responsabilidades</a:t>
            </a:r>
            <a:r>
              <a:rPr lang="en-US" dirty="0" smtClean="0"/>
              <a:t>                    tales </a:t>
            </a:r>
            <a:r>
              <a:rPr lang="en-US" dirty="0" err="1" smtClean="0"/>
              <a:t>que</a:t>
            </a:r>
            <a:r>
              <a:rPr lang="en-US" dirty="0" smtClean="0"/>
              <a:t>                      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índice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/>
          </a:p>
          <a:p>
            <a:pPr lvl="1">
              <a:lnSpc>
                <a:spcPct val="140000"/>
              </a:lnSpc>
            </a:pPr>
            <a:r>
              <a:rPr lang="en-GB" dirty="0" err="1" smtClean="0">
                <a:sym typeface="Symbol" pitchFamily="16" charset="2"/>
              </a:rPr>
              <a:t>Ejemplo</a:t>
            </a:r>
            <a:r>
              <a:rPr lang="en-GB" dirty="0" smtClean="0">
                <a:sym typeface="Symbol" pitchFamily="16" charset="2"/>
              </a:rPr>
              <a:t>: </a:t>
            </a:r>
            <a:r>
              <a:rPr lang="en-GB" dirty="0">
                <a:sym typeface="Symbol" pitchFamily="16" charset="2"/>
              </a:rPr>
              <a:t>4 </a:t>
            </a:r>
            <a:r>
              <a:rPr lang="en-GB" dirty="0" err="1" smtClean="0">
                <a:sym typeface="Symbol" pitchFamily="16" charset="2"/>
              </a:rPr>
              <a:t>datos</a:t>
            </a:r>
            <a:r>
              <a:rPr lang="en-GB" dirty="0" smtClean="0">
                <a:sym typeface="Symbol" pitchFamily="16" charset="2"/>
              </a:rPr>
              <a:t> y 3 </a:t>
            </a:r>
            <a:r>
              <a:rPr lang="en-GB" dirty="0" err="1" smtClean="0">
                <a:sym typeface="Symbol" pitchFamily="16" charset="2"/>
              </a:rPr>
              <a:t>grupos</a:t>
            </a:r>
            <a:r>
              <a:rPr lang="en-GB" dirty="0" smtClean="0">
                <a:sym typeface="Symbol" pitchFamily="16" charset="2"/>
              </a:rPr>
              <a:t>:</a:t>
            </a:r>
            <a:endParaRPr lang="en-US" dirty="0"/>
          </a:p>
        </p:txBody>
      </p:sp>
      <p:pic>
        <p:nvPicPr>
          <p:cNvPr id="3892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72" y="3540373"/>
            <a:ext cx="1600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365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98" y="3917107"/>
            <a:ext cx="1630363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5C57-3774-416F-8FAD-F7E97161B7FB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K-means: Idea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/>
                </a:solidFill>
                <a:sym typeface="Symbol" pitchFamily="16" charset="2"/>
              </a:rPr>
              <a:t>Función</a:t>
            </a:r>
            <a:r>
              <a:rPr lang="en-GB" u="sng" dirty="0" smtClean="0">
                <a:solidFill>
                  <a:schemeClr val="accent2"/>
                </a:solidFill>
                <a:sym typeface="Symbol" pitchFamily="16" charset="2"/>
              </a:rPr>
              <a:t> de </a:t>
            </a:r>
            <a:r>
              <a:rPr lang="en-GB" u="sng" dirty="0" err="1" smtClean="0">
                <a:solidFill>
                  <a:schemeClr val="accent2"/>
                </a:solidFill>
                <a:sym typeface="Symbol" pitchFamily="16" charset="2"/>
              </a:rPr>
              <a:t>pérdida</a:t>
            </a:r>
            <a:r>
              <a:rPr lang="en-GB" u="sng" dirty="0" smtClean="0">
                <a:solidFill>
                  <a:schemeClr val="accent2"/>
                </a:solidFill>
                <a:sym typeface="Symbol" pitchFamily="16" charset="2"/>
              </a:rPr>
              <a:t>: </a:t>
            </a:r>
            <a:r>
              <a:rPr lang="en-US" dirty="0" smtClean="0"/>
              <a:t> La </a:t>
            </a:r>
            <a:r>
              <a:rPr lang="en-US" dirty="0" err="1" smtClean="0"/>
              <a:t>suma</a:t>
            </a:r>
            <a:r>
              <a:rPr lang="en-US" dirty="0" smtClean="0"/>
              <a:t> de los </a:t>
            </a:r>
            <a:r>
              <a:rPr lang="en-US" dirty="0" err="1" smtClean="0"/>
              <a:t>cuadrados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distancias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un </a:t>
            </a:r>
            <a:r>
              <a:rPr lang="en-US" dirty="0" err="1" smtClean="0"/>
              <a:t>dato</a:t>
            </a:r>
            <a:r>
              <a:rPr lang="en-US" dirty="0" smtClean="0"/>
              <a:t> hasta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prototipo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asignado</a:t>
            </a:r>
            <a:r>
              <a:rPr lang="en-US" dirty="0" smtClean="0"/>
              <a:t>, </a:t>
            </a:r>
            <a:r>
              <a:rPr lang="en-US" dirty="0" err="1" smtClean="0"/>
              <a:t>conocido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la </a:t>
            </a:r>
            <a:r>
              <a:rPr lang="en-US" dirty="0" err="1" smtClean="0">
                <a:solidFill>
                  <a:srgbClr val="FF0000"/>
                </a:solidFill>
              </a:rPr>
              <a:t>dispersión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dentro</a:t>
            </a:r>
            <a:r>
              <a:rPr lang="en-US" dirty="0" smtClean="0">
                <a:solidFill>
                  <a:srgbClr val="FF0000"/>
                </a:solidFill>
              </a:rPr>
              <a:t> de los </a:t>
            </a:r>
            <a:r>
              <a:rPr lang="en-US" dirty="0" err="1" smtClean="0">
                <a:solidFill>
                  <a:srgbClr val="FF0000"/>
                </a:solidFill>
              </a:rPr>
              <a:t>grupos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GB" u="sng" dirty="0" smtClean="0">
              <a:solidFill>
                <a:schemeClr val="accent2"/>
              </a:solidFill>
              <a:sym typeface="Symbol" pitchFamily="16" charset="2"/>
            </a:endParaRPr>
          </a:p>
          <a:p>
            <a:endParaRPr lang="en-US" dirty="0"/>
          </a:p>
        </p:txBody>
      </p:sp>
      <p:sp>
        <p:nvSpPr>
          <p:cNvPr id="43018" name="Freeform 10"/>
          <p:cNvSpPr>
            <a:spLocks/>
          </p:cNvSpPr>
          <p:nvPr/>
        </p:nvSpPr>
        <p:spPr bwMode="auto">
          <a:xfrm>
            <a:off x="4932363" y="5591175"/>
            <a:ext cx="541337" cy="684213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1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019" name="Freeform 11"/>
          <p:cNvSpPr>
            <a:spLocks/>
          </p:cNvSpPr>
          <p:nvPr/>
        </p:nvSpPr>
        <p:spPr bwMode="auto">
          <a:xfrm flipH="1">
            <a:off x="6767513" y="5556250"/>
            <a:ext cx="541337" cy="611188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1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020" name="Freeform 12"/>
          <p:cNvSpPr>
            <a:spLocks/>
          </p:cNvSpPr>
          <p:nvPr/>
        </p:nvSpPr>
        <p:spPr bwMode="auto">
          <a:xfrm flipH="1" flipV="1">
            <a:off x="6011863" y="4259263"/>
            <a:ext cx="541337" cy="755650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1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11863" y="5521325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1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err="1" smtClean="0">
                <a:solidFill>
                  <a:srgbClr val="0099FF"/>
                </a:solidFill>
                <a:latin typeface="Comic Sans MS" pitchFamily="16" charset="0"/>
              </a:rPr>
              <a:t>prototipos</a:t>
            </a:r>
            <a:endParaRPr lang="en-GB">
              <a:solidFill>
                <a:srgbClr val="0099FF"/>
              </a:solidFill>
              <a:latin typeface="Comic Sans MS" pitchFamily="16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295400" y="5594350"/>
            <a:ext cx="2808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1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err="1" smtClean="0">
                <a:solidFill>
                  <a:srgbClr val="0099FF"/>
                </a:solidFill>
                <a:latin typeface="Comic Sans MS" pitchFamily="16" charset="0"/>
              </a:rPr>
              <a:t>Responsabilidades</a:t>
            </a:r>
            <a:endParaRPr lang="en-GB">
              <a:solidFill>
                <a:srgbClr val="0099FF"/>
              </a:solidFill>
              <a:latin typeface="Comic Sans MS" pitchFamily="16" charset="0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083175" y="35052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1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err="1" smtClean="0">
                <a:solidFill>
                  <a:srgbClr val="0099FF"/>
                </a:solidFill>
                <a:latin typeface="Comic Sans MS" pitchFamily="16" charset="0"/>
              </a:rPr>
              <a:t>dato</a:t>
            </a:r>
            <a:endParaRPr lang="en-GB">
              <a:solidFill>
                <a:srgbClr val="0099FF"/>
              </a:solidFill>
              <a:latin typeface="Comic Sans MS" pitchFamily="16" charset="0"/>
            </a:endParaRPr>
          </a:p>
        </p:txBody>
      </p:sp>
      <p:pic>
        <p:nvPicPr>
          <p:cNvPr id="43025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13770"/>
            <a:ext cx="3687762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1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9" name="Freeform 21"/>
          <p:cNvSpPr>
            <a:spLocks/>
          </p:cNvSpPr>
          <p:nvPr/>
        </p:nvSpPr>
        <p:spPr bwMode="auto">
          <a:xfrm flipH="1" flipV="1">
            <a:off x="4606925" y="3841750"/>
            <a:ext cx="541338" cy="755650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 w="28575" cmpd="sng">
            <a:solidFill>
              <a:srgbClr val="0099FF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030" name="Freeform 22"/>
          <p:cNvSpPr>
            <a:spLocks/>
          </p:cNvSpPr>
          <p:nvPr/>
        </p:nvSpPr>
        <p:spPr bwMode="auto">
          <a:xfrm>
            <a:off x="3540125" y="4984750"/>
            <a:ext cx="541338" cy="684213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 w="28575" cmpd="sng">
            <a:solidFill>
              <a:srgbClr val="0099FF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031" name="Freeform 23"/>
          <p:cNvSpPr>
            <a:spLocks/>
          </p:cNvSpPr>
          <p:nvPr/>
        </p:nvSpPr>
        <p:spPr bwMode="auto">
          <a:xfrm flipH="1">
            <a:off x="5368925" y="5059363"/>
            <a:ext cx="541338" cy="611187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 w="28575" cmpd="sng">
            <a:solidFill>
              <a:srgbClr val="0099FF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B4AB-BD81-40A4-9CC5-9FFA06F2DAAB}" type="slidenum">
              <a:rPr lang="en-US"/>
              <a:pPr/>
              <a:t>17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507288" cy="1002506"/>
          </a:xfrm>
        </p:spPr>
        <p:txBody>
          <a:bodyPr/>
          <a:lstStyle/>
          <a:p>
            <a:r>
              <a:rPr lang="en-GB" err="1" smtClean="0"/>
              <a:t>Minimizando</a:t>
            </a:r>
            <a:r>
              <a:rPr lang="en-GB" smtClean="0"/>
              <a:t> la </a:t>
            </a:r>
            <a:r>
              <a:rPr lang="en-GB" err="1" smtClean="0"/>
              <a:t>función</a:t>
            </a:r>
            <a:r>
              <a:rPr lang="en-GB" smtClean="0"/>
              <a:t> de </a:t>
            </a:r>
            <a:r>
              <a:rPr lang="en-GB" err="1" smtClean="0"/>
              <a:t>pérdida</a:t>
            </a:r>
            <a:endParaRPr 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en-GB" sz="2800" err="1" smtClean="0">
                <a:sym typeface="Symbol" pitchFamily="16" charset="2"/>
              </a:rPr>
              <a:t>Problema</a:t>
            </a:r>
            <a:r>
              <a:rPr lang="en-GB" sz="2800" smtClean="0">
                <a:sym typeface="Symbol" pitchFamily="16" charset="2"/>
              </a:rPr>
              <a:t> </a:t>
            </a:r>
            <a:r>
              <a:rPr lang="en-GB" sz="2800" err="1" smtClean="0">
                <a:sym typeface="Symbol" pitchFamily="16" charset="2"/>
              </a:rPr>
              <a:t>inicial</a:t>
            </a:r>
            <a:r>
              <a:rPr lang="en-GB" sz="2800" smtClean="0">
                <a:sym typeface="Symbol" pitchFamily="16" charset="2"/>
              </a:rPr>
              <a:t>:</a:t>
            </a:r>
            <a:endParaRPr lang="en-GB" sz="2800">
              <a:sym typeface="Symbol" pitchFamily="16" charset="2"/>
            </a:endParaRPr>
          </a:p>
          <a:p>
            <a:pPr lvl="1"/>
            <a:r>
              <a:rPr lang="en-GB" sz="2400" smtClean="0">
                <a:sym typeface="Symbol" pitchFamily="16" charset="2"/>
              </a:rPr>
              <a:t>Si los </a:t>
            </a:r>
            <a:r>
              <a:rPr lang="en-GB" sz="2400" err="1" smtClean="0">
                <a:sym typeface="Symbol" pitchFamily="16" charset="2"/>
              </a:rPr>
              <a:t>prototipos</a:t>
            </a:r>
            <a:r>
              <a:rPr lang="en-GB" sz="2400" smtClean="0">
                <a:sym typeface="Symbol" pitchFamily="16" charset="2"/>
              </a:rPr>
              <a:t> son </a:t>
            </a:r>
            <a:r>
              <a:rPr lang="en-GB" sz="2400" err="1" smtClean="0">
                <a:sym typeface="Symbol" pitchFamily="16" charset="2"/>
              </a:rPr>
              <a:t>conocidos</a:t>
            </a:r>
            <a:r>
              <a:rPr lang="en-GB" sz="2400" smtClean="0">
                <a:sym typeface="Symbol" pitchFamily="16" charset="2"/>
              </a:rPr>
              <a:t> se </a:t>
            </a:r>
            <a:r>
              <a:rPr lang="en-GB" sz="2400" err="1" smtClean="0">
                <a:sym typeface="Symbol" pitchFamily="16" charset="2"/>
              </a:rPr>
              <a:t>pueden</a:t>
            </a:r>
            <a:r>
              <a:rPr lang="en-GB" sz="2400" smtClean="0">
                <a:sym typeface="Symbol" pitchFamily="16" charset="2"/>
              </a:rPr>
              <a:t> </a:t>
            </a:r>
            <a:r>
              <a:rPr lang="en-GB" sz="2400" err="1" smtClean="0">
                <a:sym typeface="Symbol" pitchFamily="16" charset="2"/>
              </a:rPr>
              <a:t>asignar</a:t>
            </a:r>
            <a:r>
              <a:rPr lang="en-GB" sz="2400" smtClean="0">
                <a:sym typeface="Symbol" pitchFamily="16" charset="2"/>
              </a:rPr>
              <a:t> </a:t>
            </a:r>
            <a:r>
              <a:rPr lang="en-GB" sz="2400" err="1" smtClean="0">
                <a:sym typeface="Symbol" pitchFamily="16" charset="2"/>
              </a:rPr>
              <a:t>las</a:t>
            </a:r>
            <a:r>
              <a:rPr lang="en-GB" sz="2400" smtClean="0">
                <a:sym typeface="Symbol" pitchFamily="16" charset="2"/>
              </a:rPr>
              <a:t> </a:t>
            </a:r>
            <a:r>
              <a:rPr lang="en-GB" sz="2400" err="1" smtClean="0">
                <a:sym typeface="Symbol" pitchFamily="16" charset="2"/>
              </a:rPr>
              <a:t>responsabilidades</a:t>
            </a:r>
            <a:r>
              <a:rPr lang="en-GB" sz="2400" smtClean="0">
                <a:sym typeface="Symbol" pitchFamily="16" charset="2"/>
              </a:rPr>
              <a:t>. </a:t>
            </a:r>
            <a:endParaRPr lang="en-GB" sz="2400">
              <a:sym typeface="Symbol" pitchFamily="16" charset="2"/>
            </a:endParaRPr>
          </a:p>
          <a:p>
            <a:pPr lvl="1"/>
            <a:r>
              <a:rPr lang="en-GB" sz="2400" smtClean="0">
                <a:sym typeface="Symbol" pitchFamily="16" charset="2"/>
              </a:rPr>
              <a:t>Si se </a:t>
            </a:r>
            <a:r>
              <a:rPr lang="en-GB" sz="2400" err="1" smtClean="0">
                <a:sym typeface="Symbol" pitchFamily="16" charset="2"/>
              </a:rPr>
              <a:t>conocen</a:t>
            </a:r>
            <a:r>
              <a:rPr lang="en-GB" sz="2400" smtClean="0">
                <a:sym typeface="Symbol" pitchFamily="16" charset="2"/>
              </a:rPr>
              <a:t> </a:t>
            </a:r>
            <a:r>
              <a:rPr lang="en-GB" sz="2400" err="1" smtClean="0">
                <a:sym typeface="Symbol" pitchFamily="16" charset="2"/>
              </a:rPr>
              <a:t>las</a:t>
            </a:r>
            <a:r>
              <a:rPr lang="en-GB" sz="2400" smtClean="0">
                <a:sym typeface="Symbol" pitchFamily="16" charset="2"/>
              </a:rPr>
              <a:t> </a:t>
            </a:r>
            <a:r>
              <a:rPr lang="en-GB" sz="2400" err="1" smtClean="0">
                <a:sym typeface="Symbol" pitchFamily="16" charset="2"/>
              </a:rPr>
              <a:t>responsabilidades</a:t>
            </a:r>
            <a:r>
              <a:rPr lang="en-GB" sz="2400" smtClean="0">
                <a:sym typeface="Symbol" pitchFamily="16" charset="2"/>
              </a:rPr>
              <a:t>, se </a:t>
            </a:r>
            <a:r>
              <a:rPr lang="en-GB" sz="2400" err="1" smtClean="0">
                <a:sym typeface="Symbol" pitchFamily="16" charset="2"/>
              </a:rPr>
              <a:t>pueden</a:t>
            </a:r>
            <a:r>
              <a:rPr lang="en-GB" sz="2400" smtClean="0">
                <a:sym typeface="Symbol" pitchFamily="16" charset="2"/>
              </a:rPr>
              <a:t> </a:t>
            </a:r>
            <a:r>
              <a:rPr lang="en-GB" sz="2400" err="1" smtClean="0">
                <a:sym typeface="Symbol" pitchFamily="16" charset="2"/>
              </a:rPr>
              <a:t>calcular</a:t>
            </a:r>
            <a:r>
              <a:rPr lang="en-GB" sz="2400" smtClean="0">
                <a:sym typeface="Symbol" pitchFamily="16" charset="2"/>
              </a:rPr>
              <a:t> los </a:t>
            </a:r>
            <a:r>
              <a:rPr lang="en-GB" sz="2400" err="1" smtClean="0">
                <a:sym typeface="Symbol" pitchFamily="16" charset="2"/>
              </a:rPr>
              <a:t>prototipos</a:t>
            </a:r>
            <a:r>
              <a:rPr lang="en-GB" sz="2400" smtClean="0">
                <a:sym typeface="Symbol" pitchFamily="16" charset="2"/>
              </a:rPr>
              <a:t> </a:t>
            </a:r>
            <a:r>
              <a:rPr lang="en-GB" sz="2400" err="1" smtClean="0">
                <a:sym typeface="Symbol" pitchFamily="16" charset="2"/>
              </a:rPr>
              <a:t>óptimos</a:t>
            </a:r>
            <a:r>
              <a:rPr lang="en-GB" sz="2400" smtClean="0">
                <a:sym typeface="Symbol" pitchFamily="16" charset="2"/>
              </a:rPr>
              <a:t>.  </a:t>
            </a:r>
            <a:endParaRPr lang="en-GB" sz="2400">
              <a:sym typeface="Symbol" pitchFamily="16" charset="2"/>
            </a:endParaRPr>
          </a:p>
          <a:p>
            <a:r>
              <a:rPr lang="en-GB" sz="2800" smtClean="0">
                <a:sym typeface="Symbol" pitchFamily="16" charset="2"/>
              </a:rPr>
              <a:t>Se </a:t>
            </a:r>
            <a:r>
              <a:rPr lang="en-GB" sz="2800" err="1" smtClean="0">
                <a:sym typeface="Symbol" pitchFamily="16" charset="2"/>
              </a:rPr>
              <a:t>minimiza</a:t>
            </a:r>
            <a:r>
              <a:rPr lang="en-GB" sz="2800" smtClean="0">
                <a:sym typeface="Symbol" pitchFamily="16" charset="2"/>
              </a:rPr>
              <a:t> la </a:t>
            </a:r>
            <a:r>
              <a:rPr lang="en-GB" sz="2800" err="1" smtClean="0">
                <a:sym typeface="Symbol" pitchFamily="16" charset="2"/>
              </a:rPr>
              <a:t>función</a:t>
            </a:r>
            <a:r>
              <a:rPr lang="en-GB" sz="2800" smtClean="0">
                <a:sym typeface="Symbol" pitchFamily="16" charset="2"/>
              </a:rPr>
              <a:t> de </a:t>
            </a:r>
            <a:r>
              <a:rPr lang="en-GB" sz="2800" err="1" smtClean="0">
                <a:sym typeface="Symbol" pitchFamily="16" charset="2"/>
              </a:rPr>
              <a:t>pérdida</a:t>
            </a:r>
            <a:r>
              <a:rPr lang="en-GB" sz="2800" smtClean="0">
                <a:sym typeface="Symbol" pitchFamily="16" charset="2"/>
              </a:rPr>
              <a:t> con un </a:t>
            </a:r>
            <a:r>
              <a:rPr lang="en-GB" sz="2800" err="1" smtClean="0">
                <a:sym typeface="Symbol" pitchFamily="16" charset="2"/>
              </a:rPr>
              <a:t>algoritmo</a:t>
            </a:r>
            <a:r>
              <a:rPr lang="en-GB" sz="2800" smtClean="0">
                <a:sym typeface="Symbol" pitchFamily="16" charset="2"/>
              </a:rPr>
              <a:t> </a:t>
            </a:r>
            <a:r>
              <a:rPr lang="en-GB" sz="2800" err="1" smtClean="0">
                <a:sym typeface="Symbol" pitchFamily="16" charset="2"/>
              </a:rPr>
              <a:t>iterativo</a:t>
            </a:r>
            <a:r>
              <a:rPr lang="en-GB" sz="2800" smtClean="0">
                <a:sym typeface="Symbol" pitchFamily="16" charset="2"/>
              </a:rPr>
              <a:t>.</a:t>
            </a:r>
            <a:endParaRPr lang="en-GB" sz="2800">
              <a:sym typeface="Symbol" pitchFamily="16" charset="2"/>
            </a:endParaRPr>
          </a:p>
          <a:p>
            <a:r>
              <a:rPr lang="en-GB" sz="2800" err="1" smtClean="0">
                <a:sym typeface="Symbol" pitchFamily="16" charset="2"/>
              </a:rPr>
              <a:t>Otra</a:t>
            </a:r>
            <a:r>
              <a:rPr lang="en-GB" sz="2800" smtClean="0">
                <a:sym typeface="Symbol" pitchFamily="16" charset="2"/>
              </a:rPr>
              <a:t> </a:t>
            </a:r>
            <a:r>
              <a:rPr lang="en-GB" sz="2800" err="1" smtClean="0">
                <a:sym typeface="Symbol" pitchFamily="16" charset="2"/>
              </a:rPr>
              <a:t>manera</a:t>
            </a:r>
            <a:r>
              <a:rPr lang="en-GB" sz="2800" smtClean="0">
                <a:sym typeface="Symbol" pitchFamily="16" charset="2"/>
              </a:rPr>
              <a:t> de </a:t>
            </a:r>
            <a:r>
              <a:rPr lang="en-GB" sz="2800" err="1" smtClean="0">
                <a:sym typeface="Symbol" pitchFamily="16" charset="2"/>
              </a:rPr>
              <a:t>minimizar</a:t>
            </a:r>
            <a:r>
              <a:rPr lang="en-GB" sz="2800" smtClean="0">
                <a:sym typeface="Symbol" pitchFamily="16" charset="2"/>
              </a:rPr>
              <a:t> la </a:t>
            </a:r>
            <a:r>
              <a:rPr lang="en-GB" sz="2800" err="1" smtClean="0">
                <a:sym typeface="Symbol" pitchFamily="16" charset="2"/>
              </a:rPr>
              <a:t>función</a:t>
            </a:r>
            <a:r>
              <a:rPr lang="en-GB" sz="2800" smtClean="0">
                <a:sym typeface="Symbol" pitchFamily="16" charset="2"/>
              </a:rPr>
              <a:t> de </a:t>
            </a:r>
            <a:r>
              <a:rPr lang="en-GB" sz="2800" err="1" smtClean="0">
                <a:sym typeface="Symbol" pitchFamily="16" charset="2"/>
              </a:rPr>
              <a:t>pérdida</a:t>
            </a:r>
            <a:r>
              <a:rPr lang="en-GB" sz="2800" smtClean="0">
                <a:sym typeface="Symbol" pitchFamily="16" charset="2"/>
              </a:rPr>
              <a:t> </a:t>
            </a:r>
            <a:r>
              <a:rPr lang="en-GB" sz="2800" err="1" smtClean="0">
                <a:sym typeface="Symbol" pitchFamily="16" charset="2"/>
              </a:rPr>
              <a:t>es</a:t>
            </a:r>
            <a:r>
              <a:rPr lang="en-GB" sz="2800" smtClean="0">
                <a:sym typeface="Symbol" pitchFamily="16" charset="2"/>
              </a:rPr>
              <a:t> </a:t>
            </a:r>
            <a:r>
              <a:rPr lang="en-GB" sz="2800" err="1" smtClean="0">
                <a:sym typeface="Symbol" pitchFamily="16" charset="2"/>
              </a:rPr>
              <a:t>mediante</a:t>
            </a:r>
            <a:r>
              <a:rPr lang="en-GB" sz="2800" smtClean="0">
                <a:sym typeface="Symbol" pitchFamily="16" charset="2"/>
              </a:rPr>
              <a:t> un </a:t>
            </a:r>
            <a:r>
              <a:rPr lang="en-GB" sz="2800" err="1" smtClean="0">
                <a:sym typeface="Symbol" pitchFamily="16" charset="2"/>
              </a:rPr>
              <a:t>enfoque</a:t>
            </a:r>
            <a:r>
              <a:rPr lang="en-GB" sz="2800" smtClean="0">
                <a:sym typeface="Symbol" pitchFamily="16" charset="2"/>
              </a:rPr>
              <a:t> de </a:t>
            </a:r>
            <a:r>
              <a:rPr lang="en-GB" sz="2800" err="1" smtClean="0">
                <a:sym typeface="Symbol" pitchFamily="16" charset="2"/>
              </a:rPr>
              <a:t>mezcla</a:t>
            </a:r>
            <a:r>
              <a:rPr lang="en-GB" sz="2800" smtClean="0">
                <a:sym typeface="Symbol" pitchFamily="16" charset="2"/>
              </a:rPr>
              <a:t> y </a:t>
            </a:r>
            <a:r>
              <a:rPr lang="en-GB" sz="2800" err="1" smtClean="0">
                <a:sym typeface="Symbol" pitchFamily="16" charset="2"/>
              </a:rPr>
              <a:t>separación</a:t>
            </a:r>
            <a:r>
              <a:rPr lang="en-GB" sz="2800" smtClean="0">
                <a:sym typeface="Symbol" pitchFamily="16" charset="2"/>
              </a:rPr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E658-1407-4098-86FE-9C5CFD8F4E9D}" type="slidenum">
              <a:rPr lang="en-US"/>
              <a:pPr/>
              <a:t>18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764704"/>
            <a:ext cx="8568952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sz="3200" u="sng" dirty="0" smtClean="0">
                <a:solidFill>
                  <a:schemeClr val="accent2"/>
                </a:solidFill>
                <a:sym typeface="Symbol" pitchFamily="16" charset="2"/>
              </a:rPr>
              <a:t>Paso E:</a:t>
            </a:r>
            <a:r>
              <a:rPr lang="en-GB" sz="32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Fija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valores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para</a:t>
            </a:r>
            <a:r>
              <a:rPr lang="en-GB" sz="2400" dirty="0" smtClean="0">
                <a:sym typeface="Symbol" pitchFamily="16" charset="2"/>
              </a:rPr>
              <a:t>        y </a:t>
            </a:r>
            <a:r>
              <a:rPr lang="en-GB" sz="2400" dirty="0" err="1" smtClean="0">
                <a:sym typeface="Symbol" pitchFamily="16" charset="2"/>
              </a:rPr>
              <a:t>minimiza</a:t>
            </a:r>
            <a:r>
              <a:rPr lang="en-GB" sz="2400" dirty="0" smtClean="0">
                <a:sym typeface="Symbol" pitchFamily="16" charset="2"/>
              </a:rPr>
              <a:t>    con resp. a</a:t>
            </a:r>
            <a:endParaRPr lang="en-GB" sz="2400" dirty="0">
              <a:sym typeface="Symbol" pitchFamily="16" charset="2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GB" sz="2400" dirty="0" err="1" smtClean="0">
                <a:sym typeface="Symbol" pitchFamily="16" charset="2"/>
              </a:rPr>
              <a:t>Asigna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cada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dato</a:t>
            </a:r>
            <a:r>
              <a:rPr lang="en-GB" sz="2400" dirty="0" smtClean="0">
                <a:sym typeface="Symbol" pitchFamily="16" charset="2"/>
              </a:rPr>
              <a:t> al </a:t>
            </a:r>
            <a:r>
              <a:rPr lang="en-GB" sz="2400" dirty="0" err="1" smtClean="0">
                <a:sym typeface="Symbol" pitchFamily="16" charset="2"/>
              </a:rPr>
              <a:t>prototipo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  <a:sym typeface="Symbol" pitchFamily="16" charset="2"/>
              </a:rPr>
              <a:t>más</a:t>
            </a:r>
            <a:r>
              <a:rPr lang="en-GB" sz="2400" dirty="0" smtClean="0">
                <a:solidFill>
                  <a:srgbClr val="FF0000"/>
                </a:solidFill>
                <a:sym typeface="Symbol" pitchFamily="16" charset="2"/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  <a:sym typeface="Symbol" pitchFamily="16" charset="2"/>
              </a:rPr>
              <a:t>cercano</a:t>
            </a:r>
            <a:r>
              <a:rPr lang="en-GB" sz="2400" dirty="0" smtClean="0">
                <a:solidFill>
                  <a:srgbClr val="FF0000"/>
                </a:solidFill>
                <a:sym typeface="Symbol" pitchFamily="16" charset="2"/>
              </a:rPr>
              <a:t>  </a:t>
            </a:r>
            <a:endParaRPr lang="en-GB" sz="2400" u="sng" dirty="0" smtClean="0">
              <a:solidFill>
                <a:schemeClr val="accent2"/>
              </a:solidFill>
              <a:sym typeface="Symbol" pitchFamily="16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3200" u="sng" dirty="0" smtClean="0">
                <a:solidFill>
                  <a:schemeClr val="accent2"/>
                </a:solidFill>
                <a:sym typeface="Symbol" pitchFamily="16" charset="2"/>
              </a:rPr>
              <a:t>Paso M:</a:t>
            </a:r>
            <a:r>
              <a:rPr lang="en-GB" sz="32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Fija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valores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para</a:t>
            </a:r>
            <a:r>
              <a:rPr lang="en-GB" sz="2400" dirty="0" smtClean="0">
                <a:sym typeface="Symbol" pitchFamily="16" charset="2"/>
              </a:rPr>
              <a:t>      y </a:t>
            </a:r>
            <a:r>
              <a:rPr lang="en-GB" sz="2400" dirty="0" err="1" smtClean="0">
                <a:sym typeface="Symbol" pitchFamily="16" charset="2"/>
              </a:rPr>
              <a:t>minimiza</a:t>
            </a:r>
            <a:r>
              <a:rPr lang="en-GB" sz="2400" dirty="0" smtClean="0">
                <a:sym typeface="Symbol" pitchFamily="16" charset="2"/>
              </a:rPr>
              <a:t>     con resp. a  </a:t>
            </a:r>
            <a:endParaRPr lang="en-GB" sz="2400" dirty="0">
              <a:sym typeface="Symbol" pitchFamily="16" charset="2"/>
            </a:endParaRPr>
          </a:p>
          <a:p>
            <a:pPr marL="804863" lvl="1">
              <a:lnSpc>
                <a:spcPct val="90000"/>
              </a:lnSpc>
            </a:pPr>
            <a:r>
              <a:rPr lang="en-GB" sz="2400" dirty="0" err="1" smtClean="0">
                <a:sym typeface="Symbol" pitchFamily="16" charset="2"/>
              </a:rPr>
              <a:t>Esto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resulta</a:t>
            </a:r>
            <a:r>
              <a:rPr lang="en-GB" sz="2400" dirty="0" smtClean="0">
                <a:sym typeface="Symbol" pitchFamily="16" charset="2"/>
              </a:rPr>
              <a:t> en:</a:t>
            </a:r>
            <a:r>
              <a:rPr lang="en-GB" sz="2400" dirty="0">
                <a:sym typeface="Symbol" pitchFamily="16" charset="2"/>
              </a:rPr>
              <a:t/>
            </a:r>
            <a:br>
              <a:rPr lang="en-GB" sz="2400" dirty="0">
                <a:sym typeface="Symbol" pitchFamily="16" charset="2"/>
              </a:rPr>
            </a:br>
            <a:endParaRPr lang="en-GB" sz="2400" dirty="0">
              <a:sym typeface="Symbol" pitchFamily="16" charset="2"/>
            </a:endParaRPr>
          </a:p>
          <a:p>
            <a:pPr marL="804863" lvl="1">
              <a:spcBef>
                <a:spcPts val="0"/>
              </a:spcBef>
              <a:spcAft>
                <a:spcPts val="600"/>
              </a:spcAft>
            </a:pPr>
            <a:endParaRPr lang="en-GB" sz="2400" dirty="0" smtClean="0">
              <a:sym typeface="Symbol" pitchFamily="16" charset="2"/>
            </a:endParaRPr>
          </a:p>
          <a:p>
            <a:pPr marL="804863" lvl="1">
              <a:spcBef>
                <a:spcPts val="0"/>
              </a:spcBef>
              <a:spcAft>
                <a:spcPts val="600"/>
              </a:spcAft>
            </a:pPr>
            <a:r>
              <a:rPr lang="en-GB" sz="2400" dirty="0" err="1" smtClean="0">
                <a:sym typeface="Symbol" pitchFamily="16" charset="2"/>
              </a:rPr>
              <a:t>Cada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prototipo</a:t>
            </a:r>
            <a:r>
              <a:rPr lang="en-GB" sz="2400" dirty="0" smtClean="0">
                <a:sym typeface="Symbol" pitchFamily="16" charset="2"/>
              </a:rPr>
              <a:t>      se define </a:t>
            </a:r>
            <a:r>
              <a:rPr lang="en-GB" sz="2400" dirty="0" err="1" smtClean="0">
                <a:sym typeface="Symbol" pitchFamily="16" charset="2"/>
              </a:rPr>
              <a:t>como</a:t>
            </a:r>
            <a:r>
              <a:rPr lang="en-GB" sz="2400" dirty="0" smtClean="0">
                <a:sym typeface="Symbol" pitchFamily="16" charset="2"/>
              </a:rPr>
              <a:t> la media de los </a:t>
            </a:r>
            <a:r>
              <a:rPr lang="en-GB" sz="2400" dirty="0" err="1" smtClean="0">
                <a:sym typeface="Symbol" pitchFamily="16" charset="2"/>
              </a:rPr>
              <a:t>puntos</a:t>
            </a:r>
            <a:r>
              <a:rPr lang="en-GB" sz="2400" dirty="0" smtClean="0">
                <a:sym typeface="Symbol" pitchFamily="16" charset="2"/>
              </a:rPr>
              <a:t> en el </a:t>
            </a:r>
            <a:r>
              <a:rPr lang="en-GB" sz="2400" dirty="0" err="1" smtClean="0">
                <a:sym typeface="Symbol" pitchFamily="16" charset="2"/>
              </a:rPr>
              <a:t>grupo</a:t>
            </a:r>
            <a:r>
              <a:rPr lang="en-GB" sz="2400" dirty="0" smtClean="0">
                <a:sym typeface="Symbol" pitchFamily="16" charset="2"/>
              </a:rPr>
              <a:t>. </a:t>
            </a:r>
          </a:p>
          <a:p>
            <a:pPr marL="804863" lvl="1">
              <a:spcBef>
                <a:spcPts val="0"/>
              </a:spcBef>
              <a:spcAft>
                <a:spcPts val="600"/>
              </a:spcAft>
            </a:pPr>
            <a:endParaRPr lang="en-GB" sz="800" dirty="0" smtClean="0">
              <a:sym typeface="Symbol" pitchFamily="16" charset="2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 smtClean="0">
                <a:sym typeface="Symbol" pitchFamily="16" charset="2"/>
              </a:rPr>
              <a:t>La </a:t>
            </a:r>
            <a:r>
              <a:rPr lang="en-GB" sz="2400" dirty="0" err="1" smtClean="0">
                <a:sym typeface="Symbol" pitchFamily="16" charset="2"/>
              </a:rPr>
              <a:t>convergencia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está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garantizada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ya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que</a:t>
            </a:r>
            <a:r>
              <a:rPr lang="en-GB" sz="2400" dirty="0" smtClean="0">
                <a:sym typeface="Symbol" pitchFamily="16" charset="2"/>
              </a:rPr>
              <a:t> hay un </a:t>
            </a:r>
            <a:r>
              <a:rPr lang="en-GB" sz="2400" dirty="0" err="1" smtClean="0">
                <a:sym typeface="Symbol" pitchFamily="16" charset="2"/>
              </a:rPr>
              <a:t>número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finito</a:t>
            </a:r>
            <a:r>
              <a:rPr lang="en-GB" sz="2400" dirty="0" smtClean="0">
                <a:sym typeface="Symbol" pitchFamily="16" charset="2"/>
              </a:rPr>
              <a:t> de </a:t>
            </a:r>
            <a:r>
              <a:rPr lang="en-GB" sz="2400" dirty="0" err="1" smtClean="0">
                <a:sym typeface="Symbol" pitchFamily="16" charset="2"/>
              </a:rPr>
              <a:t>definiciones</a:t>
            </a:r>
            <a:r>
              <a:rPr lang="en-GB" sz="2400" dirty="0" smtClean="0">
                <a:sym typeface="Symbol" pitchFamily="16" charset="2"/>
              </a:rPr>
              <a:t> de </a:t>
            </a:r>
            <a:r>
              <a:rPr lang="en-GB" sz="2400" dirty="0" err="1" smtClean="0">
                <a:sym typeface="Symbol" pitchFamily="16" charset="2"/>
              </a:rPr>
              <a:t>las</a:t>
            </a:r>
            <a:r>
              <a:rPr lang="en-GB" sz="2400" dirty="0" smtClean="0">
                <a:sym typeface="Symbol" pitchFamily="16" charset="2"/>
              </a:rPr>
              <a:t> </a:t>
            </a:r>
            <a:r>
              <a:rPr lang="en-GB" sz="2400" dirty="0" err="1" smtClean="0">
                <a:sym typeface="Symbol" pitchFamily="16" charset="2"/>
              </a:rPr>
              <a:t>responsabilidades</a:t>
            </a:r>
            <a:r>
              <a:rPr lang="en-GB" sz="2400" dirty="0" smtClean="0">
                <a:sym typeface="Symbol" pitchFamily="16" charset="2"/>
              </a:rPr>
              <a:t>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800" dirty="0">
              <a:sym typeface="Symbol" pitchFamily="16" charset="2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 smtClean="0"/>
              <a:t>Encuentra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mínimos</a:t>
            </a:r>
            <a:r>
              <a:rPr lang="en-US" sz="2400" dirty="0" smtClean="0">
                <a:solidFill>
                  <a:srgbClr val="FF0000"/>
                </a:solidFill>
              </a:rPr>
              <a:t> locales</a:t>
            </a:r>
            <a:r>
              <a:rPr lang="en-US" sz="2400" dirty="0" smtClean="0"/>
              <a:t>, </a:t>
            </a:r>
            <a:r>
              <a:rPr lang="en-US" sz="2400" dirty="0" err="1" smtClean="0"/>
              <a:t>por</a:t>
            </a:r>
            <a:r>
              <a:rPr lang="en-US" sz="2400" dirty="0" smtClean="0"/>
              <a:t> lo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</a:t>
            </a:r>
            <a:r>
              <a:rPr lang="en-US" sz="2400" dirty="0" err="1" smtClean="0"/>
              <a:t>debiera</a:t>
            </a:r>
            <a:r>
              <a:rPr lang="en-US" sz="2400" dirty="0" smtClean="0"/>
              <a:t> </a:t>
            </a:r>
            <a:r>
              <a:rPr lang="en-US" sz="2400" dirty="0" err="1" smtClean="0"/>
              <a:t>correr</a:t>
            </a:r>
            <a:r>
              <a:rPr lang="en-US" sz="2400" dirty="0" smtClean="0"/>
              <a:t> el </a:t>
            </a:r>
            <a:r>
              <a:rPr lang="en-US" sz="2400" dirty="0" err="1" smtClean="0"/>
              <a:t>algoritmo</a:t>
            </a:r>
            <a:r>
              <a:rPr lang="en-US" sz="2400" dirty="0" smtClean="0"/>
              <a:t> con </a:t>
            </a:r>
            <a:r>
              <a:rPr lang="en-US" sz="2400" dirty="0" err="1" smtClean="0"/>
              <a:t>distintos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iniciales</a:t>
            </a:r>
            <a:r>
              <a:rPr lang="en-US" sz="2400" dirty="0" smtClean="0"/>
              <a:t>. </a:t>
            </a:r>
          </a:p>
        </p:txBody>
      </p:sp>
      <p:sp>
        <p:nvSpPr>
          <p:cNvPr id="44039" name="Freeform 7"/>
          <p:cNvSpPr>
            <a:spLocks/>
          </p:cNvSpPr>
          <p:nvPr/>
        </p:nvSpPr>
        <p:spPr bwMode="auto">
          <a:xfrm flipH="1" flipV="1">
            <a:off x="6011863" y="4259263"/>
            <a:ext cx="541337" cy="755650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1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4049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32" y="901005"/>
            <a:ext cx="228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51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44824"/>
            <a:ext cx="2381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53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969739"/>
            <a:ext cx="37941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4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420" y="1916832"/>
            <a:ext cx="334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5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63" y="2574702"/>
            <a:ext cx="193516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6" name="Picture 2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36402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7" name="Picture 2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37941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57200" y="-381818"/>
            <a:ext cx="8507288" cy="1002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err="1" smtClean="0"/>
              <a:t>Minimizando</a:t>
            </a:r>
            <a:r>
              <a:rPr lang="en-GB" smtClean="0"/>
              <a:t> la </a:t>
            </a:r>
            <a:r>
              <a:rPr lang="en-GB" err="1" smtClean="0"/>
              <a:t>función</a:t>
            </a:r>
            <a:r>
              <a:rPr lang="en-GB" smtClean="0"/>
              <a:t> de </a:t>
            </a:r>
            <a:r>
              <a:rPr lang="en-GB" err="1" smtClean="0"/>
              <a:t>pérdida</a:t>
            </a:r>
            <a:endParaRPr lang="en-US"/>
          </a:p>
        </p:txBody>
      </p:sp>
      <p:pic>
        <p:nvPicPr>
          <p:cNvPr id="17" name="Picture 2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88432"/>
            <a:ext cx="334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72F-6E6C-425E-8994-19A2B5842594}" type="slidenum">
              <a:rPr lang="en-US"/>
              <a:pPr/>
              <a:t>19</a:t>
            </a:fld>
            <a:endParaRPr lang="en-US"/>
          </a:p>
        </p:txBody>
      </p:sp>
      <p:pic>
        <p:nvPicPr>
          <p:cNvPr id="48130" name="Picture 2" descr="kmean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7963" cy="681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2133600" cy="457200"/>
          </a:xfrm>
        </p:spPr>
        <p:txBody>
          <a:bodyPr/>
          <a:lstStyle/>
          <a:p>
            <a:fld id="{9FFECF93-8D46-4C56-8E42-F90EF12348A0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4408"/>
            <a:ext cx="7772400" cy="468288"/>
          </a:xfrm>
        </p:spPr>
        <p:txBody>
          <a:bodyPr/>
          <a:lstStyle/>
          <a:p>
            <a:r>
              <a:rPr lang="es-ES" dirty="0" smtClean="0"/>
              <a:t>Plan de la unidad</a:t>
            </a:r>
            <a:endParaRPr lang="es-E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504" y="728079"/>
            <a:ext cx="8229600" cy="5112568"/>
          </a:xfrm>
          <a:noFill/>
          <a:ln/>
        </p:spPr>
        <p:txBody>
          <a:bodyPr/>
          <a:lstStyle/>
          <a:p>
            <a:pPr lvl="1"/>
            <a:r>
              <a:rPr lang="es-ES" b="1" dirty="0" smtClean="0">
                <a:solidFill>
                  <a:schemeClr val="accent2"/>
                </a:solidFill>
              </a:rPr>
              <a:t>Introducción al Aprendizaje </a:t>
            </a:r>
            <a:r>
              <a:rPr lang="es-ES" b="1" dirty="0">
                <a:solidFill>
                  <a:schemeClr val="accent2"/>
                </a:solidFill>
              </a:rPr>
              <a:t>N</a:t>
            </a:r>
            <a:r>
              <a:rPr lang="es-ES" b="1" dirty="0" smtClean="0">
                <a:solidFill>
                  <a:schemeClr val="accent2"/>
                </a:solidFill>
              </a:rPr>
              <a:t>o </a:t>
            </a:r>
            <a:r>
              <a:rPr lang="es-ES" b="1" dirty="0">
                <a:solidFill>
                  <a:schemeClr val="accent2"/>
                </a:solidFill>
              </a:rPr>
              <a:t>S</a:t>
            </a:r>
            <a:r>
              <a:rPr lang="es-ES" b="1" dirty="0" smtClean="0">
                <a:solidFill>
                  <a:schemeClr val="accent2"/>
                </a:solidFill>
              </a:rPr>
              <a:t>upervisado</a:t>
            </a:r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Análisis de Componente Principales (PCA)</a:t>
            </a: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Concepto y aplicaciones de PCA</a:t>
            </a: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Deducción matemática</a:t>
            </a: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Implementación en R y ejemplos</a:t>
            </a:r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Análisis </a:t>
            </a:r>
            <a:r>
              <a:rPr lang="es-ES" b="1" dirty="0">
                <a:solidFill>
                  <a:schemeClr val="accent2"/>
                </a:solidFill>
              </a:rPr>
              <a:t>de agrupamientos o </a:t>
            </a:r>
            <a:r>
              <a:rPr lang="es-ES" b="1" dirty="0" err="1" smtClean="0">
                <a:solidFill>
                  <a:schemeClr val="accent2"/>
                </a:solidFill>
              </a:rPr>
              <a:t>clustering</a:t>
            </a:r>
            <a:endParaRPr lang="es-ES" b="1" dirty="0">
              <a:solidFill>
                <a:schemeClr val="accent2"/>
              </a:solidFill>
            </a:endParaRPr>
          </a:p>
          <a:p>
            <a:pPr lvl="2"/>
            <a:r>
              <a:rPr lang="es-ES" dirty="0" smtClean="0"/>
              <a:t>Concepto y aplicaciones </a:t>
            </a:r>
            <a:r>
              <a:rPr lang="es-ES" dirty="0"/>
              <a:t>de </a:t>
            </a:r>
            <a:r>
              <a:rPr lang="es-ES" dirty="0" err="1"/>
              <a:t>clustering</a:t>
            </a:r>
            <a:endParaRPr lang="es-ES" dirty="0"/>
          </a:p>
          <a:p>
            <a:pPr lvl="2"/>
            <a:r>
              <a:rPr lang="es-ES" dirty="0" err="1"/>
              <a:t>Similaridades</a:t>
            </a:r>
            <a:r>
              <a:rPr lang="es-ES" dirty="0"/>
              <a:t> y Distancias entre datos </a:t>
            </a:r>
          </a:p>
          <a:p>
            <a:pPr lvl="2"/>
            <a:r>
              <a:rPr lang="es-ES" dirty="0"/>
              <a:t>Algoritmos de agrupamiento</a:t>
            </a:r>
          </a:p>
          <a:p>
            <a:pPr lvl="3"/>
            <a:r>
              <a:rPr lang="es-ES" dirty="0"/>
              <a:t>K-</a:t>
            </a:r>
            <a:r>
              <a:rPr lang="es-ES" dirty="0" err="1"/>
              <a:t>means</a:t>
            </a:r>
            <a:endParaRPr lang="es-ES" dirty="0"/>
          </a:p>
          <a:p>
            <a:pPr lvl="3"/>
            <a:r>
              <a:rPr lang="es-ES" dirty="0"/>
              <a:t>Modelo de mezcla de normales (GMM)</a:t>
            </a:r>
          </a:p>
          <a:p>
            <a:pPr lvl="3"/>
            <a:r>
              <a:rPr lang="es-ES" dirty="0"/>
              <a:t>Agrupamiento Jerárquico</a:t>
            </a:r>
          </a:p>
          <a:p>
            <a:pPr lvl="3"/>
            <a:r>
              <a:rPr lang="es-ES" dirty="0"/>
              <a:t>Mapas auto-organizados (redes de </a:t>
            </a:r>
            <a:r>
              <a:rPr lang="es-ES" dirty="0" err="1"/>
              <a:t>Kohonen</a:t>
            </a:r>
            <a:r>
              <a:rPr lang="es-ES" dirty="0"/>
              <a:t>)</a:t>
            </a:r>
          </a:p>
          <a:p>
            <a:pPr lvl="1"/>
            <a:endParaRPr lang="es-E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2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4D68-1847-4C01-85AC-04D8A0B78707}" type="slidenum">
              <a:rPr lang="en-US"/>
              <a:pPr/>
              <a:t>20</a:t>
            </a:fld>
            <a:endParaRPr lang="en-US"/>
          </a:p>
        </p:txBody>
      </p:sp>
      <p:pic>
        <p:nvPicPr>
          <p:cNvPr id="49154" name="Picture 2" descr="kmean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7897-D4B0-4C10-89B1-09150CA5E9C0}" type="slidenum">
              <a:rPr lang="en-US"/>
              <a:pPr/>
              <a:t>21</a:t>
            </a:fld>
            <a:endParaRPr lang="en-US"/>
          </a:p>
        </p:txBody>
      </p:sp>
      <p:pic>
        <p:nvPicPr>
          <p:cNvPr id="50178" name="Picture 2" descr="kmean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6D77-1828-480D-BEC8-96BCA57C0623}" type="slidenum">
              <a:rPr lang="en-US"/>
              <a:pPr/>
              <a:t>22</a:t>
            </a:fld>
            <a:endParaRPr lang="en-US"/>
          </a:p>
        </p:txBody>
      </p:sp>
      <p:pic>
        <p:nvPicPr>
          <p:cNvPr id="51202" name="Picture 2" descr="kmean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4B7D-F567-49D2-A945-02FD036692E8}" type="slidenum">
              <a:rPr lang="en-US"/>
              <a:pPr/>
              <a:t>23</a:t>
            </a:fld>
            <a:endParaRPr lang="en-US"/>
          </a:p>
        </p:txBody>
      </p:sp>
      <p:pic>
        <p:nvPicPr>
          <p:cNvPr id="52226" name="Picture 2" descr="kmeans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1978-67E3-4673-B7D0-78DEBEE36F3C}" type="slidenum">
              <a:rPr lang="en-US"/>
              <a:pPr/>
              <a:t>24</a:t>
            </a:fld>
            <a:endParaRPr lang="en-US"/>
          </a:p>
        </p:txBody>
      </p:sp>
      <p:pic>
        <p:nvPicPr>
          <p:cNvPr id="53250" name="Picture 2" descr="kmeans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AA81-8541-4232-9257-FD5C763D5D51}" type="slidenum">
              <a:rPr lang="en-US"/>
              <a:pPr/>
              <a:t>25</a:t>
            </a:fld>
            <a:endParaRPr lang="en-US"/>
          </a:p>
        </p:txBody>
      </p:sp>
      <p:pic>
        <p:nvPicPr>
          <p:cNvPr id="54274" name="Picture 2" descr="kmeans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7B98-865B-481C-B1F1-D69AFE5F8132}" type="slidenum">
              <a:rPr lang="en-US"/>
              <a:pPr/>
              <a:t>26</a:t>
            </a:fld>
            <a:endParaRPr lang="en-US"/>
          </a:p>
        </p:txBody>
      </p:sp>
      <p:pic>
        <p:nvPicPr>
          <p:cNvPr id="55298" name="Picture 2" descr="kmeans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FF42-56C6-4172-895D-E2E38E7E314A}" type="slidenum">
              <a:rPr lang="en-US"/>
              <a:pPr/>
              <a:t>27</a:t>
            </a:fld>
            <a:endParaRPr lang="en-US"/>
          </a:p>
        </p:txBody>
      </p:sp>
      <p:pic>
        <p:nvPicPr>
          <p:cNvPr id="56322" name="Picture 2" descr="kmeans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1708-349C-44B8-9225-F8BEEBBBB1D3}" type="slidenum">
              <a:rPr lang="en-US"/>
              <a:pPr/>
              <a:t>28</a:t>
            </a:fld>
            <a:endParaRPr lang="en-US"/>
          </a:p>
        </p:txBody>
      </p:sp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096000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381000" y="304800"/>
            <a:ext cx="7239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GB" sz="3900" b="1" smtClean="0">
                <a:solidFill>
                  <a:schemeClr val="accent2"/>
                </a:solidFill>
              </a:rPr>
              <a:t>La </a:t>
            </a:r>
            <a:r>
              <a:rPr lang="en-GB" sz="3900" b="1" err="1" smtClean="0">
                <a:solidFill>
                  <a:schemeClr val="accent2"/>
                </a:solidFill>
              </a:rPr>
              <a:t>función</a:t>
            </a:r>
            <a:r>
              <a:rPr lang="en-GB" sz="3900" b="1" smtClean="0">
                <a:solidFill>
                  <a:schemeClr val="accent2"/>
                </a:solidFill>
              </a:rPr>
              <a:t> de </a:t>
            </a:r>
            <a:r>
              <a:rPr lang="en-GB" sz="3900" b="1" err="1" smtClean="0">
                <a:solidFill>
                  <a:schemeClr val="accent2"/>
                </a:solidFill>
              </a:rPr>
              <a:t>pérdida</a:t>
            </a:r>
            <a:r>
              <a:rPr lang="en-GB" sz="3900" b="1" smtClean="0">
                <a:solidFill>
                  <a:schemeClr val="accent2"/>
                </a:solidFill>
              </a:rPr>
              <a:t> </a:t>
            </a:r>
            <a:r>
              <a:rPr lang="en-GB" sz="3900" b="1" err="1" smtClean="0">
                <a:solidFill>
                  <a:schemeClr val="accent2"/>
                </a:solidFill>
              </a:rPr>
              <a:t>después</a:t>
            </a:r>
            <a:r>
              <a:rPr lang="en-GB" sz="3900" b="1" smtClean="0">
                <a:solidFill>
                  <a:schemeClr val="accent2"/>
                </a:solidFill>
              </a:rPr>
              <a:t> de </a:t>
            </a:r>
            <a:r>
              <a:rPr lang="en-GB" sz="3900" b="1" err="1" smtClean="0">
                <a:solidFill>
                  <a:schemeClr val="accent2"/>
                </a:solidFill>
              </a:rPr>
              <a:t>cada</a:t>
            </a:r>
            <a:r>
              <a:rPr lang="en-GB" sz="3900" b="1" smtClean="0">
                <a:solidFill>
                  <a:schemeClr val="accent2"/>
                </a:solidFill>
              </a:rPr>
              <a:t> </a:t>
            </a:r>
            <a:r>
              <a:rPr lang="en-GB" sz="3900" b="1" err="1" smtClean="0">
                <a:solidFill>
                  <a:schemeClr val="accent2"/>
                </a:solidFill>
              </a:rPr>
              <a:t>paso</a:t>
            </a:r>
            <a:r>
              <a:rPr lang="en-GB" sz="3900" b="1" smtClean="0">
                <a:solidFill>
                  <a:schemeClr val="accent2"/>
                </a:solidFill>
              </a:rPr>
              <a:t> E y M</a:t>
            </a:r>
            <a:endParaRPr lang="en-US" sz="39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913F-5E3D-4794-907F-D92223ABCC6A}" type="slidenum">
              <a:rPr lang="en-US"/>
              <a:pPr/>
              <a:t>29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99728"/>
          </a:xfrm>
        </p:spPr>
        <p:txBody>
          <a:bodyPr/>
          <a:lstStyle/>
          <a:p>
            <a:r>
              <a:rPr lang="en-US" smtClean="0"/>
              <a:t>¿</a:t>
            </a:r>
            <a:r>
              <a:rPr lang="en-US" err="1" smtClean="0"/>
              <a:t>Cómo</a:t>
            </a:r>
            <a:r>
              <a:rPr lang="en-US" smtClean="0"/>
              <a:t> </a:t>
            </a:r>
            <a:r>
              <a:rPr lang="en-US" err="1" smtClean="0"/>
              <a:t>escoger</a:t>
            </a:r>
            <a:r>
              <a:rPr lang="en-US" smtClean="0"/>
              <a:t> </a:t>
            </a:r>
            <a:r>
              <a:rPr lang="en-US" i="1" smtClean="0"/>
              <a:t>K</a:t>
            </a:r>
            <a:r>
              <a:rPr lang="en-US"/>
              <a:t>?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042541"/>
            <a:ext cx="8208912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smtClean="0">
                <a:sym typeface="Symbol" pitchFamily="16" charset="2"/>
              </a:rPr>
              <a:t>En </a:t>
            </a:r>
            <a:r>
              <a:rPr lang="en-GB" sz="2600" err="1" smtClean="0">
                <a:sym typeface="Symbol" pitchFamily="16" charset="2"/>
              </a:rPr>
              <a:t>algunos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casos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es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conocido</a:t>
            </a:r>
            <a:r>
              <a:rPr lang="en-GB" sz="2600" smtClean="0">
                <a:sym typeface="Symbol" pitchFamily="16" charset="2"/>
              </a:rPr>
              <a:t> a priori </a:t>
            </a:r>
            <a:r>
              <a:rPr lang="en-GB" sz="2600" err="1" smtClean="0">
                <a:sym typeface="Symbol" pitchFamily="16" charset="2"/>
              </a:rPr>
              <a:t>por</a:t>
            </a:r>
            <a:r>
              <a:rPr lang="en-GB" sz="2600" smtClean="0">
                <a:sym typeface="Symbol" pitchFamily="16" charset="2"/>
              </a:rPr>
              <a:t> la </a:t>
            </a:r>
            <a:r>
              <a:rPr lang="en-GB" sz="2600" err="1" smtClean="0">
                <a:sym typeface="Symbol" pitchFamily="16" charset="2"/>
              </a:rPr>
              <a:t>naturaleza</a:t>
            </a:r>
            <a:r>
              <a:rPr lang="en-GB" sz="2600" smtClean="0">
                <a:sym typeface="Symbol" pitchFamily="16" charset="2"/>
              </a:rPr>
              <a:t> del </a:t>
            </a:r>
            <a:r>
              <a:rPr lang="en-GB" sz="2600" err="1" smtClean="0">
                <a:sym typeface="Symbol" pitchFamily="16" charset="2"/>
              </a:rPr>
              <a:t>dominio</a:t>
            </a:r>
            <a:r>
              <a:rPr lang="en-GB" sz="2600" smtClean="0">
                <a:sym typeface="Symbol" pitchFamily="16" charset="2"/>
              </a:rPr>
              <a:t> del </a:t>
            </a:r>
            <a:r>
              <a:rPr lang="en-GB" sz="2600" err="1" smtClean="0">
                <a:sym typeface="Symbol" pitchFamily="16" charset="2"/>
              </a:rPr>
              <a:t>problema</a:t>
            </a:r>
            <a:r>
              <a:rPr lang="en-GB" sz="2600" smtClean="0">
                <a:sym typeface="Symbol" pitchFamily="16" charset="2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GB" sz="2600" err="1" smtClean="0">
                <a:sym typeface="Symbol" pitchFamily="16" charset="2"/>
              </a:rPr>
              <a:t>Generalmente</a:t>
            </a:r>
            <a:r>
              <a:rPr lang="en-GB" sz="2600" smtClean="0">
                <a:sym typeface="Symbol" pitchFamily="16" charset="2"/>
              </a:rPr>
              <a:t>, </a:t>
            </a:r>
            <a:r>
              <a:rPr lang="en-GB" sz="2600" err="1" smtClean="0">
                <a:sym typeface="Symbol" pitchFamily="16" charset="2"/>
              </a:rPr>
              <a:t>es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estimado</a:t>
            </a:r>
            <a:r>
              <a:rPr lang="en-GB" sz="2600" smtClean="0">
                <a:sym typeface="Symbol" pitchFamily="16" charset="2"/>
              </a:rPr>
              <a:t> a </a:t>
            </a:r>
            <a:r>
              <a:rPr lang="en-GB" sz="2600" err="1" smtClean="0">
                <a:sym typeface="Symbol" pitchFamily="16" charset="2"/>
              </a:rPr>
              <a:t>partir</a:t>
            </a:r>
            <a:r>
              <a:rPr lang="en-GB" sz="2600" smtClean="0">
                <a:sym typeface="Symbol" pitchFamily="16" charset="2"/>
              </a:rPr>
              <a:t> de los </a:t>
            </a:r>
            <a:r>
              <a:rPr lang="en-GB" sz="2600" err="1" smtClean="0">
                <a:sym typeface="Symbol" pitchFamily="16" charset="2"/>
              </a:rPr>
              <a:t>datos</a:t>
            </a:r>
            <a:r>
              <a:rPr lang="en-GB" sz="2600" smtClean="0">
                <a:sym typeface="Symbol" pitchFamily="16" charset="2"/>
              </a:rPr>
              <a:t> de </a:t>
            </a:r>
            <a:r>
              <a:rPr lang="en-GB" sz="2600" err="1" smtClean="0">
                <a:sym typeface="Symbol" pitchFamily="16" charset="2"/>
              </a:rPr>
              <a:t>acuerdo</a:t>
            </a:r>
            <a:r>
              <a:rPr lang="en-GB" sz="2600" smtClean="0">
                <a:sym typeface="Symbol" pitchFamily="16" charset="2"/>
              </a:rPr>
              <a:t> a </a:t>
            </a:r>
            <a:r>
              <a:rPr lang="en-GB" sz="2600" err="1" smtClean="0">
                <a:sym typeface="Symbol" pitchFamily="16" charset="2"/>
              </a:rPr>
              <a:t>una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heurística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específica</a:t>
            </a:r>
            <a:r>
              <a:rPr lang="en-GB" sz="2600" smtClean="0">
                <a:sym typeface="Symbol" pitchFamily="16" charset="2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GB" sz="2600" smtClean="0">
                <a:sym typeface="Symbol" pitchFamily="16" charset="2"/>
              </a:rPr>
              <a:t>La </a:t>
            </a:r>
            <a:r>
              <a:rPr lang="en-GB" sz="2600" err="1" smtClean="0">
                <a:sym typeface="Symbol" pitchFamily="16" charset="2"/>
              </a:rPr>
              <a:t>función</a:t>
            </a:r>
            <a:r>
              <a:rPr lang="en-GB" sz="2600" smtClean="0">
                <a:sym typeface="Symbol" pitchFamily="16" charset="2"/>
              </a:rPr>
              <a:t> de </a:t>
            </a:r>
            <a:r>
              <a:rPr lang="en-GB" sz="2600" err="1" smtClean="0">
                <a:sym typeface="Symbol" pitchFamily="16" charset="2"/>
              </a:rPr>
              <a:t>pérdida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i="1" smtClean="0">
                <a:sym typeface="Symbol" pitchFamily="16" charset="2"/>
              </a:rPr>
              <a:t>J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generalmente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decrece</a:t>
            </a:r>
            <a:r>
              <a:rPr lang="en-GB" sz="2600" smtClean="0">
                <a:sym typeface="Symbol" pitchFamily="16" charset="2"/>
              </a:rPr>
              <a:t> </a:t>
            </a:r>
            <a:r>
              <a:rPr lang="en-GB" sz="2600" err="1" smtClean="0">
                <a:sym typeface="Symbol" pitchFamily="16" charset="2"/>
              </a:rPr>
              <a:t>cuando</a:t>
            </a:r>
            <a:r>
              <a:rPr lang="en-GB" sz="2600" smtClean="0">
                <a:sym typeface="Symbol" pitchFamily="16" charset="2"/>
              </a:rPr>
              <a:t>  K </a:t>
            </a:r>
            <a:r>
              <a:rPr lang="en-GB" sz="2600" err="1" smtClean="0">
                <a:sym typeface="Symbol" pitchFamily="16" charset="2"/>
              </a:rPr>
              <a:t>crece</a:t>
            </a:r>
            <a:r>
              <a:rPr lang="en-GB" sz="2600" smtClean="0">
                <a:sym typeface="Symbol" pitchFamily="16" charset="2"/>
              </a:rPr>
              <a:t>. </a:t>
            </a:r>
            <a:endParaRPr lang="en-GB" sz="2600" i="1">
              <a:sym typeface="Symbol" pitchFamily="16" charset="2"/>
            </a:endParaRPr>
          </a:p>
          <a:p>
            <a:pPr>
              <a:lnSpc>
                <a:spcPct val="90000"/>
              </a:lnSpc>
            </a:pPr>
            <a:r>
              <a:rPr lang="en-US" sz="2600" u="sng">
                <a:solidFill>
                  <a:schemeClr val="accent2"/>
                </a:solidFill>
              </a:rPr>
              <a:t>Idea:</a:t>
            </a:r>
            <a:r>
              <a:rPr lang="en-US" sz="2600"/>
              <a:t> </a:t>
            </a:r>
            <a:r>
              <a:rPr lang="en-US" sz="2600" err="1" smtClean="0"/>
              <a:t>Asuma</a:t>
            </a:r>
            <a:r>
              <a:rPr lang="en-US" sz="2600" smtClean="0"/>
              <a:t> </a:t>
            </a:r>
            <a:r>
              <a:rPr lang="en-US" sz="2600" err="1" smtClean="0"/>
              <a:t>que</a:t>
            </a:r>
            <a:r>
              <a:rPr lang="en-US" sz="2600" smtClean="0"/>
              <a:t>  </a:t>
            </a:r>
            <a:r>
              <a:rPr lang="en-US" sz="2600" i="1" smtClean="0"/>
              <a:t>K</a:t>
            </a:r>
            <a:r>
              <a:rPr lang="en-US" sz="2600"/>
              <a:t>* </a:t>
            </a:r>
            <a:r>
              <a:rPr lang="en-US" sz="2600" err="1" smtClean="0"/>
              <a:t>es</a:t>
            </a:r>
            <a:r>
              <a:rPr lang="en-US" sz="2600" smtClean="0"/>
              <a:t> el </a:t>
            </a:r>
            <a:r>
              <a:rPr lang="en-US" sz="2600" err="1" smtClean="0"/>
              <a:t>número</a:t>
            </a:r>
            <a:r>
              <a:rPr lang="en-US" sz="2600" smtClean="0"/>
              <a:t> </a:t>
            </a:r>
            <a:r>
              <a:rPr lang="en-US" sz="2600" err="1" smtClean="0"/>
              <a:t>correcto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sz="2400" smtClean="0"/>
              <a:t>Se </a:t>
            </a:r>
            <a:r>
              <a:rPr lang="en-US" sz="2400" err="1" smtClean="0"/>
              <a:t>asume</a:t>
            </a:r>
            <a:r>
              <a:rPr lang="en-US" sz="2400" smtClean="0"/>
              <a:t> </a:t>
            </a:r>
            <a:r>
              <a:rPr lang="en-US" sz="2400" err="1" smtClean="0"/>
              <a:t>que</a:t>
            </a:r>
            <a:r>
              <a:rPr lang="en-US" sz="2400" smtClean="0"/>
              <a:t> </a:t>
            </a:r>
            <a:r>
              <a:rPr lang="en-US" sz="2400" err="1" smtClean="0"/>
              <a:t>para</a:t>
            </a:r>
            <a:r>
              <a:rPr lang="en-US" sz="2400" smtClean="0"/>
              <a:t> </a:t>
            </a:r>
            <a:r>
              <a:rPr lang="en-US" sz="2400" i="1"/>
              <a:t>K</a:t>
            </a:r>
            <a:r>
              <a:rPr lang="en-US" sz="2400"/>
              <a:t>&lt;</a:t>
            </a:r>
            <a:r>
              <a:rPr lang="en-US" sz="2400" i="1"/>
              <a:t>K</a:t>
            </a:r>
            <a:r>
              <a:rPr lang="en-US" sz="2400"/>
              <a:t>* </a:t>
            </a:r>
            <a:r>
              <a:rPr lang="en-US" sz="2400" err="1" smtClean="0"/>
              <a:t>cada</a:t>
            </a:r>
            <a:r>
              <a:rPr lang="en-US" sz="2400" smtClean="0"/>
              <a:t> </a:t>
            </a:r>
            <a:r>
              <a:rPr lang="en-US" sz="2400" err="1" smtClean="0"/>
              <a:t>grupo</a:t>
            </a:r>
            <a:r>
              <a:rPr lang="en-US" sz="2400" smtClean="0"/>
              <a:t> </a:t>
            </a:r>
            <a:r>
              <a:rPr lang="en-US" sz="2400" err="1" smtClean="0"/>
              <a:t>estimado</a:t>
            </a:r>
            <a:r>
              <a:rPr lang="en-US" sz="2400" smtClean="0"/>
              <a:t> </a:t>
            </a:r>
            <a:r>
              <a:rPr lang="en-US" sz="2400" err="1" smtClean="0"/>
              <a:t>contiene</a:t>
            </a:r>
            <a:r>
              <a:rPr lang="en-US" sz="2400" smtClean="0"/>
              <a:t> un </a:t>
            </a:r>
            <a:r>
              <a:rPr lang="en-US" sz="2400" err="1" smtClean="0"/>
              <a:t>subconjunto</a:t>
            </a:r>
            <a:r>
              <a:rPr lang="en-US" sz="2400" smtClean="0"/>
              <a:t>  de los </a:t>
            </a:r>
            <a:r>
              <a:rPr lang="en-US" sz="2400" err="1" smtClean="0"/>
              <a:t>verdaderos</a:t>
            </a:r>
            <a:r>
              <a:rPr lang="en-US" sz="2400" smtClean="0"/>
              <a:t> </a:t>
            </a:r>
            <a:r>
              <a:rPr lang="en-US" sz="2400" err="1" smtClean="0"/>
              <a:t>grupos</a:t>
            </a:r>
            <a:r>
              <a:rPr lang="en-US" sz="2400" smtClean="0"/>
              <a:t> </a:t>
            </a:r>
            <a:r>
              <a:rPr lang="en-US" sz="2400" err="1" smtClean="0"/>
              <a:t>subyacentes</a:t>
            </a:r>
            <a:r>
              <a:rPr lang="en-US" sz="240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Para </a:t>
            </a:r>
            <a:r>
              <a:rPr lang="en-US" sz="2400" i="1" smtClean="0"/>
              <a:t>K</a:t>
            </a:r>
            <a:r>
              <a:rPr lang="en-US" sz="2400" smtClean="0"/>
              <a:t>&gt;</a:t>
            </a:r>
            <a:r>
              <a:rPr lang="en-US" sz="2400" i="1" smtClean="0"/>
              <a:t>K</a:t>
            </a:r>
            <a:r>
              <a:rPr lang="en-US" sz="2400"/>
              <a:t>* </a:t>
            </a:r>
            <a:r>
              <a:rPr lang="en-US" sz="2400" err="1" smtClean="0"/>
              <a:t>algunos</a:t>
            </a:r>
            <a:r>
              <a:rPr lang="en-US" sz="2400" smtClean="0"/>
              <a:t> </a:t>
            </a:r>
            <a:r>
              <a:rPr lang="en-US" sz="2400" err="1" smtClean="0"/>
              <a:t>grupos</a:t>
            </a:r>
            <a:r>
              <a:rPr lang="en-US" sz="2400" smtClean="0"/>
              <a:t> </a:t>
            </a:r>
            <a:r>
              <a:rPr lang="en-US" sz="2400" err="1" smtClean="0"/>
              <a:t>naturales</a:t>
            </a:r>
            <a:r>
              <a:rPr lang="en-US" sz="2400" smtClean="0"/>
              <a:t> </a:t>
            </a:r>
            <a:r>
              <a:rPr lang="en-US" sz="2400" err="1" smtClean="0"/>
              <a:t>están</a:t>
            </a:r>
            <a:r>
              <a:rPr lang="en-US" sz="2400" smtClean="0"/>
              <a:t> </a:t>
            </a:r>
            <a:r>
              <a:rPr lang="en-US" sz="2400" err="1" smtClean="0"/>
              <a:t>separados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 err="1" smtClean="0"/>
              <a:t>Asi</a:t>
            </a:r>
            <a:r>
              <a:rPr lang="en-US" sz="2400" smtClean="0"/>
              <a:t>, se </a:t>
            </a:r>
            <a:r>
              <a:rPr lang="en-US" sz="2400" err="1" smtClean="0"/>
              <a:t>asume</a:t>
            </a:r>
            <a:r>
              <a:rPr lang="en-US" sz="2400" smtClean="0"/>
              <a:t> </a:t>
            </a:r>
            <a:r>
              <a:rPr lang="en-US" sz="2400" err="1" smtClean="0"/>
              <a:t>que</a:t>
            </a:r>
            <a:r>
              <a:rPr lang="en-US" sz="2400" smtClean="0"/>
              <a:t> </a:t>
            </a:r>
            <a:r>
              <a:rPr lang="en-US" sz="2400" err="1" smtClean="0"/>
              <a:t>para</a:t>
            </a:r>
            <a:r>
              <a:rPr lang="en-US" sz="2400" smtClean="0"/>
              <a:t> </a:t>
            </a:r>
            <a:r>
              <a:rPr lang="en-US" sz="2400" i="1" smtClean="0"/>
              <a:t>K</a:t>
            </a:r>
            <a:r>
              <a:rPr lang="en-US" sz="2400" smtClean="0"/>
              <a:t>&lt;</a:t>
            </a:r>
            <a:r>
              <a:rPr lang="en-US" sz="2400" i="1" smtClean="0"/>
              <a:t>K</a:t>
            </a:r>
            <a:r>
              <a:rPr lang="en-US" sz="2400"/>
              <a:t>* </a:t>
            </a:r>
            <a:r>
              <a:rPr lang="en-US" sz="2400" smtClean="0"/>
              <a:t>la </a:t>
            </a:r>
            <a:r>
              <a:rPr lang="en-US" sz="2400" err="1" smtClean="0"/>
              <a:t>función</a:t>
            </a:r>
            <a:r>
              <a:rPr lang="en-US" sz="2400" smtClean="0"/>
              <a:t> de </a:t>
            </a:r>
            <a:r>
              <a:rPr lang="en-US" sz="2400" err="1" smtClean="0"/>
              <a:t>costo</a:t>
            </a:r>
            <a:r>
              <a:rPr lang="en-US" sz="2400" smtClean="0"/>
              <a:t> </a:t>
            </a:r>
            <a:r>
              <a:rPr lang="en-US" sz="2400" err="1" smtClean="0"/>
              <a:t>decrece</a:t>
            </a:r>
            <a:r>
              <a:rPr lang="en-US" sz="2400" smtClean="0"/>
              <a:t> </a:t>
            </a:r>
            <a:r>
              <a:rPr lang="en-US" sz="2400" err="1" smtClean="0"/>
              <a:t>sustancialmente</a:t>
            </a:r>
            <a:r>
              <a:rPr lang="en-US" sz="2400" smtClean="0"/>
              <a:t>, </a:t>
            </a:r>
            <a:r>
              <a:rPr lang="en-US" sz="2400" err="1" smtClean="0"/>
              <a:t>mientras</a:t>
            </a:r>
            <a:r>
              <a:rPr lang="en-US" sz="2400" smtClean="0"/>
              <a:t> </a:t>
            </a:r>
            <a:r>
              <a:rPr lang="en-US" sz="2400" err="1" smtClean="0"/>
              <a:t>que</a:t>
            </a:r>
            <a:r>
              <a:rPr lang="en-US" sz="2400" smtClean="0"/>
              <a:t> </a:t>
            </a:r>
            <a:r>
              <a:rPr lang="en-US" sz="2400" err="1" smtClean="0"/>
              <a:t>posteriormente</a:t>
            </a:r>
            <a:r>
              <a:rPr lang="en-US" sz="2400" smtClean="0"/>
              <a:t> el </a:t>
            </a:r>
            <a:r>
              <a:rPr lang="en-US" sz="2400" err="1" smtClean="0"/>
              <a:t>decrecimiento</a:t>
            </a:r>
            <a:r>
              <a:rPr lang="en-US" sz="2400" smtClean="0"/>
              <a:t> no </a:t>
            </a:r>
            <a:r>
              <a:rPr lang="en-US" sz="2400" err="1" smtClean="0"/>
              <a:t>es</a:t>
            </a:r>
            <a:r>
              <a:rPr lang="en-US" sz="2400" smtClean="0"/>
              <a:t> </a:t>
            </a:r>
            <a:r>
              <a:rPr lang="en-US" sz="2400" err="1" smtClean="0"/>
              <a:t>significativo</a:t>
            </a:r>
            <a:r>
              <a:rPr lang="en-US" sz="2400" smtClean="0"/>
              <a:t>. </a:t>
            </a:r>
          </a:p>
        </p:txBody>
      </p:sp>
      <p:sp>
        <p:nvSpPr>
          <p:cNvPr id="67589" name="Freeform 5"/>
          <p:cNvSpPr>
            <a:spLocks/>
          </p:cNvSpPr>
          <p:nvPr/>
        </p:nvSpPr>
        <p:spPr bwMode="auto">
          <a:xfrm>
            <a:off x="4932363" y="5591175"/>
            <a:ext cx="541337" cy="684213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1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0" name="Freeform 6"/>
          <p:cNvSpPr>
            <a:spLocks/>
          </p:cNvSpPr>
          <p:nvPr/>
        </p:nvSpPr>
        <p:spPr bwMode="auto">
          <a:xfrm flipH="1">
            <a:off x="6767513" y="5556250"/>
            <a:ext cx="541337" cy="611188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1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1" name="Freeform 7"/>
          <p:cNvSpPr>
            <a:spLocks/>
          </p:cNvSpPr>
          <p:nvPr/>
        </p:nvSpPr>
        <p:spPr bwMode="auto">
          <a:xfrm flipH="1" flipV="1">
            <a:off x="6011863" y="4259263"/>
            <a:ext cx="541337" cy="755650"/>
          </a:xfrm>
          <a:custGeom>
            <a:avLst/>
            <a:gdLst>
              <a:gd name="T0" fmla="*/ 0 w 408"/>
              <a:gd name="T1" fmla="*/ 386 h 386"/>
              <a:gd name="T2" fmla="*/ 272 w 408"/>
              <a:gd name="T3" fmla="*/ 250 h 386"/>
              <a:gd name="T4" fmla="*/ 408 w 408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386">
                <a:moveTo>
                  <a:pt x="0" y="386"/>
                </a:moveTo>
                <a:cubicBezTo>
                  <a:pt x="102" y="350"/>
                  <a:pt x="204" y="314"/>
                  <a:pt x="272" y="250"/>
                </a:cubicBezTo>
                <a:cubicBezTo>
                  <a:pt x="340" y="186"/>
                  <a:pt x="385" y="42"/>
                  <a:pt x="408" y="0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1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67589" grpId="0" animBg="1"/>
      <p:bldP spid="67590" grpId="0" animBg="1"/>
      <p:bldP spid="675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A235-62D1-4794-8E25-8CC6D162EFB9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mtClean="0"/>
              <a:t>¿ </a:t>
            </a:r>
            <a:r>
              <a:rPr lang="en-US" err="1" smtClean="0"/>
              <a:t>Qué</a:t>
            </a:r>
            <a:r>
              <a:rPr lang="en-US" smtClean="0"/>
              <a:t> </a:t>
            </a:r>
            <a:r>
              <a:rPr lang="en-US" err="1" smtClean="0"/>
              <a:t>es</a:t>
            </a:r>
            <a:r>
              <a:rPr lang="en-US" smtClean="0"/>
              <a:t> el </a:t>
            </a:r>
            <a:r>
              <a:rPr lang="en-US" err="1" smtClean="0"/>
              <a:t>análisis</a:t>
            </a:r>
            <a:r>
              <a:rPr lang="en-US" smtClean="0"/>
              <a:t> de </a:t>
            </a:r>
            <a:r>
              <a:rPr lang="en-US" err="1" smtClean="0"/>
              <a:t>agrupamientos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295400"/>
            <a:ext cx="8523288" cy="5181600"/>
          </a:xfrm>
          <a:noFill/>
          <a:ln/>
        </p:spPr>
        <p:txBody>
          <a:bodyPr/>
          <a:lstStyle/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en-US" sz="2400" smtClean="0"/>
              <a:t>El </a:t>
            </a:r>
            <a:r>
              <a:rPr lang="en-US" sz="2400" err="1" smtClean="0"/>
              <a:t>objetivo</a:t>
            </a:r>
            <a:r>
              <a:rPr lang="en-US" sz="2400" smtClean="0"/>
              <a:t> </a:t>
            </a:r>
            <a:r>
              <a:rPr lang="en-US" sz="2400" err="1" smtClean="0"/>
              <a:t>es</a:t>
            </a:r>
            <a:r>
              <a:rPr lang="en-US" sz="2400" smtClean="0"/>
              <a:t> </a:t>
            </a:r>
            <a:r>
              <a:rPr lang="en-US" sz="2400" err="1" smtClean="0"/>
              <a:t>descubrir</a:t>
            </a:r>
            <a:r>
              <a:rPr lang="en-US" sz="2400" smtClean="0"/>
              <a:t> </a:t>
            </a:r>
            <a:r>
              <a:rPr lang="en-US" sz="2400" err="1" smtClean="0"/>
              <a:t>grupos</a:t>
            </a:r>
            <a:r>
              <a:rPr lang="en-US" sz="2400" smtClean="0"/>
              <a:t> en los </a:t>
            </a:r>
            <a:r>
              <a:rPr lang="en-US" sz="2400" err="1" smtClean="0"/>
              <a:t>datos</a:t>
            </a:r>
            <a:r>
              <a:rPr lang="en-US" sz="2400" smtClean="0"/>
              <a:t> </a:t>
            </a:r>
            <a:r>
              <a:rPr lang="en-US" sz="2400" err="1" smtClean="0"/>
              <a:t>observados</a:t>
            </a:r>
            <a:r>
              <a:rPr lang="en-US" sz="2400" smtClean="0"/>
              <a:t>, tales </a:t>
            </a:r>
            <a:r>
              <a:rPr lang="en-US" sz="2400" err="1" smtClean="0"/>
              <a:t>que</a:t>
            </a:r>
            <a:r>
              <a:rPr lang="en-US" sz="2400" smtClean="0"/>
              <a:t> los </a:t>
            </a:r>
            <a:r>
              <a:rPr lang="en-US" sz="2400" err="1" smtClean="0"/>
              <a:t>datos</a:t>
            </a:r>
            <a:r>
              <a:rPr lang="en-US" sz="2400" smtClean="0"/>
              <a:t> </a:t>
            </a:r>
            <a:r>
              <a:rPr lang="en-US" sz="2400" err="1" smtClean="0"/>
              <a:t>dentro</a:t>
            </a:r>
            <a:r>
              <a:rPr lang="en-US" sz="2400" smtClean="0"/>
              <a:t> de un </a:t>
            </a:r>
            <a:r>
              <a:rPr lang="en-US" sz="2400" err="1" smtClean="0"/>
              <a:t>mismo</a:t>
            </a:r>
            <a:r>
              <a:rPr lang="en-US" sz="2400" smtClean="0"/>
              <a:t> </a:t>
            </a:r>
            <a:r>
              <a:rPr lang="en-US" sz="2400" err="1" smtClean="0"/>
              <a:t>grupo</a:t>
            </a:r>
            <a:r>
              <a:rPr lang="en-US" sz="2400" smtClean="0"/>
              <a:t> son mas </a:t>
            </a:r>
            <a:r>
              <a:rPr lang="en-US" sz="2400" err="1" smtClean="0">
                <a:solidFill>
                  <a:srgbClr val="C00000"/>
                </a:solidFill>
              </a:rPr>
              <a:t>parecidos</a:t>
            </a:r>
            <a:r>
              <a:rPr lang="en-US" sz="2400" smtClean="0"/>
              <a:t> </a:t>
            </a:r>
            <a:r>
              <a:rPr lang="en-US" sz="2400" err="1" smtClean="0"/>
              <a:t>que</a:t>
            </a:r>
            <a:r>
              <a:rPr lang="en-US" sz="2400" smtClean="0"/>
              <a:t> </a:t>
            </a:r>
            <a:r>
              <a:rPr lang="en-US" sz="2400" err="1" smtClean="0"/>
              <a:t>aquellos</a:t>
            </a:r>
            <a:r>
              <a:rPr lang="en-US" sz="2400" smtClean="0"/>
              <a:t> en los </a:t>
            </a:r>
            <a:r>
              <a:rPr lang="en-US" sz="2400" err="1" smtClean="0"/>
              <a:t>otros</a:t>
            </a:r>
            <a:r>
              <a:rPr lang="en-US" sz="2400" smtClean="0"/>
              <a:t> </a:t>
            </a:r>
            <a:r>
              <a:rPr lang="en-US" sz="2400" err="1" smtClean="0"/>
              <a:t>grupos</a:t>
            </a:r>
            <a:r>
              <a:rPr lang="en-US" sz="2400" smtClean="0"/>
              <a:t>. </a:t>
            </a:r>
            <a:endParaRPr lang="en-US" sz="2400"/>
          </a:p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en-US" sz="2400" smtClean="0"/>
              <a:t>Se </a:t>
            </a:r>
            <a:r>
              <a:rPr lang="en-US" sz="2400" err="1" smtClean="0"/>
              <a:t>requiere</a:t>
            </a:r>
            <a:r>
              <a:rPr lang="en-US" sz="2400" smtClean="0"/>
              <a:t>: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Una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función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de </a:t>
            </a:r>
            <a:r>
              <a:rPr lang="en-US" sz="220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16" charset="0"/>
              </a:rPr>
              <a:t>similaridad</a:t>
            </a:r>
            <a:r>
              <a:rPr lang="en-US" sz="2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16" charset="0"/>
              </a:rPr>
              <a:t> (</a:t>
            </a:r>
            <a:r>
              <a:rPr lang="en-US" sz="220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16" charset="0"/>
              </a:rPr>
              <a:t>distancia</a:t>
            </a:r>
            <a:r>
              <a:rPr lang="en-US" sz="2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16" charset="0"/>
              </a:rPr>
              <a:t>) 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entre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datos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Una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función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de </a:t>
            </a:r>
            <a:r>
              <a:rPr lang="en-US" sz="220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16" charset="0"/>
              </a:rPr>
              <a:t>pérdida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para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evaluar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el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agrupamiento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efectuado</a:t>
            </a:r>
            <a:endParaRPr lang="en-US" sz="2200" smtClean="0">
              <a:solidFill>
                <a:srgbClr val="000000"/>
              </a:solidFill>
              <a:latin typeface="Helvetica" pitchFamily="16" charset="0"/>
            </a:endParaRPr>
          </a:p>
          <a:p>
            <a:pPr lvl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Un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algoritmo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para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</a:t>
            </a:r>
            <a:r>
              <a:rPr lang="en-US" sz="220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16" charset="0"/>
              </a:rPr>
              <a:t>optimizar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la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función</a:t>
            </a:r>
            <a:r>
              <a:rPr lang="en-US" sz="2200" smtClean="0">
                <a:solidFill>
                  <a:srgbClr val="000000"/>
                </a:solidFill>
                <a:latin typeface="Helvetica" pitchFamily="16" charset="0"/>
              </a:rPr>
              <a:t> de </a:t>
            </a:r>
            <a:r>
              <a:rPr lang="en-US" sz="2200" err="1" smtClean="0">
                <a:solidFill>
                  <a:srgbClr val="000000"/>
                </a:solidFill>
                <a:latin typeface="Helvetica" pitchFamily="16" charset="0"/>
              </a:rPr>
              <a:t>pérdida</a:t>
            </a:r>
            <a:endParaRPr lang="en-US" sz="2200" smtClean="0">
              <a:solidFill>
                <a:srgbClr val="000000"/>
              </a:solidFill>
              <a:latin typeface="Helvetica" pitchFamily="16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</a:pPr>
            <a:endParaRPr lang="en-US" sz="2000"/>
          </a:p>
        </p:txBody>
      </p:sp>
      <p:grpSp>
        <p:nvGrpSpPr>
          <p:cNvPr id="10283" name="Group 43"/>
          <p:cNvGrpSpPr>
            <a:grpSpLocks/>
          </p:cNvGrpSpPr>
          <p:nvPr/>
        </p:nvGrpSpPr>
        <p:grpSpPr bwMode="auto">
          <a:xfrm>
            <a:off x="2133600" y="4724400"/>
            <a:ext cx="4495800" cy="1905000"/>
            <a:chOff x="1200" y="2352"/>
            <a:chExt cx="3744" cy="1920"/>
          </a:xfrm>
        </p:grpSpPr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1200" y="2448"/>
              <a:ext cx="0" cy="18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1200" y="4272"/>
              <a:ext cx="37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1584" y="2592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1584" y="2832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1824" y="2880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3408" y="2544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600" y="2640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1920" y="2640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1584" y="3216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3840" y="2496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312" y="2976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3120" y="2688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456" y="2832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3840" y="2832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1920" y="2976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1824" y="3072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2736" y="3984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2592" y="3360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400" y="3456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784" y="3456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2592" y="3504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2352" y="3744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2592" y="3744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832" y="3744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3600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7" name="Rectangle 37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8" name="Rectangle 38"/>
            <p:cNvSpPr>
              <a:spLocks noChangeArrowheads="1"/>
            </p:cNvSpPr>
            <p:nvPr/>
          </p:nvSpPr>
          <p:spPr bwMode="auto">
            <a:xfrm>
              <a:off x="4032" y="2736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79" name="Rectangle 39"/>
            <p:cNvSpPr>
              <a:spLocks noChangeArrowheads="1"/>
            </p:cNvSpPr>
            <p:nvPr/>
          </p:nvSpPr>
          <p:spPr bwMode="auto">
            <a:xfrm>
              <a:off x="3792" y="3120"/>
              <a:ext cx="96" cy="96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80" name="Oval 40"/>
            <p:cNvSpPr>
              <a:spLocks noChangeArrowheads="1"/>
            </p:cNvSpPr>
            <p:nvPr/>
          </p:nvSpPr>
          <p:spPr bwMode="auto">
            <a:xfrm>
              <a:off x="1392" y="2400"/>
              <a:ext cx="768" cy="105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81" name="Oval 41"/>
            <p:cNvSpPr>
              <a:spLocks noChangeArrowheads="1"/>
            </p:cNvSpPr>
            <p:nvPr/>
          </p:nvSpPr>
          <p:spPr bwMode="auto">
            <a:xfrm>
              <a:off x="2112" y="3312"/>
              <a:ext cx="1056" cy="81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0282" name="Oval 42"/>
            <p:cNvSpPr>
              <a:spLocks noChangeArrowheads="1"/>
            </p:cNvSpPr>
            <p:nvPr/>
          </p:nvSpPr>
          <p:spPr bwMode="auto">
            <a:xfrm>
              <a:off x="3072" y="2352"/>
              <a:ext cx="1152" cy="91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C2A-712F-48C4-A8BE-E6034DCA8BEA}" type="slidenum">
              <a:rPr lang="en-US"/>
              <a:pPr/>
              <a:t>30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</a:t>
            </a:r>
            <a:r>
              <a:rPr lang="en-US" err="1" smtClean="0"/>
              <a:t>Cómo</a:t>
            </a:r>
            <a:r>
              <a:rPr lang="en-US" smtClean="0"/>
              <a:t> </a:t>
            </a:r>
            <a:r>
              <a:rPr lang="en-US" err="1" smtClean="0"/>
              <a:t>escoger</a:t>
            </a:r>
            <a:r>
              <a:rPr lang="en-US" smtClean="0"/>
              <a:t> </a:t>
            </a:r>
            <a:r>
              <a:rPr lang="en-US" i="1" smtClean="0"/>
              <a:t>K</a:t>
            </a:r>
            <a:r>
              <a:rPr lang="en-US"/>
              <a:t>?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334000"/>
            <a:ext cx="8077200" cy="79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smtClean="0"/>
              <a:t>A </a:t>
            </a:r>
            <a:r>
              <a:rPr lang="en-US" sz="2600" err="1" smtClean="0"/>
              <a:t>partir</a:t>
            </a:r>
            <a:r>
              <a:rPr lang="en-US" sz="2600" smtClean="0"/>
              <a:t> de K=2 el </a:t>
            </a:r>
            <a:r>
              <a:rPr lang="en-US" sz="2600" err="1" smtClean="0"/>
              <a:t>decrecimiento</a:t>
            </a:r>
            <a:r>
              <a:rPr lang="en-US" sz="2600" smtClean="0"/>
              <a:t> </a:t>
            </a:r>
            <a:r>
              <a:rPr lang="en-US" sz="2600" err="1" smtClean="0"/>
              <a:t>disminuye</a:t>
            </a:r>
            <a:r>
              <a:rPr lang="en-US" sz="2600"/>
              <a:t> </a:t>
            </a:r>
            <a:r>
              <a:rPr lang="en-US" sz="2600" err="1" smtClean="0"/>
              <a:t>sustancialmente</a:t>
            </a:r>
            <a:r>
              <a:rPr lang="en-US" sz="2600" smtClean="0"/>
              <a:t>, </a:t>
            </a:r>
            <a:r>
              <a:rPr lang="en-US" sz="2600" err="1" smtClean="0"/>
              <a:t>por</a:t>
            </a:r>
            <a:r>
              <a:rPr lang="en-US" sz="2600" smtClean="0"/>
              <a:t> lo </a:t>
            </a:r>
            <a:r>
              <a:rPr lang="en-US" sz="2600" err="1" smtClean="0"/>
              <a:t>que</a:t>
            </a:r>
            <a:r>
              <a:rPr lang="en-US" sz="2600" smtClean="0"/>
              <a:t> </a:t>
            </a:r>
            <a:r>
              <a:rPr lang="en-US" sz="2600" err="1" smtClean="0"/>
              <a:t>este</a:t>
            </a:r>
            <a:r>
              <a:rPr lang="en-US" sz="2600" smtClean="0"/>
              <a:t> </a:t>
            </a:r>
            <a:r>
              <a:rPr lang="en-US" sz="2600" err="1" smtClean="0"/>
              <a:t>es</a:t>
            </a:r>
            <a:r>
              <a:rPr lang="en-US" sz="2600" smtClean="0"/>
              <a:t> el valor </a:t>
            </a:r>
            <a:r>
              <a:rPr lang="en-US" sz="2600" err="1" smtClean="0"/>
              <a:t>escogido</a:t>
            </a:r>
            <a:r>
              <a:rPr lang="en-US" sz="2600" smtClean="0"/>
              <a:t>. </a:t>
            </a:r>
            <a:endParaRPr lang="en-US" sz="2600"/>
          </a:p>
        </p:txBody>
      </p:sp>
      <p:pic>
        <p:nvPicPr>
          <p:cNvPr id="193541" name="Picture 5" descr="jv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09700"/>
            <a:ext cx="5319712" cy="398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3547" name="Group 11"/>
          <p:cNvGrpSpPr>
            <a:grpSpLocks/>
          </p:cNvGrpSpPr>
          <p:nvPr/>
        </p:nvGrpSpPr>
        <p:grpSpPr bwMode="auto">
          <a:xfrm>
            <a:off x="3421063" y="3124200"/>
            <a:ext cx="1252537" cy="1066800"/>
            <a:chOff x="2155" y="1968"/>
            <a:chExt cx="789" cy="672"/>
          </a:xfrm>
        </p:grpSpPr>
        <p:sp>
          <p:nvSpPr>
            <p:cNvPr id="193544" name="Text Box 8"/>
            <p:cNvSpPr txBox="1">
              <a:spLocks noChangeArrowheads="1"/>
            </p:cNvSpPr>
            <p:nvPr/>
          </p:nvSpPr>
          <p:spPr bwMode="auto">
            <a:xfrm>
              <a:off x="2496" y="1968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906"/>
                  </a:solidFill>
                  <a:latin typeface="Comic Sans MS" pitchFamily="16" charset="0"/>
                </a:rPr>
                <a:t>K=2</a:t>
              </a:r>
              <a:endParaRPr lang="en-US">
                <a:solidFill>
                  <a:srgbClr val="FF0906"/>
                </a:solidFill>
              </a:endParaRPr>
            </a:p>
          </p:txBody>
        </p:sp>
        <p:sp>
          <p:nvSpPr>
            <p:cNvPr id="193546" name="Freeform 10"/>
            <p:cNvSpPr>
              <a:spLocks/>
            </p:cNvSpPr>
            <p:nvPr/>
          </p:nvSpPr>
          <p:spPr bwMode="auto">
            <a:xfrm rot="10867010">
              <a:off x="2155" y="2209"/>
              <a:ext cx="341" cy="431"/>
            </a:xfrm>
            <a:custGeom>
              <a:avLst/>
              <a:gdLst>
                <a:gd name="T0" fmla="*/ 0 w 408"/>
                <a:gd name="T1" fmla="*/ 386 h 386"/>
                <a:gd name="T2" fmla="*/ 272 w 408"/>
                <a:gd name="T3" fmla="*/ 250 h 386"/>
                <a:gd name="T4" fmla="*/ 408 w 408"/>
                <a:gd name="T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386">
                  <a:moveTo>
                    <a:pt x="0" y="386"/>
                  </a:moveTo>
                  <a:cubicBezTo>
                    <a:pt x="102" y="350"/>
                    <a:pt x="204" y="314"/>
                    <a:pt x="272" y="250"/>
                  </a:cubicBezTo>
                  <a:cubicBezTo>
                    <a:pt x="340" y="186"/>
                    <a:pt x="385" y="42"/>
                    <a:pt x="408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5995-B6B2-4715-B0D5-ADDB094A6E69}" type="slidenum">
              <a:rPr lang="en-US"/>
              <a:pPr/>
              <a:t>31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Inicializando</a:t>
            </a:r>
            <a:r>
              <a:rPr lang="en-US" smtClean="0"/>
              <a:t> </a:t>
            </a:r>
            <a:r>
              <a:rPr lang="en-US"/>
              <a:t>K-means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K-means </a:t>
            </a:r>
            <a:r>
              <a:rPr lang="en-US" smtClean="0"/>
              <a:t>converge a un </a:t>
            </a:r>
            <a:r>
              <a:rPr lang="en-US" err="1" smtClean="0"/>
              <a:t>óptimo</a:t>
            </a:r>
            <a:r>
              <a:rPr lang="en-US" smtClean="0"/>
              <a:t> local</a:t>
            </a:r>
            <a:endParaRPr lang="en-US"/>
          </a:p>
          <a:p>
            <a:r>
              <a:rPr lang="en-US" smtClean="0"/>
              <a:t>Los </a:t>
            </a:r>
            <a:r>
              <a:rPr lang="en-US" err="1" smtClean="0"/>
              <a:t>grupos</a:t>
            </a:r>
            <a:r>
              <a:rPr lang="en-US" smtClean="0"/>
              <a:t> </a:t>
            </a:r>
            <a:r>
              <a:rPr lang="en-US" err="1" smtClean="0"/>
              <a:t>definidos</a:t>
            </a:r>
            <a:r>
              <a:rPr lang="en-US" smtClean="0"/>
              <a:t> </a:t>
            </a:r>
            <a:r>
              <a:rPr lang="en-US" err="1" smtClean="0"/>
              <a:t>dependen</a:t>
            </a:r>
            <a:r>
              <a:rPr lang="en-US" smtClean="0"/>
              <a:t> de los </a:t>
            </a:r>
            <a:r>
              <a:rPr lang="en-US" err="1" smtClean="0"/>
              <a:t>valores</a:t>
            </a:r>
            <a:r>
              <a:rPr lang="en-US" smtClean="0"/>
              <a:t> </a:t>
            </a:r>
            <a:r>
              <a:rPr lang="en-US" err="1" smtClean="0"/>
              <a:t>iniciales</a:t>
            </a:r>
            <a:endParaRPr lang="en-US"/>
          </a:p>
          <a:p>
            <a:r>
              <a:rPr lang="en-US" err="1" smtClean="0"/>
              <a:t>Algunas</a:t>
            </a:r>
            <a:r>
              <a:rPr lang="en-US" smtClean="0"/>
              <a:t> </a:t>
            </a:r>
            <a:r>
              <a:rPr lang="en-US" err="1" smtClean="0"/>
              <a:t>heurísticas</a:t>
            </a:r>
            <a:endParaRPr lang="en-US"/>
          </a:p>
          <a:p>
            <a:pPr lvl="1"/>
            <a:r>
              <a:rPr lang="en-US" err="1" smtClean="0"/>
              <a:t>Escoger</a:t>
            </a:r>
            <a:r>
              <a:rPr lang="en-US" smtClean="0"/>
              <a:t> </a:t>
            </a:r>
            <a:r>
              <a:rPr lang="en-US" err="1" smtClean="0"/>
              <a:t>aleatoriamente</a:t>
            </a:r>
            <a:r>
              <a:rPr lang="en-US" smtClean="0"/>
              <a:t> K </a:t>
            </a:r>
            <a:r>
              <a:rPr lang="en-US" err="1" smtClean="0"/>
              <a:t>datos</a:t>
            </a:r>
            <a:r>
              <a:rPr lang="en-US" smtClean="0"/>
              <a:t> </a:t>
            </a:r>
            <a:r>
              <a:rPr lang="en-US" err="1" smtClean="0"/>
              <a:t>como</a:t>
            </a:r>
            <a:r>
              <a:rPr lang="en-US" smtClean="0"/>
              <a:t> </a:t>
            </a:r>
            <a:r>
              <a:rPr lang="en-US" err="1" smtClean="0"/>
              <a:t>prototipos</a:t>
            </a:r>
            <a:r>
              <a:rPr lang="en-US" smtClean="0"/>
              <a:t>. </a:t>
            </a:r>
          </a:p>
          <a:p>
            <a:pPr lvl="1"/>
            <a:r>
              <a:rPr lang="en-US" err="1" smtClean="0"/>
              <a:t>Estrategia</a:t>
            </a:r>
            <a:r>
              <a:rPr lang="en-US" smtClean="0"/>
              <a:t> </a:t>
            </a:r>
            <a:r>
              <a:rPr lang="en-US" err="1" smtClean="0"/>
              <a:t>voraz</a:t>
            </a:r>
            <a:r>
              <a:rPr lang="en-US" smtClean="0"/>
              <a:t> (greedy). </a:t>
            </a:r>
            <a:r>
              <a:rPr lang="en-US" err="1" smtClean="0"/>
              <a:t>Escoger</a:t>
            </a:r>
            <a:r>
              <a:rPr lang="en-US" smtClean="0"/>
              <a:t> el </a:t>
            </a:r>
            <a:r>
              <a:rPr lang="en-US" err="1" smtClean="0"/>
              <a:t>prototipo</a:t>
            </a:r>
            <a:r>
              <a:rPr lang="en-US" smtClean="0"/>
              <a:t>     </a:t>
            </a:r>
            <a:r>
              <a:rPr lang="en-US" err="1" smtClean="0"/>
              <a:t>tal</a:t>
            </a:r>
            <a:r>
              <a:rPr lang="en-US" smtClean="0"/>
              <a:t> </a:t>
            </a:r>
            <a:r>
              <a:rPr lang="en-US" err="1" smtClean="0"/>
              <a:t>que</a:t>
            </a:r>
            <a:r>
              <a:rPr lang="en-US" smtClean="0"/>
              <a:t>  </a:t>
            </a:r>
            <a:r>
              <a:rPr lang="en-US" err="1" smtClean="0"/>
              <a:t>esté</a:t>
            </a:r>
            <a:r>
              <a:rPr lang="en-US" smtClean="0"/>
              <a:t> lo mas </a:t>
            </a:r>
            <a:r>
              <a:rPr lang="en-US" err="1" smtClean="0"/>
              <a:t>alejado</a:t>
            </a:r>
            <a:r>
              <a:rPr lang="en-US" smtClean="0"/>
              <a:t> </a:t>
            </a:r>
            <a:r>
              <a:rPr lang="en-US" err="1" smtClean="0"/>
              <a:t>posible</a:t>
            </a:r>
            <a:r>
              <a:rPr lang="en-US" smtClean="0"/>
              <a:t> de los </a:t>
            </a:r>
            <a:r>
              <a:rPr lang="en-US" err="1" smtClean="0"/>
              <a:t>prototipos</a:t>
            </a:r>
            <a:r>
              <a:rPr lang="en-US" smtClean="0"/>
              <a:t> 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pic>
        <p:nvPicPr>
          <p:cNvPr id="223236" name="Picture 4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187947"/>
            <a:ext cx="1371600" cy="36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38" name="Picture 6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437112"/>
            <a:ext cx="609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2E9-133C-44DB-B324-FEC86678F0B3}" type="slidenum">
              <a:rPr lang="en-US"/>
              <a:pPr/>
              <a:t>32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err="1" smtClean="0"/>
              <a:t>Limitaciones</a:t>
            </a:r>
            <a:r>
              <a:rPr lang="en-US" smtClean="0"/>
              <a:t> de </a:t>
            </a:r>
            <a:r>
              <a:rPr lang="en-US"/>
              <a:t>K-means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820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dirty="0" err="1" smtClean="0"/>
              <a:t>Asignación</a:t>
            </a:r>
            <a:r>
              <a:rPr lang="en-GB" sz="2600" dirty="0" smtClean="0"/>
              <a:t> </a:t>
            </a:r>
            <a:r>
              <a:rPr lang="en-GB" sz="2600" dirty="0" err="1" smtClean="0"/>
              <a:t>determinista</a:t>
            </a:r>
            <a:r>
              <a:rPr lang="en-GB" sz="2600" dirty="0" smtClean="0"/>
              <a:t> de los </a:t>
            </a:r>
            <a:r>
              <a:rPr lang="en-GB" sz="2600" dirty="0" err="1" smtClean="0"/>
              <a:t>datos</a:t>
            </a:r>
            <a:r>
              <a:rPr lang="en-GB" sz="2600" dirty="0" smtClean="0"/>
              <a:t> a </a:t>
            </a:r>
            <a:r>
              <a:rPr lang="en-GB" sz="2600" dirty="0" err="1" smtClean="0"/>
              <a:t>cada</a:t>
            </a:r>
            <a:r>
              <a:rPr lang="en-GB" sz="2600" dirty="0" smtClean="0"/>
              <a:t> </a:t>
            </a:r>
            <a:r>
              <a:rPr lang="en-GB" sz="2600" dirty="0" err="1" smtClean="0"/>
              <a:t>grupo</a:t>
            </a:r>
            <a:r>
              <a:rPr lang="en-GB" sz="26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GB" sz="2200" dirty="0" err="1" smtClean="0"/>
              <a:t>Pequeñas</a:t>
            </a:r>
            <a:r>
              <a:rPr lang="en-GB" sz="2200" dirty="0" smtClean="0"/>
              <a:t> </a:t>
            </a:r>
            <a:r>
              <a:rPr lang="en-GB" sz="2200" dirty="0" err="1" smtClean="0"/>
              <a:t>variaciones</a:t>
            </a:r>
            <a:r>
              <a:rPr lang="en-GB" sz="2200" dirty="0" smtClean="0"/>
              <a:t> en los </a:t>
            </a:r>
            <a:r>
              <a:rPr lang="en-GB" sz="2200" dirty="0" err="1" smtClean="0"/>
              <a:t>datos</a:t>
            </a:r>
            <a:r>
              <a:rPr lang="en-GB" sz="2200" dirty="0" smtClean="0"/>
              <a:t> </a:t>
            </a:r>
            <a:r>
              <a:rPr lang="en-GB" sz="2200" dirty="0" err="1" smtClean="0"/>
              <a:t>pueden</a:t>
            </a:r>
            <a:r>
              <a:rPr lang="en-GB" sz="2200" dirty="0" smtClean="0"/>
              <a:t> </a:t>
            </a:r>
            <a:r>
              <a:rPr lang="en-GB" sz="2200" dirty="0" err="1" smtClean="0"/>
              <a:t>significar</a:t>
            </a:r>
            <a:r>
              <a:rPr lang="en-GB" sz="2200" dirty="0" smtClean="0"/>
              <a:t> un </a:t>
            </a:r>
            <a:r>
              <a:rPr lang="en-GB" sz="2200" dirty="0" err="1" smtClean="0"/>
              <a:t>cambio</a:t>
            </a:r>
            <a:r>
              <a:rPr lang="en-GB" sz="2200" dirty="0" smtClean="0"/>
              <a:t> de </a:t>
            </a:r>
            <a:r>
              <a:rPr lang="en-GB" sz="2200" dirty="0" err="1" smtClean="0"/>
              <a:t>grupo</a:t>
            </a:r>
            <a:r>
              <a:rPr lang="en-GB" sz="22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GB" sz="2200" u="sng" dirty="0" err="1" smtClean="0">
                <a:solidFill>
                  <a:schemeClr val="accent2"/>
                </a:solidFill>
              </a:rPr>
              <a:t>Solución</a:t>
            </a:r>
            <a:r>
              <a:rPr lang="en-GB" sz="2200" u="sng" dirty="0">
                <a:solidFill>
                  <a:schemeClr val="accent2"/>
                </a:solidFill>
              </a:rPr>
              <a:t>:</a:t>
            </a:r>
            <a:r>
              <a:rPr lang="en-GB" sz="2200" dirty="0"/>
              <a:t> </a:t>
            </a:r>
            <a:r>
              <a:rPr lang="en-GB" sz="2200" dirty="0" err="1" smtClean="0"/>
              <a:t>reemplazar</a:t>
            </a:r>
            <a:r>
              <a:rPr lang="en-GB" sz="2200" dirty="0" smtClean="0"/>
              <a:t> </a:t>
            </a:r>
            <a:r>
              <a:rPr lang="en-GB" sz="2200" dirty="0" err="1" smtClean="0"/>
              <a:t>asignación</a:t>
            </a:r>
            <a:r>
              <a:rPr lang="en-GB" sz="2200" dirty="0" smtClean="0"/>
              <a:t> </a:t>
            </a:r>
            <a:r>
              <a:rPr lang="en-GB" sz="2200" dirty="0" err="1" smtClean="0"/>
              <a:t>determinista</a:t>
            </a:r>
            <a:r>
              <a:rPr lang="en-GB" sz="2200" dirty="0" smtClean="0"/>
              <a:t> </a:t>
            </a:r>
            <a:r>
              <a:rPr lang="en-GB" sz="2200" dirty="0" err="1" smtClean="0"/>
              <a:t>por</a:t>
            </a:r>
            <a:r>
              <a:rPr lang="en-GB" sz="2200" dirty="0" smtClean="0"/>
              <a:t> </a:t>
            </a:r>
            <a:r>
              <a:rPr lang="en-GB" sz="2200" dirty="0" err="1" smtClean="0"/>
              <a:t>asignación</a:t>
            </a:r>
            <a:r>
              <a:rPr lang="en-GB" sz="2200" dirty="0" smtClean="0"/>
              <a:t> de </a:t>
            </a:r>
            <a:r>
              <a:rPr lang="en-GB" sz="2200" dirty="0" err="1" smtClean="0"/>
              <a:t>probabilidades</a:t>
            </a:r>
            <a:r>
              <a:rPr lang="en-GB" sz="2200" dirty="0" smtClean="0"/>
              <a:t> </a:t>
            </a:r>
            <a:r>
              <a:rPr lang="en-US" sz="2200" dirty="0" smtClean="0"/>
              <a:t>(</a:t>
            </a:r>
            <a:r>
              <a:rPr lang="en-US" sz="2200" dirty="0"/>
              <a:t>GMM)</a:t>
            </a:r>
          </a:p>
          <a:p>
            <a:pPr>
              <a:lnSpc>
                <a:spcPct val="90000"/>
              </a:lnSpc>
            </a:pPr>
            <a:r>
              <a:rPr lang="en-GB" sz="2600" dirty="0" err="1" smtClean="0"/>
              <a:t>Asume</a:t>
            </a:r>
            <a:r>
              <a:rPr lang="en-GB" sz="2600" dirty="0" smtClean="0"/>
              <a:t> </a:t>
            </a:r>
            <a:r>
              <a:rPr lang="en-GB" sz="2600" dirty="0" err="1" smtClean="0"/>
              <a:t>grupos</a:t>
            </a:r>
            <a:r>
              <a:rPr lang="en-GB" sz="2600" dirty="0" smtClean="0"/>
              <a:t> </a:t>
            </a:r>
            <a:r>
              <a:rPr lang="en-GB" sz="2600" dirty="0" err="1" smtClean="0"/>
              <a:t>esféricos</a:t>
            </a:r>
            <a:r>
              <a:rPr lang="en-GB" sz="2600" dirty="0" smtClean="0"/>
              <a:t> y </a:t>
            </a:r>
            <a:r>
              <a:rPr lang="en-GB" sz="2600" dirty="0" err="1" smtClean="0"/>
              <a:t>cada</a:t>
            </a:r>
            <a:r>
              <a:rPr lang="en-GB" sz="2600" dirty="0" smtClean="0"/>
              <a:t> </a:t>
            </a:r>
            <a:r>
              <a:rPr lang="en-GB" sz="2600" dirty="0" err="1" smtClean="0"/>
              <a:t>grupo</a:t>
            </a:r>
            <a:r>
              <a:rPr lang="en-GB" sz="2600" dirty="0" smtClean="0"/>
              <a:t> con la </a:t>
            </a:r>
            <a:r>
              <a:rPr lang="en-GB" sz="2600" dirty="0" err="1" smtClean="0"/>
              <a:t>misma</a:t>
            </a:r>
            <a:r>
              <a:rPr lang="en-GB" sz="2600" dirty="0" smtClean="0"/>
              <a:t> </a:t>
            </a:r>
            <a:r>
              <a:rPr lang="en-GB" sz="2600" dirty="0" err="1" smtClean="0"/>
              <a:t>probabilidad</a:t>
            </a:r>
            <a:r>
              <a:rPr lang="en-GB" sz="26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GB" sz="2200" u="sng" dirty="0" err="1" smtClean="0">
                <a:solidFill>
                  <a:schemeClr val="accent2"/>
                </a:solidFill>
              </a:rPr>
              <a:t>Solución</a:t>
            </a:r>
            <a:r>
              <a:rPr lang="en-GB" sz="1800" u="sng" dirty="0">
                <a:solidFill>
                  <a:schemeClr val="accent2"/>
                </a:solidFill>
              </a:rPr>
              <a:t>:</a:t>
            </a:r>
            <a:r>
              <a:rPr lang="en-GB" sz="1800" dirty="0"/>
              <a:t> </a:t>
            </a:r>
            <a:r>
              <a:rPr lang="en-GB" sz="2000" dirty="0"/>
              <a:t>GMM</a:t>
            </a:r>
          </a:p>
          <a:p>
            <a:pPr>
              <a:lnSpc>
                <a:spcPct val="110000"/>
              </a:lnSpc>
            </a:pPr>
            <a:r>
              <a:rPr lang="en-GB" sz="2600" dirty="0" err="1" smtClean="0"/>
              <a:t>Grupos</a:t>
            </a:r>
            <a:r>
              <a:rPr lang="en-GB" sz="2600" dirty="0" smtClean="0"/>
              <a:t> </a:t>
            </a:r>
            <a:r>
              <a:rPr lang="en-GB" sz="2600" dirty="0" err="1" smtClean="0"/>
              <a:t>arbitrarios</a:t>
            </a:r>
            <a:r>
              <a:rPr lang="en-GB" sz="2600" dirty="0" smtClean="0"/>
              <a:t> con </a:t>
            </a:r>
            <a:r>
              <a:rPr lang="en-GB" sz="2600" dirty="0" err="1" smtClean="0"/>
              <a:t>diferentes</a:t>
            </a:r>
            <a:r>
              <a:rPr lang="en-GB" sz="2600" dirty="0" smtClean="0"/>
              <a:t> </a:t>
            </a:r>
            <a:r>
              <a:rPr lang="en-GB" sz="2600" dirty="0" err="1" smtClean="0"/>
              <a:t>valores</a:t>
            </a:r>
            <a:r>
              <a:rPr lang="en-GB" sz="2600" dirty="0" smtClean="0"/>
              <a:t> de K 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A </a:t>
            </a:r>
            <a:r>
              <a:rPr lang="en-GB" sz="2200" dirty="0" err="1" smtClean="0"/>
              <a:t>medida</a:t>
            </a:r>
            <a:r>
              <a:rPr lang="en-GB" sz="2200" dirty="0" smtClean="0"/>
              <a:t> </a:t>
            </a:r>
            <a:r>
              <a:rPr lang="en-GB" sz="2200" dirty="0" err="1" smtClean="0"/>
              <a:t>que</a:t>
            </a:r>
            <a:r>
              <a:rPr lang="en-GB" sz="2200" dirty="0" smtClean="0"/>
              <a:t> K </a:t>
            </a:r>
            <a:r>
              <a:rPr lang="en-GB" sz="2200" dirty="0" err="1" smtClean="0"/>
              <a:t>crece</a:t>
            </a:r>
            <a:r>
              <a:rPr lang="en-GB" sz="2200" dirty="0" smtClean="0"/>
              <a:t>, la </a:t>
            </a:r>
            <a:r>
              <a:rPr lang="en-GB" sz="2200" dirty="0" err="1" smtClean="0"/>
              <a:t>pertenencia</a:t>
            </a:r>
            <a:r>
              <a:rPr lang="en-GB" sz="2200" dirty="0" smtClean="0"/>
              <a:t> a los </a:t>
            </a:r>
            <a:r>
              <a:rPr lang="en-GB" sz="2200" dirty="0" err="1" smtClean="0"/>
              <a:t>grupos</a:t>
            </a:r>
            <a:r>
              <a:rPr lang="en-GB" sz="2200" dirty="0" smtClean="0"/>
              <a:t> cambia de </a:t>
            </a:r>
            <a:r>
              <a:rPr lang="en-GB" sz="2200" dirty="0" err="1" smtClean="0"/>
              <a:t>manera</a:t>
            </a:r>
            <a:r>
              <a:rPr lang="en-GB" sz="2200" dirty="0" smtClean="0"/>
              <a:t> </a:t>
            </a:r>
            <a:r>
              <a:rPr lang="en-GB" sz="2200" dirty="0" err="1" smtClean="0"/>
              <a:t>arbitraria</a:t>
            </a:r>
            <a:r>
              <a:rPr lang="en-GB" sz="2200" dirty="0" smtClean="0"/>
              <a:t>, los </a:t>
            </a:r>
            <a:r>
              <a:rPr lang="en-GB" sz="2200" dirty="0" err="1" smtClean="0"/>
              <a:t>grupos</a:t>
            </a:r>
            <a:r>
              <a:rPr lang="en-GB" sz="2200" dirty="0" smtClean="0"/>
              <a:t> no </a:t>
            </a:r>
            <a:r>
              <a:rPr lang="en-GB" sz="2200" dirty="0" err="1" smtClean="0"/>
              <a:t>están</a:t>
            </a:r>
            <a:r>
              <a:rPr lang="en-GB" sz="2200" dirty="0" smtClean="0"/>
              <a:t> </a:t>
            </a:r>
            <a:r>
              <a:rPr lang="en-GB" sz="2200" dirty="0" err="1" smtClean="0"/>
              <a:t>siempre</a:t>
            </a:r>
            <a:r>
              <a:rPr lang="en-GB" sz="2200" dirty="0" smtClean="0"/>
              <a:t> </a:t>
            </a:r>
            <a:r>
              <a:rPr lang="en-GB" sz="2200" dirty="0" err="1" smtClean="0"/>
              <a:t>anidados</a:t>
            </a:r>
            <a:endParaRPr lang="en-GB" sz="2200" dirty="0" smtClean="0"/>
          </a:p>
          <a:p>
            <a:pPr lvl="1">
              <a:lnSpc>
                <a:spcPct val="90000"/>
              </a:lnSpc>
            </a:pPr>
            <a:r>
              <a:rPr lang="en-GB" sz="2200" u="sng" dirty="0" err="1" smtClean="0">
                <a:solidFill>
                  <a:schemeClr val="accent2"/>
                </a:solidFill>
              </a:rPr>
              <a:t>Solución</a:t>
            </a:r>
            <a:r>
              <a:rPr lang="en-GB" sz="2200" u="sng" dirty="0">
                <a:solidFill>
                  <a:schemeClr val="accent2"/>
                </a:solidFill>
              </a:rPr>
              <a:t>:</a:t>
            </a:r>
            <a:r>
              <a:rPr lang="en-GB" sz="2200" dirty="0"/>
              <a:t> </a:t>
            </a:r>
            <a:r>
              <a:rPr lang="en-GB" sz="2200" dirty="0" err="1" smtClean="0"/>
              <a:t>Agrupamiento</a:t>
            </a:r>
            <a:r>
              <a:rPr lang="en-GB" sz="2200" dirty="0" smtClean="0"/>
              <a:t> </a:t>
            </a:r>
            <a:r>
              <a:rPr lang="en-GB" sz="2200" dirty="0" err="1" smtClean="0"/>
              <a:t>jerárquico</a:t>
            </a:r>
            <a:endParaRPr lang="en-GB" sz="2200" dirty="0"/>
          </a:p>
          <a:p>
            <a:pPr>
              <a:lnSpc>
                <a:spcPct val="90000"/>
              </a:lnSpc>
            </a:pPr>
            <a:r>
              <a:rPr lang="en-GB" sz="2600" dirty="0" err="1" smtClean="0"/>
              <a:t>Sensibilidad</a:t>
            </a:r>
            <a:r>
              <a:rPr lang="en-GB" sz="2600" dirty="0" smtClean="0"/>
              <a:t> a los outliers</a:t>
            </a:r>
            <a:endParaRPr lang="en-GB" sz="2600" dirty="0"/>
          </a:p>
          <a:p>
            <a:pPr lvl="1">
              <a:lnSpc>
                <a:spcPct val="90000"/>
              </a:lnSpc>
            </a:pPr>
            <a:r>
              <a:rPr lang="en-GB" sz="2200" u="sng" dirty="0" err="1" smtClean="0">
                <a:solidFill>
                  <a:schemeClr val="accent2"/>
                </a:solidFill>
              </a:rPr>
              <a:t>Solución</a:t>
            </a:r>
            <a:r>
              <a:rPr lang="en-GB" sz="2200" u="sng" dirty="0">
                <a:solidFill>
                  <a:schemeClr val="accent2"/>
                </a:solidFill>
              </a:rPr>
              <a:t>:</a:t>
            </a:r>
            <a:r>
              <a:rPr lang="en-GB" sz="2200" dirty="0"/>
              <a:t> </a:t>
            </a:r>
            <a:r>
              <a:rPr lang="en-GB" sz="2200" dirty="0" err="1" smtClean="0"/>
              <a:t>uso</a:t>
            </a:r>
            <a:r>
              <a:rPr lang="en-GB" sz="2200" dirty="0" smtClean="0"/>
              <a:t> de </a:t>
            </a:r>
            <a:r>
              <a:rPr lang="en-GB" sz="2200" dirty="0" err="1" smtClean="0"/>
              <a:t>otras</a:t>
            </a:r>
            <a:r>
              <a:rPr lang="en-GB" sz="2200" dirty="0" smtClean="0"/>
              <a:t> </a:t>
            </a:r>
            <a:r>
              <a:rPr lang="en-GB" sz="2200" dirty="0" err="1" smtClean="0"/>
              <a:t>funciones</a:t>
            </a:r>
            <a:r>
              <a:rPr lang="en-GB" sz="2200" dirty="0" smtClean="0"/>
              <a:t> de </a:t>
            </a:r>
            <a:r>
              <a:rPr lang="en-GB" sz="2200" dirty="0" err="1" smtClean="0"/>
              <a:t>pérdida</a:t>
            </a:r>
            <a:r>
              <a:rPr lang="en-GB" sz="2200" dirty="0" smtClean="0"/>
              <a:t>. </a:t>
            </a:r>
          </a:p>
          <a:p>
            <a:pPr lvl="1">
              <a:lnSpc>
                <a:spcPct val="90000"/>
              </a:lnSpc>
            </a:pP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29E0-D988-45B2-A27E-C545D22DCF6D}" type="slidenum">
              <a:rPr lang="en-US"/>
              <a:pPr/>
              <a:t>33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err="1" smtClean="0"/>
              <a:t>Referencias</a:t>
            </a:r>
            <a:endParaRPr lang="en-US" sz="350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Hastie, </a:t>
            </a:r>
            <a:r>
              <a:rPr lang="en-US" err="1"/>
              <a:t>Tibshirani</a:t>
            </a:r>
            <a:r>
              <a:rPr lang="en-US"/>
              <a:t> and Friedman, The Elements of Statistical Learning, </a:t>
            </a:r>
            <a:r>
              <a:rPr lang="en-US" err="1" smtClean="0"/>
              <a:t>Capítulo</a:t>
            </a:r>
            <a:r>
              <a:rPr lang="en-US" smtClean="0"/>
              <a:t> </a:t>
            </a:r>
            <a:r>
              <a:rPr lang="en-US"/>
              <a:t>14</a:t>
            </a:r>
          </a:p>
          <a:p>
            <a:r>
              <a:rPr lang="en-US"/>
              <a:t>Bishop, Pattern Recognition and Machine Learning, </a:t>
            </a:r>
            <a:r>
              <a:rPr lang="en-US" err="1" smtClean="0"/>
              <a:t>Capítulo</a:t>
            </a:r>
            <a:r>
              <a:rPr lang="en-US" smtClean="0"/>
              <a:t> </a:t>
            </a:r>
            <a:r>
              <a:rPr lang="en-US"/>
              <a:t>9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2133600" cy="457200"/>
          </a:xfrm>
        </p:spPr>
        <p:txBody>
          <a:bodyPr/>
          <a:lstStyle/>
          <a:p>
            <a:fld id="{9FFECF93-8D46-4C56-8E42-F90EF12348A0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4408"/>
            <a:ext cx="7772400" cy="1143000"/>
          </a:xfrm>
        </p:spPr>
        <p:txBody>
          <a:bodyPr/>
          <a:lstStyle/>
          <a:p>
            <a:r>
              <a:rPr lang="en-US" dirty="0" smtClean="0"/>
              <a:t>Plan de la </a:t>
            </a:r>
            <a:r>
              <a:rPr lang="es-ES" dirty="0" smtClean="0"/>
              <a:t>unidad</a:t>
            </a:r>
            <a:endParaRPr lang="es-E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304528"/>
            <a:ext cx="8229600" cy="5112568"/>
          </a:xfrm>
          <a:noFill/>
          <a:ln/>
        </p:spPr>
        <p:txBody>
          <a:bodyPr/>
          <a:lstStyle/>
          <a:p>
            <a:r>
              <a:rPr lang="es-ES" sz="2600" dirty="0" smtClean="0"/>
              <a:t>Introducción</a:t>
            </a:r>
            <a:endParaRPr lang="es-ES" sz="3500" dirty="0" smtClean="0"/>
          </a:p>
          <a:p>
            <a:pPr lvl="1"/>
            <a:r>
              <a:rPr lang="es-ES" dirty="0" smtClean="0"/>
              <a:t>Aprendizaje</a:t>
            </a:r>
            <a:r>
              <a:rPr lang="en-US" dirty="0" smtClean="0"/>
              <a:t> no </a:t>
            </a:r>
            <a:r>
              <a:rPr lang="es-ES" dirty="0" smtClean="0"/>
              <a:t>supervisado</a:t>
            </a:r>
          </a:p>
          <a:p>
            <a:pPr lvl="1"/>
            <a:r>
              <a:rPr lang="en-US" dirty="0" smtClean="0"/>
              <a:t>¿</a:t>
            </a:r>
            <a:r>
              <a:rPr lang="es-ES" dirty="0" smtClean="0"/>
              <a:t>Qué</a:t>
            </a:r>
            <a:r>
              <a:rPr lang="en-US" dirty="0" smtClean="0"/>
              <a:t> </a:t>
            </a:r>
            <a:r>
              <a:rPr lang="es-ES" dirty="0" smtClean="0"/>
              <a:t>es el análisis de agrupamientos o </a:t>
            </a:r>
            <a:r>
              <a:rPr lang="es-ES" dirty="0" err="1" smtClean="0"/>
              <a:t>clustering</a:t>
            </a:r>
            <a:r>
              <a:rPr lang="es-ES" dirty="0" smtClean="0"/>
              <a:t>?</a:t>
            </a:r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Aplicaciones de </a:t>
            </a:r>
            <a:r>
              <a:rPr lang="es-ES" b="1" dirty="0" err="1" smtClean="0">
                <a:solidFill>
                  <a:schemeClr val="accent2"/>
                </a:solidFill>
              </a:rPr>
              <a:t>clustering</a:t>
            </a:r>
            <a:endParaRPr lang="es-ES" b="1" dirty="0" smtClean="0">
              <a:solidFill>
                <a:schemeClr val="accent2"/>
              </a:solidFill>
            </a:endParaRPr>
          </a:p>
          <a:p>
            <a:r>
              <a:rPr lang="es-ES" sz="2600" dirty="0" err="1" smtClean="0"/>
              <a:t>Similaridades</a:t>
            </a:r>
            <a:r>
              <a:rPr lang="es-ES" sz="2600" dirty="0" smtClean="0"/>
              <a:t> y Distancias entre datos </a:t>
            </a:r>
          </a:p>
          <a:p>
            <a:r>
              <a:rPr lang="es-ES" sz="2600" dirty="0" smtClean="0"/>
              <a:t>Algoritmos de agrupamiento</a:t>
            </a:r>
          </a:p>
          <a:p>
            <a:pPr lvl="1"/>
            <a:r>
              <a:rPr lang="es-ES" dirty="0" smtClean="0"/>
              <a:t>K-</a:t>
            </a:r>
            <a:r>
              <a:rPr lang="es-ES" dirty="0" err="1" smtClean="0"/>
              <a:t>means</a:t>
            </a:r>
            <a:endParaRPr lang="es-ES" dirty="0" smtClean="0"/>
          </a:p>
          <a:p>
            <a:pPr lvl="1"/>
            <a:r>
              <a:rPr lang="es-ES" dirty="0" smtClean="0"/>
              <a:t>Modelo de mezcla de normales (GMM)</a:t>
            </a:r>
          </a:p>
          <a:p>
            <a:pPr lvl="1"/>
            <a:r>
              <a:rPr lang="es-ES" dirty="0" smtClean="0"/>
              <a:t>Agrupamiento Jerárquico</a:t>
            </a:r>
          </a:p>
          <a:p>
            <a:r>
              <a:rPr lang="es-ES" sz="2600" dirty="0" smtClean="0"/>
              <a:t>Mapas auto-organizados (redes de </a:t>
            </a:r>
            <a:r>
              <a:rPr lang="es-ES" sz="2600" dirty="0" err="1" smtClean="0"/>
              <a:t>Kohonen</a:t>
            </a:r>
            <a:r>
              <a:rPr lang="es-ES" sz="2600" dirty="0" smtClean="0"/>
              <a:t>)</a:t>
            </a:r>
          </a:p>
          <a:p>
            <a:pPr lvl="1"/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8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2133600" cy="457200"/>
          </a:xfrm>
        </p:spPr>
        <p:txBody>
          <a:bodyPr/>
          <a:lstStyle/>
          <a:p>
            <a:fld id="{9FFECF93-8D46-4C56-8E42-F90EF12348A0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4408"/>
            <a:ext cx="7772400" cy="468288"/>
          </a:xfrm>
        </p:spPr>
        <p:txBody>
          <a:bodyPr/>
          <a:lstStyle/>
          <a:p>
            <a:r>
              <a:rPr lang="es-ES" dirty="0" smtClean="0"/>
              <a:t>Plan de la unidad</a:t>
            </a:r>
            <a:endParaRPr lang="es-E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504" y="728079"/>
            <a:ext cx="8229600" cy="5112568"/>
          </a:xfrm>
          <a:noFill/>
          <a:ln/>
        </p:spPr>
        <p:txBody>
          <a:bodyPr/>
          <a:lstStyle/>
          <a:p>
            <a:pPr lvl="1"/>
            <a:r>
              <a:rPr lang="es-ES" b="1" dirty="0" smtClean="0">
                <a:solidFill>
                  <a:schemeClr val="accent2"/>
                </a:solidFill>
              </a:rPr>
              <a:t>Introducción al Aprendizaje </a:t>
            </a:r>
            <a:r>
              <a:rPr lang="es-ES" b="1" dirty="0">
                <a:solidFill>
                  <a:schemeClr val="accent2"/>
                </a:solidFill>
              </a:rPr>
              <a:t>N</a:t>
            </a:r>
            <a:r>
              <a:rPr lang="es-ES" b="1" dirty="0" smtClean="0">
                <a:solidFill>
                  <a:schemeClr val="accent2"/>
                </a:solidFill>
              </a:rPr>
              <a:t>o </a:t>
            </a:r>
            <a:r>
              <a:rPr lang="es-ES" b="1" dirty="0">
                <a:solidFill>
                  <a:schemeClr val="accent2"/>
                </a:solidFill>
              </a:rPr>
              <a:t>S</a:t>
            </a:r>
            <a:r>
              <a:rPr lang="es-ES" b="1" dirty="0" smtClean="0">
                <a:solidFill>
                  <a:schemeClr val="accent2"/>
                </a:solidFill>
              </a:rPr>
              <a:t>upervisado</a:t>
            </a:r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Análisis de Componente Principales (PCA)</a:t>
            </a: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Concepto y aplicaciones de PCA</a:t>
            </a: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Deducción matemática</a:t>
            </a: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Implementación en R y ejemplos</a:t>
            </a:r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Análisis </a:t>
            </a:r>
            <a:r>
              <a:rPr lang="es-ES" b="1" dirty="0">
                <a:solidFill>
                  <a:schemeClr val="accent2"/>
                </a:solidFill>
              </a:rPr>
              <a:t>de agrupamientos o </a:t>
            </a:r>
            <a:r>
              <a:rPr lang="es-ES" b="1" dirty="0" err="1" smtClean="0">
                <a:solidFill>
                  <a:schemeClr val="accent2"/>
                </a:solidFill>
              </a:rPr>
              <a:t>clustering</a:t>
            </a:r>
            <a:endParaRPr lang="es-ES" b="1" dirty="0">
              <a:solidFill>
                <a:schemeClr val="accent2"/>
              </a:solidFill>
            </a:endParaRP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Concepto y aplicaciones </a:t>
            </a:r>
            <a:r>
              <a:rPr lang="es-ES" dirty="0">
                <a:solidFill>
                  <a:schemeClr val="accent6"/>
                </a:solidFill>
              </a:rPr>
              <a:t>de </a:t>
            </a:r>
            <a:r>
              <a:rPr lang="es-ES" dirty="0" err="1">
                <a:solidFill>
                  <a:schemeClr val="accent6"/>
                </a:solidFill>
              </a:rPr>
              <a:t>clustering</a:t>
            </a:r>
            <a:endParaRPr lang="es-ES" dirty="0">
              <a:solidFill>
                <a:schemeClr val="accent6"/>
              </a:solidFill>
            </a:endParaRPr>
          </a:p>
          <a:p>
            <a:pPr lvl="2"/>
            <a:r>
              <a:rPr lang="es-ES" dirty="0" err="1"/>
              <a:t>Similaridades</a:t>
            </a:r>
            <a:r>
              <a:rPr lang="es-ES" dirty="0"/>
              <a:t> y Distancias entre datos </a:t>
            </a:r>
          </a:p>
          <a:p>
            <a:pPr lvl="2"/>
            <a:r>
              <a:rPr lang="es-ES" dirty="0"/>
              <a:t>Algoritmos de agrupamiento</a:t>
            </a:r>
          </a:p>
          <a:p>
            <a:pPr lvl="3"/>
            <a:r>
              <a:rPr lang="es-ES" dirty="0"/>
              <a:t>K-</a:t>
            </a:r>
            <a:r>
              <a:rPr lang="es-ES" dirty="0" err="1"/>
              <a:t>means</a:t>
            </a:r>
            <a:endParaRPr lang="es-ES" dirty="0"/>
          </a:p>
          <a:p>
            <a:pPr lvl="3"/>
            <a:r>
              <a:rPr lang="es-ES" dirty="0"/>
              <a:t>Modelo de mezcla de normales (GMM)</a:t>
            </a:r>
          </a:p>
          <a:p>
            <a:pPr lvl="3"/>
            <a:r>
              <a:rPr lang="es-ES" dirty="0"/>
              <a:t>Agrupamiento Jerárquico</a:t>
            </a:r>
          </a:p>
          <a:p>
            <a:pPr lvl="3"/>
            <a:r>
              <a:rPr lang="es-ES" dirty="0"/>
              <a:t>Mapas auto-organizados (redes de </a:t>
            </a:r>
            <a:r>
              <a:rPr lang="es-ES" dirty="0" err="1"/>
              <a:t>Kohonen</a:t>
            </a:r>
            <a:r>
              <a:rPr lang="es-ES" dirty="0"/>
              <a:t>)</a:t>
            </a:r>
          </a:p>
          <a:p>
            <a:pPr lvl="1"/>
            <a:endParaRPr lang="es-E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2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7BF0-30A4-4E0E-9EAA-83A4DFD64328}" type="slidenum">
              <a:rPr lang="en-US"/>
              <a:pPr/>
              <a:t>6</a:t>
            </a:fld>
            <a:endParaRPr lang="en-US"/>
          </a:p>
        </p:txBody>
      </p:sp>
      <p:sp>
        <p:nvSpPr>
          <p:cNvPr id="190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 de imágenes</a:t>
            </a:r>
            <a:endParaRPr lang="es-ES" dirty="0"/>
          </a:p>
        </p:txBody>
      </p:sp>
      <p:pic>
        <p:nvPicPr>
          <p:cNvPr id="190468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254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0469" name="Picture 1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752600"/>
            <a:ext cx="254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0470" name="Text Box 1030"/>
          <p:cNvSpPr txBox="1">
            <a:spLocks noChangeArrowheads="1"/>
          </p:cNvSpPr>
          <p:nvPr/>
        </p:nvSpPr>
        <p:spPr bwMode="auto">
          <a:xfrm>
            <a:off x="533400" y="6237288"/>
            <a:ext cx="4121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http://people.cs.uchicago.edu/~pff/segment/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054C-A410-4969-9F2A-8F91920191F0}" type="slidenum">
              <a:rPr lang="en-US"/>
              <a:pPr/>
              <a:t>7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543800" cy="1295400"/>
          </a:xfrm>
        </p:spPr>
        <p:txBody>
          <a:bodyPr/>
          <a:lstStyle/>
          <a:p>
            <a:r>
              <a:rPr lang="es-ES" dirty="0" smtClean="0"/>
              <a:t>Resultados de una búsqueda de la palabra </a:t>
            </a:r>
            <a:r>
              <a:rPr lang="es-ES" dirty="0" err="1" smtClean="0"/>
              <a:t>cluster</a:t>
            </a:r>
            <a:endParaRPr lang="es-ES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3400"/>
            <a:ext cx="8686800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1494" name="Oval 6"/>
          <p:cNvSpPr>
            <a:spLocks noChangeArrowheads="1"/>
          </p:cNvSpPr>
          <p:nvPr/>
        </p:nvSpPr>
        <p:spPr bwMode="auto">
          <a:xfrm>
            <a:off x="228600" y="3276600"/>
            <a:ext cx="5562600" cy="1219200"/>
          </a:xfrm>
          <a:prstGeom prst="ellipse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9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A58E-DEFF-4A96-BEBE-969CD33871F6}" type="slidenum">
              <a:rPr lang="en-US"/>
              <a:pPr/>
              <a:t>8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5486400" cy="2370658"/>
          </a:xfrm>
        </p:spPr>
        <p:txBody>
          <a:bodyPr/>
          <a:lstStyle/>
          <a:p>
            <a:r>
              <a:rPr lang="es-ES" smtClean="0"/>
              <a:t>Clustering de datos de expresión de genes </a:t>
            </a:r>
          </a:p>
        </p:txBody>
      </p:sp>
      <p:pic>
        <p:nvPicPr>
          <p:cNvPr id="1925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348" y="152400"/>
            <a:ext cx="2185988" cy="61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533400" y="6237288"/>
            <a:ext cx="2308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Eisen et al, PNAS 1998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35E4-AD72-4C4C-8E85-EAEB6844C581}" type="slidenum">
              <a:rPr lang="en-US"/>
              <a:pPr/>
              <a:t>9</a:t>
            </a:fld>
            <a:endParaRPr lang="en-US"/>
          </a:p>
        </p:txBody>
      </p:sp>
      <p:sp>
        <p:nvSpPr>
          <p:cNvPr id="220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075240" cy="1506562"/>
          </a:xfrm>
        </p:spPr>
        <p:txBody>
          <a:bodyPr/>
          <a:lstStyle/>
          <a:p>
            <a:r>
              <a:rPr lang="es-ES" smtClean="0"/>
              <a:t>Algoritmo de compresión de imágenes (Vector quantization)</a:t>
            </a:r>
            <a:endParaRPr lang="es-ES"/>
          </a:p>
        </p:txBody>
      </p:sp>
      <p:pic>
        <p:nvPicPr>
          <p:cNvPr id="220164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2235200"/>
            <a:ext cx="71755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5" name="Text Box 1029"/>
          <p:cNvSpPr txBox="1">
            <a:spLocks noChangeArrowheads="1"/>
          </p:cNvSpPr>
          <p:nvPr/>
        </p:nvSpPr>
        <p:spPr bwMode="auto">
          <a:xfrm>
            <a:off x="533400" y="6237288"/>
            <a:ext cx="1482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Bishop, PRML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&#10;\pagestyle{empty}&#10;\begin{document}&#10;&#10;\end{document}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input{utils}&#10;\pagestyle{empty}&#10;\begin{document}&#10;\[&#10;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00"/>
  <p:tag name="BOXHEIGHT" val="500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6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input{utils}&#10;\pagestyle{empty}&#10;\begin{document}&#10;\[&#10;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00"/>
  <p:tag name="BOXHEIGHT" val="500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6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\[&#10;r_{ik}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5"/>
  <p:tag name="PICTUREFILESIZE" val="17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\[&#10;\mu_k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2"/>
  <p:tag name="PICTUREFILESIZE" val="15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\[&#10;  \mu_k = \frac{\sum_i r_{ik} x_i}{\sum_i r_{ik}}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27"/>
  <p:tag name="PICTUREFILESIZE" val="21446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\[&#10;\mu_k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2"/>
  <p:tag name="PICTUREFILESIZE" val="15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\[&#10;r_{ik}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5"/>
  <p:tag name="PICTUREFILESIZE" val="17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\[&#10;\mu_k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2"/>
  <p:tag name="PICTUREFILESIZE" val="15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&#10;$j=1,\ldots,p.$&#10;\end{document}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53"/>
  <p:tag name="PICTUREFILESIZE" val="23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&#10;$x_i$&#10;\end{document}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9"/>
  <p:tag name="PICTUREFILESIZE" val="11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&#10;$x_{ij} $&#10;\end{document}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3"/>
  <p:tag name="PICTUREFILESIZE" val="15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\[&#10;  \left(r_{ik} \right) = \left( &#10;\begin{array}{ccc}&#10;  1 &amp; 0 &amp; 0 \\&#10;  0 &amp; 0 &amp; 1 \\&#10;  0 &amp; 1 &amp; 0 \\&#10;  0 &amp; 0 &amp; 1 \\&#10;\end{array}&#10;\right)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85"/>
  <p:tag name="PICTUREFILESIZE" val="60805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\[&#10;r_{ik} \in \{0,1\}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05"/>
  <p:tag name="PICTUREFILESIZE" val="52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\[&#10;\mu_k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2"/>
  <p:tag name="PICTUREFILESIZE" val="15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\[&#10;  \sum_{k=1}^K r_{ik} = 1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07"/>
  <p:tag name="PICTUREFILESIZE" val="21667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\[&#10;J = \sum_{i=1}^n \sum_{k=1}^K r_{ik} \| x_i - \mu_k \|^2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42"/>
  <p:tag name="PICTUREFILESIZE" val="16340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6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11512</TotalTime>
  <Words>1051</Words>
  <Application>Microsoft Office PowerPoint</Application>
  <PresentationFormat>Presentación en pantalla (4:3)</PresentationFormat>
  <Paragraphs>224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Arial</vt:lpstr>
      <vt:lpstr>Calibri</vt:lpstr>
      <vt:lpstr>Comic Sans MS</vt:lpstr>
      <vt:lpstr>Helvetica</vt:lpstr>
      <vt:lpstr>Symbol</vt:lpstr>
      <vt:lpstr>Times</vt:lpstr>
      <vt:lpstr>Wingdings</vt:lpstr>
      <vt:lpstr>ヒラギノ角ゴ Pro W3</vt:lpstr>
      <vt:lpstr>Network</vt:lpstr>
      <vt:lpstr>Presentación de PowerPoint</vt:lpstr>
      <vt:lpstr>Plan de la unidad</vt:lpstr>
      <vt:lpstr>¿ Qué es el análisis de agrupamientos?</vt:lpstr>
      <vt:lpstr>Plan de la unidad</vt:lpstr>
      <vt:lpstr>Plan de la unidad</vt:lpstr>
      <vt:lpstr>Segmentación de imágenes</vt:lpstr>
      <vt:lpstr>Resultados de una búsqueda de la palabra cluster</vt:lpstr>
      <vt:lpstr>Clustering de datos de expresión de genes </vt:lpstr>
      <vt:lpstr>Algoritmo de compresión de imágenes (Vector quantization)</vt:lpstr>
      <vt:lpstr>Plan de la unidad</vt:lpstr>
      <vt:lpstr>Distancias entre datos</vt:lpstr>
      <vt:lpstr>Disimilaridad en base a características</vt:lpstr>
      <vt:lpstr>La estandarización no siempre es útil!! </vt:lpstr>
      <vt:lpstr>Plan de la unidad</vt:lpstr>
      <vt:lpstr>K-means: Idea</vt:lpstr>
      <vt:lpstr>K-means: Idea</vt:lpstr>
      <vt:lpstr>Minimizando la función de pérdida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¿Cómo escoger K?</vt:lpstr>
      <vt:lpstr>¿Cómo escoger K?</vt:lpstr>
      <vt:lpstr>Inicializando K-means</vt:lpstr>
      <vt:lpstr>Limitaciones de K-means</vt:lpstr>
      <vt:lpstr>Referencias</vt:lpstr>
    </vt:vector>
  </TitlesOfParts>
  <Company>UC Berkeley EECS Dept.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Eliana Scheihing</dc:creator>
  <cp:lastModifiedBy>Eliana Scheihing G.</cp:lastModifiedBy>
  <cp:revision>1091</cp:revision>
  <cp:lastPrinted>2008-02-11T17:41:40Z</cp:lastPrinted>
  <dcterms:created xsi:type="dcterms:W3CDTF">2006-10-02T06:34:16Z</dcterms:created>
  <dcterms:modified xsi:type="dcterms:W3CDTF">2020-05-28T23:24:19Z</dcterms:modified>
</cp:coreProperties>
</file>