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0287000" cx="18288000"/>
  <p:notesSz cx="6858000" cy="9144000"/>
  <p:embeddedFontLst>
    <p:embeddedFont>
      <p:font typeface="Roboto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jRCjQiFrE7mKt51/x0aG2T36b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hyperlink" Target="https://developer.hashicorp.com/terraform/instal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27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2659148" y="2153178"/>
            <a:ext cx="3841490" cy="3841490"/>
          </a:xfrm>
          <a:custGeom>
            <a:rect b="b" l="l" r="r" t="t"/>
            <a:pathLst>
              <a:path extrusionOk="0" h="3841490" w="3841490">
                <a:moveTo>
                  <a:pt x="0" y="0"/>
                </a:moveTo>
                <a:lnTo>
                  <a:pt x="3841490" y="0"/>
                </a:lnTo>
                <a:lnTo>
                  <a:pt x="3841490" y="3841490"/>
                </a:lnTo>
                <a:lnTo>
                  <a:pt x="0" y="3841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582119" y="3204926"/>
            <a:ext cx="10401370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Felipe Meneguetti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582119" y="5899418"/>
            <a:ext cx="263336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582119" y="7015113"/>
            <a:ext cx="6747272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E-mail: flmeneguetti@gmail.com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83" name="Google Shape;183;p10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10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186" name="Google Shape;186;p10"/>
          <p:cNvGrpSpPr/>
          <p:nvPr/>
        </p:nvGrpSpPr>
        <p:grpSpPr>
          <a:xfrm>
            <a:off x="2065417" y="558499"/>
            <a:ext cx="6520552" cy="2319248"/>
            <a:chOff x="0" y="-38100"/>
            <a:chExt cx="1717347" cy="610831"/>
          </a:xfrm>
        </p:grpSpPr>
        <p:sp>
          <p:nvSpPr>
            <p:cNvPr id="187" name="Google Shape;187;p10"/>
            <p:cNvSpPr/>
            <p:nvPr/>
          </p:nvSpPr>
          <p:spPr>
            <a:xfrm>
              <a:off x="0" y="0"/>
              <a:ext cx="1717347" cy="572731"/>
            </a:xfrm>
            <a:custGeom>
              <a:rect b="b" l="l" r="r" t="t"/>
              <a:pathLst>
                <a:path extrusionOk="0" h="572731" w="1717347">
                  <a:moveTo>
                    <a:pt x="60553" y="0"/>
                  </a:moveTo>
                  <a:lnTo>
                    <a:pt x="1656794" y="0"/>
                  </a:lnTo>
                  <a:cubicBezTo>
                    <a:pt x="1672854" y="0"/>
                    <a:pt x="1688256" y="6380"/>
                    <a:pt x="1699612" y="17736"/>
                  </a:cubicBezTo>
                  <a:cubicBezTo>
                    <a:pt x="1710967" y="29091"/>
                    <a:pt x="1717347" y="44493"/>
                    <a:pt x="1717347" y="60553"/>
                  </a:cubicBezTo>
                  <a:lnTo>
                    <a:pt x="1717347" y="512178"/>
                  </a:lnTo>
                  <a:cubicBezTo>
                    <a:pt x="1717347" y="545620"/>
                    <a:pt x="1690237" y="572731"/>
                    <a:pt x="1656794" y="572731"/>
                  </a:cubicBezTo>
                  <a:lnTo>
                    <a:pt x="60553" y="572731"/>
                  </a:lnTo>
                  <a:cubicBezTo>
                    <a:pt x="27110" y="572731"/>
                    <a:pt x="0" y="545620"/>
                    <a:pt x="0" y="512178"/>
                  </a:cubicBezTo>
                  <a:lnTo>
                    <a:pt x="0" y="60553"/>
                  </a:lnTo>
                  <a:cubicBezTo>
                    <a:pt x="0" y="27110"/>
                    <a:pt x="27110" y="0"/>
                    <a:pt x="60553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 txBox="1"/>
            <p:nvPr/>
          </p:nvSpPr>
          <p:spPr>
            <a:xfrm>
              <a:off x="0" y="-38100"/>
              <a:ext cx="1717347" cy="610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Providers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Responsável por realizar a interação com as APIs dos provedores de infraestrutura e gerenciar os recursos.</a:t>
              </a:r>
              <a:endParaRPr/>
            </a:p>
          </p:txBody>
        </p:sp>
      </p:grpSp>
      <p:grpSp>
        <p:nvGrpSpPr>
          <p:cNvPr id="189" name="Google Shape;189;p10"/>
          <p:cNvGrpSpPr/>
          <p:nvPr/>
        </p:nvGrpSpPr>
        <p:grpSpPr>
          <a:xfrm>
            <a:off x="9571815" y="2614381"/>
            <a:ext cx="6650768" cy="1765829"/>
            <a:chOff x="0" y="-38100"/>
            <a:chExt cx="1751643" cy="465074"/>
          </a:xfrm>
        </p:grpSpPr>
        <p:sp>
          <p:nvSpPr>
            <p:cNvPr id="190" name="Google Shape;190;p10"/>
            <p:cNvSpPr/>
            <p:nvPr/>
          </p:nvSpPr>
          <p:spPr>
            <a:xfrm>
              <a:off x="0" y="0"/>
              <a:ext cx="1751643" cy="426974"/>
            </a:xfrm>
            <a:custGeom>
              <a:rect b="b" l="l" r="r" t="t"/>
              <a:pathLst>
                <a:path extrusionOk="0" h="426974" w="1751643">
                  <a:moveTo>
                    <a:pt x="59367" y="0"/>
                  </a:moveTo>
                  <a:lnTo>
                    <a:pt x="1692275" y="0"/>
                  </a:lnTo>
                  <a:cubicBezTo>
                    <a:pt x="1725063" y="0"/>
                    <a:pt x="1751643" y="26580"/>
                    <a:pt x="1751643" y="59367"/>
                  </a:cubicBezTo>
                  <a:lnTo>
                    <a:pt x="1751643" y="367607"/>
                  </a:lnTo>
                  <a:cubicBezTo>
                    <a:pt x="1751643" y="383352"/>
                    <a:pt x="1745388" y="398452"/>
                    <a:pt x="1734254" y="409586"/>
                  </a:cubicBezTo>
                  <a:cubicBezTo>
                    <a:pt x="1723121" y="420719"/>
                    <a:pt x="1708021" y="426974"/>
                    <a:pt x="1692275" y="426974"/>
                  </a:cubicBezTo>
                  <a:lnTo>
                    <a:pt x="59367" y="426974"/>
                  </a:lnTo>
                  <a:cubicBezTo>
                    <a:pt x="43622" y="426974"/>
                    <a:pt x="28522" y="420719"/>
                    <a:pt x="17388" y="409586"/>
                  </a:cubicBezTo>
                  <a:cubicBezTo>
                    <a:pt x="6255" y="398452"/>
                    <a:pt x="0" y="383352"/>
                    <a:pt x="0" y="367607"/>
                  </a:cubicBezTo>
                  <a:lnTo>
                    <a:pt x="0" y="59367"/>
                  </a:lnTo>
                  <a:cubicBezTo>
                    <a:pt x="0" y="43622"/>
                    <a:pt x="6255" y="28522"/>
                    <a:pt x="17388" y="17388"/>
                  </a:cubicBezTo>
                  <a:cubicBezTo>
                    <a:pt x="28522" y="6255"/>
                    <a:pt x="43622" y="0"/>
                    <a:pt x="59367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 txBox="1"/>
            <p:nvPr/>
          </p:nvSpPr>
          <p:spPr>
            <a:xfrm>
              <a:off x="0" y="-38100"/>
              <a:ext cx="1751643" cy="46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Outputs 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Usados para mostrar informações relevantes da infraestrutura.</a:t>
              </a:r>
              <a:endParaRPr/>
            </a:p>
          </p:txBody>
        </p:sp>
      </p:grpSp>
      <p:grpSp>
        <p:nvGrpSpPr>
          <p:cNvPr id="192" name="Google Shape;192;p10"/>
          <p:cNvGrpSpPr/>
          <p:nvPr/>
        </p:nvGrpSpPr>
        <p:grpSpPr>
          <a:xfrm>
            <a:off x="2065417" y="3249192"/>
            <a:ext cx="6520552" cy="1765829"/>
            <a:chOff x="0" y="-38100"/>
            <a:chExt cx="1717347" cy="465074"/>
          </a:xfrm>
        </p:grpSpPr>
        <p:sp>
          <p:nvSpPr>
            <p:cNvPr id="193" name="Google Shape;193;p10"/>
            <p:cNvSpPr/>
            <p:nvPr/>
          </p:nvSpPr>
          <p:spPr>
            <a:xfrm>
              <a:off x="0" y="0"/>
              <a:ext cx="1717347" cy="426974"/>
            </a:xfrm>
            <a:custGeom>
              <a:rect b="b" l="l" r="r" t="t"/>
              <a:pathLst>
                <a:path extrusionOk="0" h="426974" w="1717347">
                  <a:moveTo>
                    <a:pt x="60553" y="0"/>
                  </a:moveTo>
                  <a:lnTo>
                    <a:pt x="1656794" y="0"/>
                  </a:lnTo>
                  <a:cubicBezTo>
                    <a:pt x="1672854" y="0"/>
                    <a:pt x="1688256" y="6380"/>
                    <a:pt x="1699612" y="17736"/>
                  </a:cubicBezTo>
                  <a:cubicBezTo>
                    <a:pt x="1710967" y="29091"/>
                    <a:pt x="1717347" y="44493"/>
                    <a:pt x="1717347" y="60553"/>
                  </a:cubicBezTo>
                  <a:lnTo>
                    <a:pt x="1717347" y="366421"/>
                  </a:lnTo>
                  <a:cubicBezTo>
                    <a:pt x="1717347" y="382481"/>
                    <a:pt x="1710967" y="397883"/>
                    <a:pt x="1699612" y="409239"/>
                  </a:cubicBezTo>
                  <a:cubicBezTo>
                    <a:pt x="1688256" y="420595"/>
                    <a:pt x="1672854" y="426974"/>
                    <a:pt x="1656794" y="426974"/>
                  </a:cubicBezTo>
                  <a:lnTo>
                    <a:pt x="60553" y="426974"/>
                  </a:lnTo>
                  <a:cubicBezTo>
                    <a:pt x="27110" y="426974"/>
                    <a:pt x="0" y="399864"/>
                    <a:pt x="0" y="366421"/>
                  </a:cubicBezTo>
                  <a:lnTo>
                    <a:pt x="0" y="60553"/>
                  </a:lnTo>
                  <a:cubicBezTo>
                    <a:pt x="0" y="27110"/>
                    <a:pt x="27110" y="0"/>
                    <a:pt x="60553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0" y="-38100"/>
              <a:ext cx="1717347" cy="46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Datasources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São recursos já existentes que são utilizados nas configurações.</a:t>
              </a:r>
              <a:endParaRPr/>
            </a:p>
          </p:txBody>
        </p:sp>
      </p:grpSp>
      <p:grpSp>
        <p:nvGrpSpPr>
          <p:cNvPr id="195" name="Google Shape;195;p10"/>
          <p:cNvGrpSpPr/>
          <p:nvPr/>
        </p:nvGrpSpPr>
        <p:grpSpPr>
          <a:xfrm>
            <a:off x="9571815" y="4662773"/>
            <a:ext cx="6650768" cy="2286694"/>
            <a:chOff x="0" y="-38100"/>
            <a:chExt cx="1751643" cy="602257"/>
          </a:xfrm>
        </p:grpSpPr>
        <p:sp>
          <p:nvSpPr>
            <p:cNvPr id="196" name="Google Shape;196;p10"/>
            <p:cNvSpPr/>
            <p:nvPr/>
          </p:nvSpPr>
          <p:spPr>
            <a:xfrm>
              <a:off x="0" y="0"/>
              <a:ext cx="1751643" cy="564157"/>
            </a:xfrm>
            <a:custGeom>
              <a:rect b="b" l="l" r="r" t="t"/>
              <a:pathLst>
                <a:path extrusionOk="0" h="564157" w="1751643">
                  <a:moveTo>
                    <a:pt x="59367" y="0"/>
                  </a:moveTo>
                  <a:lnTo>
                    <a:pt x="1692275" y="0"/>
                  </a:lnTo>
                  <a:cubicBezTo>
                    <a:pt x="1725063" y="0"/>
                    <a:pt x="1751643" y="26580"/>
                    <a:pt x="1751643" y="59367"/>
                  </a:cubicBezTo>
                  <a:lnTo>
                    <a:pt x="1751643" y="504789"/>
                  </a:lnTo>
                  <a:cubicBezTo>
                    <a:pt x="1751643" y="520535"/>
                    <a:pt x="1745388" y="535635"/>
                    <a:pt x="1734254" y="546768"/>
                  </a:cubicBezTo>
                  <a:cubicBezTo>
                    <a:pt x="1723121" y="557902"/>
                    <a:pt x="1708021" y="564157"/>
                    <a:pt x="1692275" y="564157"/>
                  </a:cubicBezTo>
                  <a:lnTo>
                    <a:pt x="59367" y="564157"/>
                  </a:lnTo>
                  <a:cubicBezTo>
                    <a:pt x="43622" y="564157"/>
                    <a:pt x="28522" y="557902"/>
                    <a:pt x="17388" y="546768"/>
                  </a:cubicBezTo>
                  <a:cubicBezTo>
                    <a:pt x="6255" y="535635"/>
                    <a:pt x="0" y="520535"/>
                    <a:pt x="0" y="504789"/>
                  </a:cubicBezTo>
                  <a:lnTo>
                    <a:pt x="0" y="59367"/>
                  </a:lnTo>
                  <a:cubicBezTo>
                    <a:pt x="0" y="43622"/>
                    <a:pt x="6255" y="28522"/>
                    <a:pt x="17388" y="17388"/>
                  </a:cubicBezTo>
                  <a:cubicBezTo>
                    <a:pt x="28522" y="6255"/>
                    <a:pt x="43622" y="0"/>
                    <a:pt x="59367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 txBox="1"/>
            <p:nvPr/>
          </p:nvSpPr>
          <p:spPr>
            <a:xfrm>
              <a:off x="0" y="-38100"/>
              <a:ext cx="1751643" cy="602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São variáveis que possibilitam a parametrização das configurações, tornando possível a reutilização e flexibilização do código.</a:t>
              </a:r>
              <a:endParaRPr/>
            </a:p>
          </p:txBody>
        </p:sp>
      </p:grpSp>
      <p:grpSp>
        <p:nvGrpSpPr>
          <p:cNvPr id="198" name="Google Shape;198;p10"/>
          <p:cNvGrpSpPr/>
          <p:nvPr/>
        </p:nvGrpSpPr>
        <p:grpSpPr>
          <a:xfrm>
            <a:off x="2065417" y="5384710"/>
            <a:ext cx="6520552" cy="2628511"/>
            <a:chOff x="0" y="-38100"/>
            <a:chExt cx="1717347" cy="692283"/>
          </a:xfrm>
        </p:grpSpPr>
        <p:sp>
          <p:nvSpPr>
            <p:cNvPr id="199" name="Google Shape;199;p10"/>
            <p:cNvSpPr/>
            <p:nvPr/>
          </p:nvSpPr>
          <p:spPr>
            <a:xfrm>
              <a:off x="0" y="0"/>
              <a:ext cx="1717347" cy="654183"/>
            </a:xfrm>
            <a:custGeom>
              <a:rect b="b" l="l" r="r" t="t"/>
              <a:pathLst>
                <a:path extrusionOk="0" h="654183" w="1717347">
                  <a:moveTo>
                    <a:pt x="60553" y="0"/>
                  </a:moveTo>
                  <a:lnTo>
                    <a:pt x="1656794" y="0"/>
                  </a:lnTo>
                  <a:cubicBezTo>
                    <a:pt x="1672854" y="0"/>
                    <a:pt x="1688256" y="6380"/>
                    <a:pt x="1699612" y="17736"/>
                  </a:cubicBezTo>
                  <a:cubicBezTo>
                    <a:pt x="1710967" y="29091"/>
                    <a:pt x="1717347" y="44493"/>
                    <a:pt x="1717347" y="60553"/>
                  </a:cubicBezTo>
                  <a:lnTo>
                    <a:pt x="1717347" y="593630"/>
                  </a:lnTo>
                  <a:cubicBezTo>
                    <a:pt x="1717347" y="627072"/>
                    <a:pt x="1690237" y="654183"/>
                    <a:pt x="1656794" y="654183"/>
                  </a:cubicBezTo>
                  <a:lnTo>
                    <a:pt x="60553" y="654183"/>
                  </a:lnTo>
                  <a:cubicBezTo>
                    <a:pt x="44493" y="654183"/>
                    <a:pt x="29091" y="647803"/>
                    <a:pt x="17736" y="636447"/>
                  </a:cubicBezTo>
                  <a:cubicBezTo>
                    <a:pt x="6380" y="625091"/>
                    <a:pt x="0" y="609690"/>
                    <a:pt x="0" y="593630"/>
                  </a:cubicBezTo>
                  <a:lnTo>
                    <a:pt x="0" y="60553"/>
                  </a:lnTo>
                  <a:cubicBezTo>
                    <a:pt x="0" y="27110"/>
                    <a:pt x="27110" y="0"/>
                    <a:pt x="60553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 txBox="1"/>
            <p:nvPr/>
          </p:nvSpPr>
          <p:spPr>
            <a:xfrm>
              <a:off x="0" y="-38100"/>
              <a:ext cx="1717347" cy="692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Arquivo que armazena o estado atual da infraestrutura. Através dele o Terraform consegue identificar todas as alterações de infraestrutura.</a:t>
              </a:r>
              <a:endParaRPr/>
            </a:p>
          </p:txBody>
        </p:sp>
      </p:grpSp>
      <p:grpSp>
        <p:nvGrpSpPr>
          <p:cNvPr id="201" name="Google Shape;201;p10"/>
          <p:cNvGrpSpPr/>
          <p:nvPr/>
        </p:nvGrpSpPr>
        <p:grpSpPr>
          <a:xfrm>
            <a:off x="9571815" y="558499"/>
            <a:ext cx="6650768" cy="1765829"/>
            <a:chOff x="0" y="-38100"/>
            <a:chExt cx="1751643" cy="465074"/>
          </a:xfrm>
        </p:grpSpPr>
        <p:sp>
          <p:nvSpPr>
            <p:cNvPr id="202" name="Google Shape;202;p10"/>
            <p:cNvSpPr/>
            <p:nvPr/>
          </p:nvSpPr>
          <p:spPr>
            <a:xfrm>
              <a:off x="0" y="0"/>
              <a:ext cx="1751643" cy="426974"/>
            </a:xfrm>
            <a:custGeom>
              <a:rect b="b" l="l" r="r" t="t"/>
              <a:pathLst>
                <a:path extrusionOk="0" h="426974" w="1751643">
                  <a:moveTo>
                    <a:pt x="59367" y="0"/>
                  </a:moveTo>
                  <a:lnTo>
                    <a:pt x="1692275" y="0"/>
                  </a:lnTo>
                  <a:cubicBezTo>
                    <a:pt x="1725063" y="0"/>
                    <a:pt x="1751643" y="26580"/>
                    <a:pt x="1751643" y="59367"/>
                  </a:cubicBezTo>
                  <a:lnTo>
                    <a:pt x="1751643" y="367607"/>
                  </a:lnTo>
                  <a:cubicBezTo>
                    <a:pt x="1751643" y="383352"/>
                    <a:pt x="1745388" y="398452"/>
                    <a:pt x="1734254" y="409586"/>
                  </a:cubicBezTo>
                  <a:cubicBezTo>
                    <a:pt x="1723121" y="420719"/>
                    <a:pt x="1708021" y="426974"/>
                    <a:pt x="1692275" y="426974"/>
                  </a:cubicBezTo>
                  <a:lnTo>
                    <a:pt x="59367" y="426974"/>
                  </a:lnTo>
                  <a:cubicBezTo>
                    <a:pt x="43622" y="426974"/>
                    <a:pt x="28522" y="420719"/>
                    <a:pt x="17388" y="409586"/>
                  </a:cubicBezTo>
                  <a:cubicBezTo>
                    <a:pt x="6255" y="398452"/>
                    <a:pt x="0" y="383352"/>
                    <a:pt x="0" y="367607"/>
                  </a:cubicBezTo>
                  <a:lnTo>
                    <a:pt x="0" y="59367"/>
                  </a:lnTo>
                  <a:cubicBezTo>
                    <a:pt x="0" y="43622"/>
                    <a:pt x="6255" y="28522"/>
                    <a:pt x="17388" y="17388"/>
                  </a:cubicBezTo>
                  <a:cubicBezTo>
                    <a:pt x="28522" y="6255"/>
                    <a:pt x="43622" y="0"/>
                    <a:pt x="59367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0" y="-38100"/>
              <a:ext cx="1751643" cy="46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São os recursos de infraestrutura, como instâncias, storages, VCN, etc.</a:t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>
            <a:off x="9571815" y="7233431"/>
            <a:ext cx="6650768" cy="1407734"/>
            <a:chOff x="0" y="-38100"/>
            <a:chExt cx="1751643" cy="370761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1751643" cy="332661"/>
            </a:xfrm>
            <a:custGeom>
              <a:rect b="b" l="l" r="r" t="t"/>
              <a:pathLst>
                <a:path extrusionOk="0" h="332661" w="1751643">
                  <a:moveTo>
                    <a:pt x="59367" y="0"/>
                  </a:moveTo>
                  <a:lnTo>
                    <a:pt x="1692275" y="0"/>
                  </a:lnTo>
                  <a:cubicBezTo>
                    <a:pt x="1725063" y="0"/>
                    <a:pt x="1751643" y="26580"/>
                    <a:pt x="1751643" y="59367"/>
                  </a:cubicBezTo>
                  <a:lnTo>
                    <a:pt x="1751643" y="273294"/>
                  </a:lnTo>
                  <a:cubicBezTo>
                    <a:pt x="1751643" y="289039"/>
                    <a:pt x="1745388" y="304139"/>
                    <a:pt x="1734254" y="315273"/>
                  </a:cubicBezTo>
                  <a:cubicBezTo>
                    <a:pt x="1723121" y="326407"/>
                    <a:pt x="1708021" y="332661"/>
                    <a:pt x="1692275" y="332661"/>
                  </a:cubicBezTo>
                  <a:lnTo>
                    <a:pt x="59367" y="332661"/>
                  </a:lnTo>
                  <a:cubicBezTo>
                    <a:pt x="43622" y="332661"/>
                    <a:pt x="28522" y="326407"/>
                    <a:pt x="17388" y="315273"/>
                  </a:cubicBezTo>
                  <a:cubicBezTo>
                    <a:pt x="6255" y="304139"/>
                    <a:pt x="0" y="289039"/>
                    <a:pt x="0" y="273294"/>
                  </a:cubicBezTo>
                  <a:lnTo>
                    <a:pt x="0" y="59367"/>
                  </a:lnTo>
                  <a:cubicBezTo>
                    <a:pt x="0" y="43622"/>
                    <a:pt x="6255" y="28522"/>
                    <a:pt x="17388" y="17388"/>
                  </a:cubicBezTo>
                  <a:cubicBezTo>
                    <a:pt x="28522" y="6255"/>
                    <a:pt x="43622" y="0"/>
                    <a:pt x="59367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 txBox="1"/>
            <p:nvPr/>
          </p:nvSpPr>
          <p:spPr>
            <a:xfrm>
              <a:off x="0" y="-38100"/>
              <a:ext cx="1751643" cy="370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Modules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São códigos de configuração reutilizáveis.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212" name="Google Shape;212;p11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1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215" name="Google Shape;215;p11"/>
          <p:cNvSpPr txBox="1"/>
          <p:nvPr/>
        </p:nvSpPr>
        <p:spPr>
          <a:xfrm>
            <a:off x="2435322" y="4383088"/>
            <a:ext cx="13417357" cy="136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221" name="Google Shape;221;p12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12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224" name="Google Shape;224;p12"/>
          <p:cNvGrpSpPr/>
          <p:nvPr/>
        </p:nvGrpSpPr>
        <p:grpSpPr>
          <a:xfrm>
            <a:off x="2319056" y="811709"/>
            <a:ext cx="13649893" cy="2391578"/>
            <a:chOff x="0" y="-57150"/>
            <a:chExt cx="3595033" cy="629881"/>
          </a:xfrm>
        </p:grpSpPr>
        <p:sp>
          <p:nvSpPr>
            <p:cNvPr id="225" name="Google Shape;225;p12"/>
            <p:cNvSpPr/>
            <p:nvPr/>
          </p:nvSpPr>
          <p:spPr>
            <a:xfrm>
              <a:off x="0" y="0"/>
              <a:ext cx="3595033" cy="572731"/>
            </a:xfrm>
            <a:custGeom>
              <a:rect b="b" l="l" r="r" t="t"/>
              <a:pathLst>
                <a:path extrusionOk="0" h="572731" w="3595033">
                  <a:moveTo>
                    <a:pt x="28926" y="0"/>
                  </a:moveTo>
                  <a:lnTo>
                    <a:pt x="3566106" y="0"/>
                  </a:lnTo>
                  <a:cubicBezTo>
                    <a:pt x="3582082" y="0"/>
                    <a:pt x="3595033" y="12951"/>
                    <a:pt x="3595033" y="28926"/>
                  </a:cubicBezTo>
                  <a:lnTo>
                    <a:pt x="3595033" y="543805"/>
                  </a:lnTo>
                  <a:cubicBezTo>
                    <a:pt x="3595033" y="551476"/>
                    <a:pt x="3591985" y="558834"/>
                    <a:pt x="3586560" y="564258"/>
                  </a:cubicBezTo>
                  <a:cubicBezTo>
                    <a:pt x="3581136" y="569683"/>
                    <a:pt x="3573778" y="572731"/>
                    <a:pt x="3566106" y="572731"/>
                  </a:cubicBezTo>
                  <a:lnTo>
                    <a:pt x="28926" y="572731"/>
                  </a:lnTo>
                  <a:cubicBezTo>
                    <a:pt x="21254" y="572731"/>
                    <a:pt x="13897" y="569683"/>
                    <a:pt x="8472" y="564258"/>
                  </a:cubicBezTo>
                  <a:cubicBezTo>
                    <a:pt x="3048" y="558834"/>
                    <a:pt x="0" y="551476"/>
                    <a:pt x="0" y="543805"/>
                  </a:cubicBezTo>
                  <a:lnTo>
                    <a:pt x="0" y="28926"/>
                  </a:lnTo>
                  <a:cubicBezTo>
                    <a:pt x="0" y="21254"/>
                    <a:pt x="3048" y="13897"/>
                    <a:pt x="8472" y="8472"/>
                  </a:cubicBezTo>
                  <a:cubicBezTo>
                    <a:pt x="13897" y="3048"/>
                    <a:pt x="21254" y="0"/>
                    <a:pt x="28926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 txBox="1"/>
            <p:nvPr/>
          </p:nvSpPr>
          <p:spPr>
            <a:xfrm>
              <a:off x="0" y="-57150"/>
              <a:ext cx="3595032" cy="629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Utilizadas para customizar os arquivos Terraform, possibilitando a reutilização dos arquivos para outros projetos </a:t>
              </a:r>
              <a:endParaRPr/>
            </a:p>
          </p:txBody>
        </p:sp>
      </p:grpSp>
      <p:grpSp>
        <p:nvGrpSpPr>
          <p:cNvPr id="227" name="Google Shape;227;p12"/>
          <p:cNvGrpSpPr/>
          <p:nvPr/>
        </p:nvGrpSpPr>
        <p:grpSpPr>
          <a:xfrm>
            <a:off x="2319056" y="3835947"/>
            <a:ext cx="13649893" cy="1838160"/>
            <a:chOff x="0" y="-57150"/>
            <a:chExt cx="3595033" cy="484124"/>
          </a:xfrm>
        </p:grpSpPr>
        <p:sp>
          <p:nvSpPr>
            <p:cNvPr id="228" name="Google Shape;228;p12"/>
            <p:cNvSpPr/>
            <p:nvPr/>
          </p:nvSpPr>
          <p:spPr>
            <a:xfrm>
              <a:off x="0" y="0"/>
              <a:ext cx="3595033" cy="426974"/>
            </a:xfrm>
            <a:custGeom>
              <a:rect b="b" l="l" r="r" t="t"/>
              <a:pathLst>
                <a:path extrusionOk="0" h="426974" w="3595033">
                  <a:moveTo>
                    <a:pt x="28926" y="0"/>
                  </a:moveTo>
                  <a:lnTo>
                    <a:pt x="3566106" y="0"/>
                  </a:lnTo>
                  <a:cubicBezTo>
                    <a:pt x="3582082" y="0"/>
                    <a:pt x="3595033" y="12951"/>
                    <a:pt x="3595033" y="28926"/>
                  </a:cubicBezTo>
                  <a:lnTo>
                    <a:pt x="3595033" y="398048"/>
                  </a:lnTo>
                  <a:cubicBezTo>
                    <a:pt x="3595033" y="405720"/>
                    <a:pt x="3591985" y="413077"/>
                    <a:pt x="3586560" y="418502"/>
                  </a:cubicBezTo>
                  <a:cubicBezTo>
                    <a:pt x="3581136" y="423927"/>
                    <a:pt x="3573778" y="426974"/>
                    <a:pt x="3566106" y="426974"/>
                  </a:cubicBezTo>
                  <a:lnTo>
                    <a:pt x="28926" y="426974"/>
                  </a:lnTo>
                  <a:cubicBezTo>
                    <a:pt x="21254" y="426974"/>
                    <a:pt x="13897" y="423927"/>
                    <a:pt x="8472" y="418502"/>
                  </a:cubicBezTo>
                  <a:cubicBezTo>
                    <a:pt x="3048" y="413077"/>
                    <a:pt x="0" y="405720"/>
                    <a:pt x="0" y="398048"/>
                  </a:cubicBezTo>
                  <a:lnTo>
                    <a:pt x="0" y="28926"/>
                  </a:lnTo>
                  <a:cubicBezTo>
                    <a:pt x="0" y="21254"/>
                    <a:pt x="3048" y="13897"/>
                    <a:pt x="8472" y="8472"/>
                  </a:cubicBezTo>
                  <a:cubicBezTo>
                    <a:pt x="13897" y="3048"/>
                    <a:pt x="21254" y="0"/>
                    <a:pt x="28926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 txBox="1"/>
            <p:nvPr/>
          </p:nvSpPr>
          <p:spPr>
            <a:xfrm>
              <a:off x="0" y="-57150"/>
              <a:ext cx="3595032" cy="484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Os valores das variáveis podem ser definidos no bloco de declaração da variável ou em um arquivo chamado terraform.tfvars</a:t>
              </a:r>
              <a:endParaRPr/>
            </a:p>
          </p:txBody>
        </p:sp>
      </p:grpSp>
      <p:grpSp>
        <p:nvGrpSpPr>
          <p:cNvPr id="230" name="Google Shape;230;p12"/>
          <p:cNvGrpSpPr/>
          <p:nvPr/>
        </p:nvGrpSpPr>
        <p:grpSpPr>
          <a:xfrm>
            <a:off x="2319056" y="6304840"/>
            <a:ext cx="13649893" cy="1838160"/>
            <a:chOff x="0" y="-57150"/>
            <a:chExt cx="3595033" cy="484124"/>
          </a:xfrm>
        </p:grpSpPr>
        <p:sp>
          <p:nvSpPr>
            <p:cNvPr id="231" name="Google Shape;231;p12"/>
            <p:cNvSpPr/>
            <p:nvPr/>
          </p:nvSpPr>
          <p:spPr>
            <a:xfrm>
              <a:off x="0" y="0"/>
              <a:ext cx="3595033" cy="426974"/>
            </a:xfrm>
            <a:custGeom>
              <a:rect b="b" l="l" r="r" t="t"/>
              <a:pathLst>
                <a:path extrusionOk="0" h="426974" w="3595033">
                  <a:moveTo>
                    <a:pt x="28926" y="0"/>
                  </a:moveTo>
                  <a:lnTo>
                    <a:pt x="3566106" y="0"/>
                  </a:lnTo>
                  <a:cubicBezTo>
                    <a:pt x="3582082" y="0"/>
                    <a:pt x="3595033" y="12951"/>
                    <a:pt x="3595033" y="28926"/>
                  </a:cubicBezTo>
                  <a:lnTo>
                    <a:pt x="3595033" y="398048"/>
                  </a:lnTo>
                  <a:cubicBezTo>
                    <a:pt x="3595033" y="405720"/>
                    <a:pt x="3591985" y="413077"/>
                    <a:pt x="3586560" y="418502"/>
                  </a:cubicBezTo>
                  <a:cubicBezTo>
                    <a:pt x="3581136" y="423927"/>
                    <a:pt x="3573778" y="426974"/>
                    <a:pt x="3566106" y="426974"/>
                  </a:cubicBezTo>
                  <a:lnTo>
                    <a:pt x="28926" y="426974"/>
                  </a:lnTo>
                  <a:cubicBezTo>
                    <a:pt x="21254" y="426974"/>
                    <a:pt x="13897" y="423927"/>
                    <a:pt x="8472" y="418502"/>
                  </a:cubicBezTo>
                  <a:cubicBezTo>
                    <a:pt x="3048" y="413077"/>
                    <a:pt x="0" y="405720"/>
                    <a:pt x="0" y="398048"/>
                  </a:cubicBezTo>
                  <a:lnTo>
                    <a:pt x="0" y="28926"/>
                  </a:lnTo>
                  <a:cubicBezTo>
                    <a:pt x="0" y="21254"/>
                    <a:pt x="3048" y="13897"/>
                    <a:pt x="8472" y="8472"/>
                  </a:cubicBezTo>
                  <a:cubicBezTo>
                    <a:pt x="13897" y="3048"/>
                    <a:pt x="21254" y="0"/>
                    <a:pt x="28926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0" y="-57150"/>
              <a:ext cx="3595032" cy="484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Também é possível declarar as variáveis como variáveis de ambiente ou passar as variáveis por linha de comando.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238" name="Google Shape;238;p13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3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241" name="Google Shape;241;p13"/>
          <p:cNvSpPr/>
          <p:nvPr/>
        </p:nvSpPr>
        <p:spPr>
          <a:xfrm>
            <a:off x="1228839" y="2926153"/>
            <a:ext cx="15830321" cy="633245"/>
          </a:xfrm>
          <a:custGeom>
            <a:rect b="b" l="l" r="r" t="t"/>
            <a:pathLst>
              <a:path extrusionOk="0" h="633245" w="15830321">
                <a:moveTo>
                  <a:pt x="0" y="0"/>
                </a:moveTo>
                <a:lnTo>
                  <a:pt x="15830322" y="0"/>
                </a:lnTo>
                <a:lnTo>
                  <a:pt x="15830322" y="633245"/>
                </a:lnTo>
                <a:lnTo>
                  <a:pt x="0" y="6332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9755" l="0" r="0" t="-1482"/>
            </a:stretch>
          </a:blipFill>
          <a:ln>
            <a:noFill/>
          </a:ln>
        </p:spPr>
      </p:sp>
      <p:sp>
        <p:nvSpPr>
          <p:cNvPr id="242" name="Google Shape;242;p13"/>
          <p:cNvSpPr/>
          <p:nvPr/>
        </p:nvSpPr>
        <p:spPr>
          <a:xfrm>
            <a:off x="1228839" y="6889490"/>
            <a:ext cx="15830321" cy="593637"/>
          </a:xfrm>
          <a:custGeom>
            <a:rect b="b" l="l" r="r" t="t"/>
            <a:pathLst>
              <a:path extrusionOk="0" h="593637" w="15830321">
                <a:moveTo>
                  <a:pt x="0" y="0"/>
                </a:moveTo>
                <a:lnTo>
                  <a:pt x="15830322" y="0"/>
                </a:lnTo>
                <a:lnTo>
                  <a:pt x="15830322" y="593637"/>
                </a:lnTo>
                <a:lnTo>
                  <a:pt x="0" y="5936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3"/>
          <p:cNvSpPr txBox="1"/>
          <p:nvPr/>
        </p:nvSpPr>
        <p:spPr>
          <a:xfrm>
            <a:off x="1228839" y="1641121"/>
            <a:ext cx="689423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Variável de ambiente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1228839" y="5602345"/>
            <a:ext cx="6112938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Linha de comando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250" name="Google Shape;250;p14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14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253" name="Google Shape;253;p14"/>
          <p:cNvGrpSpPr/>
          <p:nvPr/>
        </p:nvGrpSpPr>
        <p:grpSpPr>
          <a:xfrm>
            <a:off x="4059159" y="2271007"/>
            <a:ext cx="2841945" cy="888243"/>
            <a:chOff x="0" y="-57150"/>
            <a:chExt cx="748496" cy="233941"/>
          </a:xfrm>
        </p:grpSpPr>
        <p:sp>
          <p:nvSpPr>
            <p:cNvPr id="254" name="Google Shape;254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endParaRPr/>
            </a:p>
          </p:txBody>
        </p:sp>
      </p:grpSp>
      <p:grpSp>
        <p:nvGrpSpPr>
          <p:cNvPr id="256" name="Google Shape;256;p14"/>
          <p:cNvGrpSpPr/>
          <p:nvPr/>
        </p:nvGrpSpPr>
        <p:grpSpPr>
          <a:xfrm>
            <a:off x="9965924" y="2271007"/>
            <a:ext cx="2841945" cy="888243"/>
            <a:chOff x="0" y="-57150"/>
            <a:chExt cx="748496" cy="233941"/>
          </a:xfrm>
        </p:grpSpPr>
        <p:sp>
          <p:nvSpPr>
            <p:cNvPr id="257" name="Google Shape;257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Map</a:t>
              </a:r>
              <a:endParaRPr/>
            </a:p>
          </p:txBody>
        </p:sp>
      </p:grpSp>
      <p:grpSp>
        <p:nvGrpSpPr>
          <p:cNvPr id="259" name="Google Shape;259;p14"/>
          <p:cNvGrpSpPr/>
          <p:nvPr/>
        </p:nvGrpSpPr>
        <p:grpSpPr>
          <a:xfrm>
            <a:off x="5480131" y="4049379"/>
            <a:ext cx="2841945" cy="888243"/>
            <a:chOff x="0" y="-57150"/>
            <a:chExt cx="748496" cy="233941"/>
          </a:xfrm>
        </p:grpSpPr>
        <p:sp>
          <p:nvSpPr>
            <p:cNvPr id="260" name="Google Shape;260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/>
            </a:p>
          </p:txBody>
        </p:sp>
      </p:grpSp>
      <p:sp>
        <p:nvSpPr>
          <p:cNvPr id="262" name="Google Shape;262;p14"/>
          <p:cNvSpPr txBox="1"/>
          <p:nvPr/>
        </p:nvSpPr>
        <p:spPr>
          <a:xfrm>
            <a:off x="6713116" y="933450"/>
            <a:ext cx="4861768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Variáveis</a:t>
            </a:r>
            <a:endParaRPr/>
          </a:p>
        </p:txBody>
      </p:sp>
      <p:grpSp>
        <p:nvGrpSpPr>
          <p:cNvPr id="263" name="Google Shape;263;p14"/>
          <p:cNvGrpSpPr/>
          <p:nvPr/>
        </p:nvGrpSpPr>
        <p:grpSpPr>
          <a:xfrm>
            <a:off x="4059159" y="5830174"/>
            <a:ext cx="2841945" cy="888243"/>
            <a:chOff x="0" y="-57150"/>
            <a:chExt cx="748496" cy="233941"/>
          </a:xfrm>
        </p:grpSpPr>
        <p:sp>
          <p:nvSpPr>
            <p:cNvPr id="264" name="Google Shape;264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11386896" y="4049379"/>
            <a:ext cx="2841945" cy="888243"/>
            <a:chOff x="0" y="-57150"/>
            <a:chExt cx="748496" cy="233941"/>
          </a:xfrm>
        </p:grpSpPr>
        <p:sp>
          <p:nvSpPr>
            <p:cNvPr id="267" name="Google Shape;267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List</a:t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11386896" y="7610968"/>
            <a:ext cx="2841945" cy="888243"/>
            <a:chOff x="0" y="-57150"/>
            <a:chExt cx="748496" cy="233941"/>
          </a:xfrm>
        </p:grpSpPr>
        <p:sp>
          <p:nvSpPr>
            <p:cNvPr id="270" name="Google Shape;270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9965924" y="5830174"/>
            <a:ext cx="2841945" cy="888243"/>
            <a:chOff x="0" y="-57150"/>
            <a:chExt cx="748496" cy="233941"/>
          </a:xfrm>
        </p:grpSpPr>
        <p:sp>
          <p:nvSpPr>
            <p:cNvPr id="273" name="Google Shape;273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/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5480131" y="7610968"/>
            <a:ext cx="2841945" cy="888243"/>
            <a:chOff x="0" y="-57150"/>
            <a:chExt cx="748496" cy="233941"/>
          </a:xfrm>
        </p:grpSpPr>
        <p:sp>
          <p:nvSpPr>
            <p:cNvPr id="276" name="Google Shape;276;p14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Tuple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283" name="Google Shape;283;p15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15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286" name="Google Shape;286;p15"/>
          <p:cNvGrpSpPr/>
          <p:nvPr/>
        </p:nvGrpSpPr>
        <p:grpSpPr>
          <a:xfrm>
            <a:off x="1028700" y="811709"/>
            <a:ext cx="2841945" cy="888243"/>
            <a:chOff x="0" y="-57150"/>
            <a:chExt cx="748496" cy="233941"/>
          </a:xfrm>
        </p:grpSpPr>
        <p:sp>
          <p:nvSpPr>
            <p:cNvPr id="287" name="Google Shape;287;p15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>
            <a:off x="1028700" y="4926509"/>
            <a:ext cx="2841945" cy="888243"/>
            <a:chOff x="0" y="-57150"/>
            <a:chExt cx="748496" cy="233941"/>
          </a:xfrm>
        </p:grpSpPr>
        <p:sp>
          <p:nvSpPr>
            <p:cNvPr id="290" name="Google Shape;290;p15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/>
            </a:p>
          </p:txBody>
        </p:sp>
      </p:grpSp>
      <p:sp>
        <p:nvSpPr>
          <p:cNvPr id="292" name="Google Shape;292;p15"/>
          <p:cNvSpPr/>
          <p:nvPr/>
        </p:nvSpPr>
        <p:spPr>
          <a:xfrm>
            <a:off x="1028700" y="2091158"/>
            <a:ext cx="9593810" cy="2290522"/>
          </a:xfrm>
          <a:custGeom>
            <a:rect b="b" l="l" r="r" t="t"/>
            <a:pathLst>
              <a:path extrusionOk="0" h="2290522" w="9593810">
                <a:moveTo>
                  <a:pt x="0" y="0"/>
                </a:moveTo>
                <a:lnTo>
                  <a:pt x="9593810" y="0"/>
                </a:lnTo>
                <a:lnTo>
                  <a:pt x="9593810" y="2290522"/>
                </a:lnTo>
                <a:lnTo>
                  <a:pt x="0" y="2290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15"/>
          <p:cNvSpPr/>
          <p:nvPr/>
        </p:nvSpPr>
        <p:spPr>
          <a:xfrm>
            <a:off x="1028700" y="6274137"/>
            <a:ext cx="8811647" cy="2390159"/>
          </a:xfrm>
          <a:custGeom>
            <a:rect b="b" l="l" r="r" t="t"/>
            <a:pathLst>
              <a:path extrusionOk="0" h="2390159" w="8811647">
                <a:moveTo>
                  <a:pt x="0" y="0"/>
                </a:moveTo>
                <a:lnTo>
                  <a:pt x="8811647" y="0"/>
                </a:lnTo>
                <a:lnTo>
                  <a:pt x="8811647" y="2390159"/>
                </a:lnTo>
                <a:lnTo>
                  <a:pt x="0" y="2390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299" name="Google Shape;299;p16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16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302" name="Google Shape;302;p16"/>
          <p:cNvGrpSpPr/>
          <p:nvPr/>
        </p:nvGrpSpPr>
        <p:grpSpPr>
          <a:xfrm>
            <a:off x="1028700" y="1918547"/>
            <a:ext cx="2841945" cy="888243"/>
            <a:chOff x="0" y="-57150"/>
            <a:chExt cx="748496" cy="233941"/>
          </a:xfrm>
        </p:grpSpPr>
        <p:sp>
          <p:nvSpPr>
            <p:cNvPr id="303" name="Google Shape;303;p16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/>
            </a:p>
          </p:txBody>
        </p:sp>
      </p:grpSp>
      <p:sp>
        <p:nvSpPr>
          <p:cNvPr id="305" name="Google Shape;305;p16"/>
          <p:cNvSpPr/>
          <p:nvPr/>
        </p:nvSpPr>
        <p:spPr>
          <a:xfrm>
            <a:off x="1028700" y="3504817"/>
            <a:ext cx="11301259" cy="3277365"/>
          </a:xfrm>
          <a:custGeom>
            <a:rect b="b" l="l" r="r" t="t"/>
            <a:pathLst>
              <a:path extrusionOk="0" h="3277365" w="11301259">
                <a:moveTo>
                  <a:pt x="0" y="0"/>
                </a:moveTo>
                <a:lnTo>
                  <a:pt x="11301259" y="0"/>
                </a:lnTo>
                <a:lnTo>
                  <a:pt x="11301259" y="3277366"/>
                </a:lnTo>
                <a:lnTo>
                  <a:pt x="0" y="3277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11" name="Google Shape;311;p17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17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314" name="Google Shape;314;p17"/>
          <p:cNvGrpSpPr/>
          <p:nvPr/>
        </p:nvGrpSpPr>
        <p:grpSpPr>
          <a:xfrm>
            <a:off x="1028700" y="811709"/>
            <a:ext cx="2841945" cy="888243"/>
            <a:chOff x="0" y="-57150"/>
            <a:chExt cx="748496" cy="233941"/>
          </a:xfrm>
        </p:grpSpPr>
        <p:sp>
          <p:nvSpPr>
            <p:cNvPr id="315" name="Google Shape;315;p17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List</a:t>
              </a:r>
              <a:endParaRPr/>
            </a:p>
          </p:txBody>
        </p:sp>
      </p:grpSp>
      <p:sp>
        <p:nvSpPr>
          <p:cNvPr id="317" name="Google Shape;317;p17"/>
          <p:cNvSpPr/>
          <p:nvPr/>
        </p:nvSpPr>
        <p:spPr>
          <a:xfrm>
            <a:off x="1028700" y="2293569"/>
            <a:ext cx="16230600" cy="5193792"/>
          </a:xfrm>
          <a:custGeom>
            <a:rect b="b" l="l" r="r" t="t"/>
            <a:pathLst>
              <a:path extrusionOk="0" h="5193792" w="16230600">
                <a:moveTo>
                  <a:pt x="0" y="0"/>
                </a:moveTo>
                <a:lnTo>
                  <a:pt x="16230600" y="0"/>
                </a:lnTo>
                <a:lnTo>
                  <a:pt x="16230600" y="5193792"/>
                </a:lnTo>
                <a:lnTo>
                  <a:pt x="0" y="51937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23" name="Google Shape;323;p18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p18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326" name="Google Shape;326;p18"/>
          <p:cNvGrpSpPr/>
          <p:nvPr/>
        </p:nvGrpSpPr>
        <p:grpSpPr>
          <a:xfrm>
            <a:off x="1028700" y="811709"/>
            <a:ext cx="2841945" cy="888243"/>
            <a:chOff x="0" y="-57150"/>
            <a:chExt cx="748496" cy="233941"/>
          </a:xfrm>
        </p:grpSpPr>
        <p:sp>
          <p:nvSpPr>
            <p:cNvPr id="327" name="Google Shape;327;p18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Map</a:t>
              </a:r>
              <a:endParaRPr/>
            </a:p>
          </p:txBody>
        </p:sp>
      </p:grpSp>
      <p:sp>
        <p:nvSpPr>
          <p:cNvPr id="329" name="Google Shape;329;p18"/>
          <p:cNvSpPr/>
          <p:nvPr/>
        </p:nvSpPr>
        <p:spPr>
          <a:xfrm>
            <a:off x="2161734" y="2242097"/>
            <a:ext cx="13964533" cy="6371318"/>
          </a:xfrm>
          <a:custGeom>
            <a:rect b="b" l="l" r="r" t="t"/>
            <a:pathLst>
              <a:path extrusionOk="0" h="6371318" w="13964533">
                <a:moveTo>
                  <a:pt x="0" y="0"/>
                </a:moveTo>
                <a:lnTo>
                  <a:pt x="13964532" y="0"/>
                </a:lnTo>
                <a:lnTo>
                  <a:pt x="13964532" y="6371319"/>
                </a:lnTo>
                <a:lnTo>
                  <a:pt x="0" y="6371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35" name="Google Shape;335;p19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19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338" name="Google Shape;338;p19"/>
          <p:cNvSpPr/>
          <p:nvPr/>
        </p:nvSpPr>
        <p:spPr>
          <a:xfrm>
            <a:off x="2769408" y="1921728"/>
            <a:ext cx="12749184" cy="6980178"/>
          </a:xfrm>
          <a:custGeom>
            <a:rect b="b" l="l" r="r" t="t"/>
            <a:pathLst>
              <a:path extrusionOk="0" h="6980178" w="12749184">
                <a:moveTo>
                  <a:pt x="0" y="0"/>
                </a:moveTo>
                <a:lnTo>
                  <a:pt x="12749184" y="0"/>
                </a:lnTo>
                <a:lnTo>
                  <a:pt x="12749184" y="6980178"/>
                </a:lnTo>
                <a:lnTo>
                  <a:pt x="0" y="6980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9" name="Google Shape;339;p19"/>
          <p:cNvGrpSpPr/>
          <p:nvPr/>
        </p:nvGrpSpPr>
        <p:grpSpPr>
          <a:xfrm>
            <a:off x="1028700" y="811709"/>
            <a:ext cx="2841945" cy="888243"/>
            <a:chOff x="0" y="-57150"/>
            <a:chExt cx="748496" cy="233941"/>
          </a:xfrm>
        </p:grpSpPr>
        <p:sp>
          <p:nvSpPr>
            <p:cNvPr id="340" name="Google Shape;340;p19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grpSp>
        <p:nvGrpSpPr>
          <p:cNvPr id="100" name="Google Shape;100;p2"/>
          <p:cNvGrpSpPr/>
          <p:nvPr/>
        </p:nvGrpSpPr>
        <p:grpSpPr>
          <a:xfrm>
            <a:off x="4328505" y="2210287"/>
            <a:ext cx="9630990" cy="4085648"/>
            <a:chOff x="0" y="-19050"/>
            <a:chExt cx="12841320" cy="5447531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0" y="1217019"/>
              <a:ext cx="12841320" cy="2638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99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Terraform</a:t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-19050"/>
              <a:ext cx="8866808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1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4547948"/>
              <a:ext cx="12418675" cy="880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99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Introdução à Infraestrutura como Código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47" name="Google Shape;347;p20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20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350" name="Google Shape;350;p20"/>
          <p:cNvSpPr/>
          <p:nvPr/>
        </p:nvSpPr>
        <p:spPr>
          <a:xfrm>
            <a:off x="236632" y="2403655"/>
            <a:ext cx="17814736" cy="5479690"/>
          </a:xfrm>
          <a:custGeom>
            <a:rect b="b" l="l" r="r" t="t"/>
            <a:pathLst>
              <a:path extrusionOk="0" h="5479690" w="17814736">
                <a:moveTo>
                  <a:pt x="0" y="0"/>
                </a:moveTo>
                <a:lnTo>
                  <a:pt x="17814736" y="0"/>
                </a:lnTo>
                <a:lnTo>
                  <a:pt x="17814736" y="5479690"/>
                </a:lnTo>
                <a:lnTo>
                  <a:pt x="0" y="5479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74" l="0" r="0" t="0"/>
            </a:stretch>
          </a:blipFill>
          <a:ln>
            <a:noFill/>
          </a:ln>
        </p:spPr>
      </p:sp>
      <p:grpSp>
        <p:nvGrpSpPr>
          <p:cNvPr id="351" name="Google Shape;351;p20"/>
          <p:cNvGrpSpPr/>
          <p:nvPr/>
        </p:nvGrpSpPr>
        <p:grpSpPr>
          <a:xfrm>
            <a:off x="1028700" y="811709"/>
            <a:ext cx="2841945" cy="888243"/>
            <a:chOff x="0" y="-57150"/>
            <a:chExt cx="748496" cy="233941"/>
          </a:xfrm>
        </p:grpSpPr>
        <p:sp>
          <p:nvSpPr>
            <p:cNvPr id="352" name="Google Shape;352;p20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59" name="Google Shape;359;p21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21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362" name="Google Shape;362;p21"/>
          <p:cNvSpPr/>
          <p:nvPr/>
        </p:nvSpPr>
        <p:spPr>
          <a:xfrm>
            <a:off x="182095" y="2017495"/>
            <a:ext cx="17923809" cy="6788643"/>
          </a:xfrm>
          <a:custGeom>
            <a:rect b="b" l="l" r="r" t="t"/>
            <a:pathLst>
              <a:path extrusionOk="0" h="6788643" w="17923809">
                <a:moveTo>
                  <a:pt x="0" y="0"/>
                </a:moveTo>
                <a:lnTo>
                  <a:pt x="17923810" y="0"/>
                </a:lnTo>
                <a:lnTo>
                  <a:pt x="17923810" y="6788643"/>
                </a:lnTo>
                <a:lnTo>
                  <a:pt x="0" y="67886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3" name="Google Shape;363;p21"/>
          <p:cNvGrpSpPr/>
          <p:nvPr/>
        </p:nvGrpSpPr>
        <p:grpSpPr>
          <a:xfrm>
            <a:off x="1028700" y="811709"/>
            <a:ext cx="2841945" cy="888243"/>
            <a:chOff x="0" y="-57150"/>
            <a:chExt cx="748496" cy="233941"/>
          </a:xfrm>
        </p:grpSpPr>
        <p:sp>
          <p:nvSpPr>
            <p:cNvPr id="364" name="Google Shape;364;p21"/>
            <p:cNvSpPr/>
            <p:nvPr/>
          </p:nvSpPr>
          <p:spPr>
            <a:xfrm>
              <a:off x="0" y="0"/>
              <a:ext cx="748496" cy="176791"/>
            </a:xfrm>
            <a:custGeom>
              <a:rect b="b" l="l" r="r" t="t"/>
              <a:pathLst>
                <a:path extrusionOk="0" h="176791" w="748496">
                  <a:moveTo>
                    <a:pt x="88395" y="0"/>
                  </a:moveTo>
                  <a:lnTo>
                    <a:pt x="660100" y="0"/>
                  </a:lnTo>
                  <a:cubicBezTo>
                    <a:pt x="683544" y="0"/>
                    <a:pt x="706028" y="9313"/>
                    <a:pt x="722605" y="25890"/>
                  </a:cubicBezTo>
                  <a:cubicBezTo>
                    <a:pt x="739183" y="42468"/>
                    <a:pt x="748496" y="64951"/>
                    <a:pt x="748496" y="88395"/>
                  </a:cubicBezTo>
                  <a:lnTo>
                    <a:pt x="748496" y="88395"/>
                  </a:lnTo>
                  <a:cubicBezTo>
                    <a:pt x="748496" y="137215"/>
                    <a:pt x="708920" y="176791"/>
                    <a:pt x="660100" y="176791"/>
                  </a:cubicBezTo>
                  <a:lnTo>
                    <a:pt x="88395" y="176791"/>
                  </a:lnTo>
                  <a:cubicBezTo>
                    <a:pt x="39576" y="176791"/>
                    <a:pt x="0" y="137215"/>
                    <a:pt x="0" y="88395"/>
                  </a:cubicBezTo>
                  <a:lnTo>
                    <a:pt x="0" y="88395"/>
                  </a:lnTo>
                  <a:cubicBezTo>
                    <a:pt x="0" y="39576"/>
                    <a:pt x="39576" y="0"/>
                    <a:pt x="88395" y="0"/>
                  </a:cubicBezTo>
                  <a:close/>
                </a:path>
              </a:pathLst>
            </a:custGeom>
            <a:solidFill>
              <a:srgbClr val="2E1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0" y="-57150"/>
              <a:ext cx="748496" cy="23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Tuple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71" name="Google Shape;371;p22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22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374" name="Google Shape;374;p22"/>
          <p:cNvSpPr txBox="1"/>
          <p:nvPr/>
        </p:nvSpPr>
        <p:spPr>
          <a:xfrm>
            <a:off x="2435322" y="4383088"/>
            <a:ext cx="13417357" cy="136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Mão na massa!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80" name="Google Shape;380;p23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2" name="Google Shape;382;p23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383" name="Google Shape;383;p23"/>
          <p:cNvSpPr txBox="1"/>
          <p:nvPr/>
        </p:nvSpPr>
        <p:spPr>
          <a:xfrm>
            <a:off x="7160737" y="4114800"/>
            <a:ext cx="3966526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Instalação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517549" y="5535375"/>
            <a:ext cx="92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https://developer.hashicorp.com/terraform/install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90" name="Google Shape;390;p24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24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393" name="Google Shape;393;p24"/>
          <p:cNvSpPr txBox="1"/>
          <p:nvPr/>
        </p:nvSpPr>
        <p:spPr>
          <a:xfrm>
            <a:off x="6589237" y="4572000"/>
            <a:ext cx="5109526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Testes Locais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399" name="Google Shape;399;p25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p25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402" name="Google Shape;402;p25"/>
          <p:cNvSpPr txBox="1"/>
          <p:nvPr/>
        </p:nvSpPr>
        <p:spPr>
          <a:xfrm>
            <a:off x="4684237" y="4572000"/>
            <a:ext cx="8919526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Ambiente Digital Ocean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408" name="Google Shape;408;p26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p26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411" name="Google Shape;411;p26"/>
          <p:cNvSpPr/>
          <p:nvPr/>
        </p:nvSpPr>
        <p:spPr>
          <a:xfrm>
            <a:off x="3807696" y="650741"/>
            <a:ext cx="10672609" cy="8008896"/>
          </a:xfrm>
          <a:custGeom>
            <a:rect b="b" l="l" r="r" t="t"/>
            <a:pathLst>
              <a:path extrusionOk="0" h="8008896" w="10672609">
                <a:moveTo>
                  <a:pt x="0" y="0"/>
                </a:moveTo>
                <a:lnTo>
                  <a:pt x="10672608" y="0"/>
                </a:lnTo>
                <a:lnTo>
                  <a:pt x="10672608" y="8008896"/>
                </a:lnTo>
                <a:lnTo>
                  <a:pt x="0" y="8008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417" name="Google Shape;417;p27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p27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420" name="Google Shape;420;p27"/>
          <p:cNvSpPr txBox="1"/>
          <p:nvPr/>
        </p:nvSpPr>
        <p:spPr>
          <a:xfrm>
            <a:off x="4082948" y="733425"/>
            <a:ext cx="9462040" cy="258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2656164" y="5506483"/>
            <a:ext cx="6157804" cy="170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10640797" y="4535063"/>
            <a:ext cx="3841490" cy="3841490"/>
          </a:xfrm>
          <a:custGeom>
            <a:rect b="b" l="l" r="r" t="t"/>
            <a:pathLst>
              <a:path extrusionOk="0" h="3841490" w="3841490">
                <a:moveTo>
                  <a:pt x="0" y="0"/>
                </a:moveTo>
                <a:lnTo>
                  <a:pt x="3841490" y="0"/>
                </a:lnTo>
                <a:lnTo>
                  <a:pt x="3841490" y="3841490"/>
                </a:lnTo>
                <a:lnTo>
                  <a:pt x="0" y="3841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1328082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12" name="Google Shape;112;p3"/>
          <p:cNvSpPr txBox="1"/>
          <p:nvPr/>
        </p:nvSpPr>
        <p:spPr>
          <a:xfrm>
            <a:off x="1328082" y="2036016"/>
            <a:ext cx="492085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328082" y="4432519"/>
            <a:ext cx="15631836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Realizar a introdução aos conceitos de IaC (Infraestructure as Code) e  apresentar o Terraform como uma ferramenta para gerenciar Infraestruturas na nuvem.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22" name="Google Shape;122;p4"/>
          <p:cNvSpPr txBox="1"/>
          <p:nvPr/>
        </p:nvSpPr>
        <p:spPr>
          <a:xfrm>
            <a:off x="1328075" y="2036025"/>
            <a:ext cx="836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IaC?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328082" y="4432519"/>
            <a:ext cx="15631836" cy="298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IaC ou Infraestrutura como Código é um modo de gerenciar a Infraestrutura em Nuvem ou On-Premise sem necessidade de processos manuais. 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Utilizando arquivos de configuração, pode-se gerenciar desde servidores até cluster kubernetes.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29" name="Google Shape;129;p5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5"/>
          <p:cNvSpPr/>
          <p:nvPr/>
        </p:nvSpPr>
        <p:spPr>
          <a:xfrm>
            <a:off x="1028700" y="9245759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32" name="Google Shape;132;p5"/>
          <p:cNvSpPr txBox="1"/>
          <p:nvPr/>
        </p:nvSpPr>
        <p:spPr>
          <a:xfrm>
            <a:off x="1328082" y="1244397"/>
            <a:ext cx="6000155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328082" y="3305036"/>
            <a:ext cx="15631836" cy="478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Utilizar ferramentas de IaC nos proporciona: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Automação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Facilidade de Gestão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Padronização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Versionamento</a:t>
            </a:r>
            <a:endParaRPr/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Diminuição de erros humanos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39" name="Google Shape;139;p6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6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>
            <a:off x="7952109" y="4755164"/>
            <a:ext cx="1771021" cy="1326556"/>
          </a:xfrm>
          <a:custGeom>
            <a:rect b="b" l="l" r="r" t="t"/>
            <a:pathLst>
              <a:path extrusionOk="0" h="1326556" w="1771021">
                <a:moveTo>
                  <a:pt x="0" y="0"/>
                </a:moveTo>
                <a:lnTo>
                  <a:pt x="1771021" y="0"/>
                </a:lnTo>
                <a:lnTo>
                  <a:pt x="1771021" y="1326556"/>
                </a:lnTo>
                <a:lnTo>
                  <a:pt x="0" y="1326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6"/>
          <p:cNvSpPr/>
          <p:nvPr/>
        </p:nvSpPr>
        <p:spPr>
          <a:xfrm>
            <a:off x="4565815" y="3667071"/>
            <a:ext cx="2252728" cy="813151"/>
          </a:xfrm>
          <a:custGeom>
            <a:rect b="b" l="l" r="r" t="t"/>
            <a:pathLst>
              <a:path extrusionOk="0" h="813151" w="2252728">
                <a:moveTo>
                  <a:pt x="0" y="0"/>
                </a:moveTo>
                <a:lnTo>
                  <a:pt x="2252729" y="0"/>
                </a:lnTo>
                <a:lnTo>
                  <a:pt x="2252729" y="813151"/>
                </a:lnTo>
                <a:lnTo>
                  <a:pt x="0" y="813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6"/>
          <p:cNvSpPr/>
          <p:nvPr/>
        </p:nvSpPr>
        <p:spPr>
          <a:xfrm>
            <a:off x="2263502" y="6257145"/>
            <a:ext cx="1982850" cy="1982850"/>
          </a:xfrm>
          <a:custGeom>
            <a:rect b="b" l="l" r="r" t="t"/>
            <a:pathLst>
              <a:path extrusionOk="0" h="1982850" w="1982850">
                <a:moveTo>
                  <a:pt x="0" y="0"/>
                </a:moveTo>
                <a:lnTo>
                  <a:pt x="1982850" y="0"/>
                </a:lnTo>
                <a:lnTo>
                  <a:pt x="1982850" y="1982850"/>
                </a:lnTo>
                <a:lnTo>
                  <a:pt x="0" y="19828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11367186" y="6993486"/>
            <a:ext cx="2133904" cy="1543847"/>
          </a:xfrm>
          <a:custGeom>
            <a:rect b="b" l="l" r="r" t="t"/>
            <a:pathLst>
              <a:path extrusionOk="0" h="1543847" w="2133904">
                <a:moveTo>
                  <a:pt x="0" y="0"/>
                </a:moveTo>
                <a:lnTo>
                  <a:pt x="2133904" y="0"/>
                </a:lnTo>
                <a:lnTo>
                  <a:pt x="2133904" y="1543848"/>
                </a:lnTo>
                <a:lnTo>
                  <a:pt x="0" y="1543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/>
          <p:nvPr/>
        </p:nvSpPr>
        <p:spPr>
          <a:xfrm>
            <a:off x="14534158" y="4995198"/>
            <a:ext cx="1904128" cy="1904128"/>
          </a:xfrm>
          <a:custGeom>
            <a:rect b="b" l="l" r="r" t="t"/>
            <a:pathLst>
              <a:path extrusionOk="0" h="1904128" w="1904128">
                <a:moveTo>
                  <a:pt x="0" y="0"/>
                </a:moveTo>
                <a:lnTo>
                  <a:pt x="1904128" y="0"/>
                </a:lnTo>
                <a:lnTo>
                  <a:pt x="1904128" y="1904128"/>
                </a:lnTo>
                <a:lnTo>
                  <a:pt x="0" y="1904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6"/>
          <p:cNvSpPr/>
          <p:nvPr/>
        </p:nvSpPr>
        <p:spPr>
          <a:xfrm>
            <a:off x="6419702" y="7248570"/>
            <a:ext cx="2075375" cy="1554528"/>
          </a:xfrm>
          <a:custGeom>
            <a:rect b="b" l="l" r="r" t="t"/>
            <a:pathLst>
              <a:path extrusionOk="0" h="1554528" w="2075375">
                <a:moveTo>
                  <a:pt x="0" y="0"/>
                </a:moveTo>
                <a:lnTo>
                  <a:pt x="2075375" y="0"/>
                </a:lnTo>
                <a:lnTo>
                  <a:pt x="2075375" y="1554528"/>
                </a:lnTo>
                <a:lnTo>
                  <a:pt x="0" y="1554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6"/>
          <p:cNvSpPr/>
          <p:nvPr/>
        </p:nvSpPr>
        <p:spPr>
          <a:xfrm>
            <a:off x="1028700" y="4223356"/>
            <a:ext cx="1917056" cy="1063616"/>
          </a:xfrm>
          <a:custGeom>
            <a:rect b="b" l="l" r="r" t="t"/>
            <a:pathLst>
              <a:path extrusionOk="0" h="1063616" w="1917056">
                <a:moveTo>
                  <a:pt x="0" y="0"/>
                </a:moveTo>
                <a:lnTo>
                  <a:pt x="1917056" y="0"/>
                </a:lnTo>
                <a:lnTo>
                  <a:pt x="1917056" y="1063616"/>
                </a:lnTo>
                <a:lnTo>
                  <a:pt x="0" y="1063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6"/>
          <p:cNvSpPr/>
          <p:nvPr/>
        </p:nvSpPr>
        <p:spPr>
          <a:xfrm>
            <a:off x="11055326" y="3451514"/>
            <a:ext cx="2060897" cy="1543684"/>
          </a:xfrm>
          <a:custGeom>
            <a:rect b="b" l="l" r="r" t="t"/>
            <a:pathLst>
              <a:path extrusionOk="0" h="1543684" w="2060897">
                <a:moveTo>
                  <a:pt x="0" y="0"/>
                </a:moveTo>
                <a:lnTo>
                  <a:pt x="2060897" y="0"/>
                </a:lnTo>
                <a:lnTo>
                  <a:pt x="2060897" y="1543684"/>
                </a:lnTo>
                <a:lnTo>
                  <a:pt x="0" y="1543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6"/>
          <p:cNvSpPr txBox="1"/>
          <p:nvPr/>
        </p:nvSpPr>
        <p:spPr>
          <a:xfrm>
            <a:off x="899278" y="1512176"/>
            <a:ext cx="14890419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Algumas Ferramentas IaC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56" name="Google Shape;156;p7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7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59" name="Google Shape;159;p7"/>
          <p:cNvSpPr txBox="1"/>
          <p:nvPr/>
        </p:nvSpPr>
        <p:spPr>
          <a:xfrm>
            <a:off x="3846810" y="3705225"/>
            <a:ext cx="10594379" cy="258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Terraform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65" name="Google Shape;165;p8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8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68" name="Google Shape;168;p8"/>
          <p:cNvSpPr txBox="1"/>
          <p:nvPr/>
        </p:nvSpPr>
        <p:spPr>
          <a:xfrm>
            <a:off x="1647384" y="1249897"/>
            <a:ext cx="14993233" cy="6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uma ferramenta de Infraestrutura como Código que permite a construção, alteração e versionamento de infraestrutura.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Criado em 2014 pela HashiCorp.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objetivo inicial, era permitir a gestão simplificada de infraestruras complexas em múltiplos provedores.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734059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 a linguagem HCL (Hashicorp Configuration Language) para desenvolvimento dos arquivos de configuração.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07" l="0" r="0" t="-3008"/>
            </a:stretch>
          </a:blipFill>
          <a:ln>
            <a:noFill/>
          </a:ln>
        </p:spPr>
      </p:sp>
      <p:sp>
        <p:nvSpPr>
          <p:cNvPr id="174" name="Google Shape;174;p9"/>
          <p:cNvSpPr/>
          <p:nvPr/>
        </p:nvSpPr>
        <p:spPr>
          <a:xfrm>
            <a:off x="0" y="9155561"/>
            <a:ext cx="18288000" cy="1491228"/>
          </a:xfrm>
          <a:prstGeom prst="rect">
            <a:avLst/>
          </a:prstGeom>
          <a:gradFill>
            <a:gsLst>
              <a:gs pos="0">
                <a:srgbClr val="000000">
                  <a:alpha val="64705"/>
                </a:srgbClr>
              </a:gs>
              <a:gs pos="100000">
                <a:srgbClr val="3533CD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14993233" y="9401420"/>
            <a:ext cx="2266067" cy="755356"/>
          </a:xfrm>
          <a:custGeom>
            <a:rect b="b" l="l" r="r" t="t"/>
            <a:pathLst>
              <a:path extrusionOk="0" h="755356" w="2266067">
                <a:moveTo>
                  <a:pt x="0" y="0"/>
                </a:moveTo>
                <a:lnTo>
                  <a:pt x="2266067" y="0"/>
                </a:lnTo>
                <a:lnTo>
                  <a:pt x="2266067" y="755355"/>
                </a:lnTo>
                <a:lnTo>
                  <a:pt x="0" y="755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9"/>
          <p:cNvSpPr/>
          <p:nvPr/>
        </p:nvSpPr>
        <p:spPr>
          <a:xfrm>
            <a:off x="1028700" y="9123681"/>
            <a:ext cx="3254927" cy="1310833"/>
          </a:xfrm>
          <a:custGeom>
            <a:rect b="b" l="l" r="r" t="t"/>
            <a:pathLst>
              <a:path extrusionOk="0" h="1310833" w="3254927">
                <a:moveTo>
                  <a:pt x="0" y="0"/>
                </a:moveTo>
                <a:lnTo>
                  <a:pt x="3254927" y="0"/>
                </a:lnTo>
                <a:lnTo>
                  <a:pt x="3254927" y="1310833"/>
                </a:lnTo>
                <a:lnTo>
                  <a:pt x="0" y="13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135" r="-7840" t="0"/>
            </a:stretch>
          </a:blipFill>
          <a:ln>
            <a:noFill/>
          </a:ln>
        </p:spPr>
      </p:sp>
      <p:sp>
        <p:nvSpPr>
          <p:cNvPr id="177" name="Google Shape;177;p9"/>
          <p:cNvSpPr txBox="1"/>
          <p:nvPr/>
        </p:nvSpPr>
        <p:spPr>
          <a:xfrm>
            <a:off x="2435322" y="4383088"/>
            <a:ext cx="13417357" cy="136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Principais Componentes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