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6940EB-3F4E-4D11-8BD5-10F9CB6C814A}">
  <a:tblStyle styleId="{B26940EB-3F4E-4D11-8BD5-10F9CB6C81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9DBE14-1A46-498C-B228-0F4EB62A731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33d2340d28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33d2340d28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33d2340d28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3d2340d2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2f4839a93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2f4839a9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3d2340d28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3d2340d2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s-419"/>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3d2340d28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3d2340d28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3d2340d28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3d2340d28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33cfa0e8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33cfa0e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3d2340d28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3d2340d28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3cfa0e85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3cfa0e85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3cfa0e85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3cfa0e85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3d2340d2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3d2340d2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3cfa0e85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3cfa0e85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f3c54400ba1949a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f3c54400ba1949a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32f4839a9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32f4839a9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33cfa0e85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33cfa0e85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32f4839a9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32f4839a9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32f4839a9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32f4839a9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32f4839a93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32f4839a9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2f4839a93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2f4839a9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2f4839a93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2f4839a9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2f4839a9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2f4839a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3d2340d28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3d2340d28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32f4839a93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32f4839a9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32f4839a93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32f4839a93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2f4839a9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2f4839a9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3d2340d28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3d2340d2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3d2340d28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3d2340d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3d2340d2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3d2340d2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2f4839a93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2f4839a9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d2340d28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3d2340d28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ast Page Logo">
  <p:cSld name="Last Page Logo">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6462778" y="3748659"/>
            <a:ext cx="2430001" cy="303750"/>
          </a:xfrm>
          <a:prstGeom prst="rect">
            <a:avLst/>
          </a:prstGeom>
          <a:noFill/>
          <a:ln>
            <a:noFill/>
          </a:ln>
        </p:spPr>
      </p:pic>
      <p:cxnSp>
        <p:nvCxnSpPr>
          <p:cNvPr id="52" name="Google Shape;52;p13"/>
          <p:cNvCxnSpPr/>
          <p:nvPr/>
        </p:nvCxnSpPr>
        <p:spPr>
          <a:xfrm>
            <a:off x="0" y="4111229"/>
            <a:ext cx="8892900" cy="0"/>
          </a:xfrm>
          <a:prstGeom prst="straightConnector1">
            <a:avLst/>
          </a:prstGeom>
          <a:noFill/>
          <a:ln w="19050" cap="flat" cmpd="sng">
            <a:solidFill>
              <a:schemeClr val="accent3"/>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59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sites.google.com/view/desafio-itau/"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78375" y="1658850"/>
            <a:ext cx="71655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419" sz="5300" b="1">
                <a:solidFill>
                  <a:srgbClr val="F78022"/>
                </a:solidFill>
                <a:latin typeface="Roboto"/>
                <a:ea typeface="Roboto"/>
                <a:cs typeface="Roboto"/>
                <a:sym typeface="Roboto"/>
              </a:rPr>
              <a:t>Desafío Itaú</a:t>
            </a:r>
            <a:endParaRPr sz="5300" b="1">
              <a:solidFill>
                <a:srgbClr val="F78022"/>
              </a:solidFill>
              <a:latin typeface="Roboto"/>
              <a:ea typeface="Roboto"/>
              <a:cs typeface="Roboto"/>
              <a:sym typeface="Roboto"/>
            </a:endParaRPr>
          </a:p>
          <a:p>
            <a:pPr marL="0" lvl="0" indent="0" algn="l" rtl="0">
              <a:spcBef>
                <a:spcPts val="0"/>
              </a:spcBef>
              <a:spcAft>
                <a:spcPts val="0"/>
              </a:spcAft>
              <a:buNone/>
            </a:pPr>
            <a:r>
              <a:rPr lang="es-419" sz="1900" b="1">
                <a:solidFill>
                  <a:schemeClr val="dk2"/>
                </a:solidFill>
                <a:latin typeface="Roboto"/>
                <a:ea typeface="Roboto"/>
                <a:cs typeface="Roboto"/>
                <a:sym typeface="Roboto"/>
              </a:rPr>
              <a:t>Proyecto Semestral - Predicción de compra de productos</a:t>
            </a:r>
            <a:endParaRPr sz="1900" b="1">
              <a:solidFill>
                <a:schemeClr val="dk2"/>
              </a:solidFill>
              <a:latin typeface="Roboto"/>
              <a:ea typeface="Roboto"/>
              <a:cs typeface="Roboto"/>
              <a:sym typeface="Roboto"/>
            </a:endParaRPr>
          </a:p>
        </p:txBody>
      </p:sp>
      <p:pic>
        <p:nvPicPr>
          <p:cNvPr id="58" name="Google Shape;58;p14"/>
          <p:cNvPicPr preferRelativeResize="0"/>
          <p:nvPr/>
        </p:nvPicPr>
        <p:blipFill>
          <a:blip r:embed="rId3">
            <a:alphaModFix/>
          </a:blip>
          <a:stretch>
            <a:fillRect/>
          </a:stretch>
        </p:blipFill>
        <p:spPr>
          <a:xfrm>
            <a:off x="8096250" y="387350"/>
            <a:ext cx="671999" cy="680650"/>
          </a:xfrm>
          <a:prstGeom prst="rect">
            <a:avLst/>
          </a:prstGeom>
          <a:noFill/>
          <a:ln>
            <a:noFill/>
          </a:ln>
        </p:spPr>
      </p:pic>
      <p:pic>
        <p:nvPicPr>
          <p:cNvPr id="59" name="Google Shape;59;p14"/>
          <p:cNvPicPr preferRelativeResize="0"/>
          <p:nvPr/>
        </p:nvPicPr>
        <p:blipFill>
          <a:blip r:embed="rId4">
            <a:alphaModFix/>
          </a:blip>
          <a:stretch>
            <a:fillRect/>
          </a:stretch>
        </p:blipFill>
        <p:spPr>
          <a:xfrm>
            <a:off x="378375" y="387350"/>
            <a:ext cx="2714625" cy="595050"/>
          </a:xfrm>
          <a:prstGeom prst="rect">
            <a:avLst/>
          </a:prstGeom>
          <a:noFill/>
          <a:ln>
            <a:noFill/>
          </a:ln>
        </p:spPr>
      </p:pic>
      <p:sp>
        <p:nvSpPr>
          <p:cNvPr id="60" name="Google Shape;60;p14"/>
          <p:cNvSpPr txBox="1">
            <a:spLocks noGrp="1"/>
          </p:cNvSpPr>
          <p:nvPr>
            <p:ph type="subTitle" idx="1"/>
          </p:nvPr>
        </p:nvSpPr>
        <p:spPr>
          <a:xfrm>
            <a:off x="378374" y="3953700"/>
            <a:ext cx="6914791" cy="1189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419" sz="1500" dirty="0">
                <a:latin typeface="Roboto"/>
                <a:ea typeface="Roboto"/>
                <a:cs typeface="Roboto"/>
                <a:sym typeface="Roboto"/>
              </a:rPr>
              <a:t>Curso: 		IN7615 - Aprendizaje automático con Redes Neuronales</a:t>
            </a:r>
            <a:endParaRPr sz="1500" dirty="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s-419" sz="1500" dirty="0">
                <a:latin typeface="Roboto"/>
                <a:ea typeface="Roboto"/>
                <a:cs typeface="Roboto"/>
                <a:sym typeface="Roboto"/>
              </a:rPr>
              <a:t>Integrantes:	Felipe Jorquera Díaz</a:t>
            </a:r>
            <a:endParaRPr sz="1500" dirty="0">
              <a:latin typeface="Roboto"/>
              <a:ea typeface="Roboto"/>
              <a:cs typeface="Roboto"/>
              <a:sym typeface="Roboto"/>
            </a:endParaRPr>
          </a:p>
          <a:p>
            <a:pPr marL="1371600" lvl="0" indent="0" algn="l" rtl="0">
              <a:lnSpc>
                <a:spcPct val="115000"/>
              </a:lnSpc>
              <a:spcBef>
                <a:spcPts val="0"/>
              </a:spcBef>
              <a:spcAft>
                <a:spcPts val="0"/>
              </a:spcAft>
              <a:buClr>
                <a:schemeClr val="dk1"/>
              </a:buClr>
              <a:buSzPts val="1100"/>
              <a:buFont typeface="Arial"/>
              <a:buNone/>
            </a:pPr>
            <a:r>
              <a:rPr lang="es-419" sz="1500" dirty="0">
                <a:latin typeface="Roboto"/>
                <a:ea typeface="Roboto"/>
                <a:cs typeface="Roboto"/>
                <a:sym typeface="Roboto"/>
              </a:rPr>
              <a:t>	Constanza Peña Soto</a:t>
            </a:r>
            <a:endParaRPr sz="1500"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body" idx="1"/>
          </p:nvPr>
        </p:nvSpPr>
        <p:spPr>
          <a:xfrm>
            <a:off x="549275" y="1319150"/>
            <a:ext cx="7602300" cy="3273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s-419" sz="1900"/>
              <a:t>El objetivo es mejorar la orientación de sus campañas de compra de productos. Para ello, se debe conocer que clientes comprarán un producto en los siguientes meses.</a:t>
            </a:r>
            <a:endParaRPr sz="1900"/>
          </a:p>
          <a:p>
            <a:pPr marL="0" lvl="0" indent="0" algn="just" rtl="0">
              <a:lnSpc>
                <a:spcPct val="95000"/>
              </a:lnSpc>
              <a:spcBef>
                <a:spcPts val="1200"/>
              </a:spcBef>
              <a:spcAft>
                <a:spcPts val="0"/>
              </a:spcAft>
              <a:buNone/>
            </a:pPr>
            <a:r>
              <a:rPr lang="es-419" sz="1900"/>
              <a:t>En base a lo anterior, se propone un </a:t>
            </a:r>
            <a:r>
              <a:rPr lang="es-419" sz="1900" b="1"/>
              <a:t>modelo de clasificación que prediga con cuál probabilidad un cliente comprará un producto específico en los siguientes 3 meses.</a:t>
            </a:r>
            <a:endParaRPr sz="1900" b="1"/>
          </a:p>
          <a:p>
            <a:pPr marL="0" lvl="0" indent="0" algn="just" rtl="0">
              <a:lnSpc>
                <a:spcPct val="95000"/>
              </a:lnSpc>
              <a:spcBef>
                <a:spcPts val="1200"/>
              </a:spcBef>
              <a:spcAft>
                <a:spcPts val="1200"/>
              </a:spcAft>
              <a:buNone/>
            </a:pPr>
            <a:r>
              <a:rPr lang="es-419" sz="1900"/>
              <a:t>Además, como métrica de desempeño se escoge el </a:t>
            </a:r>
            <a:r>
              <a:rPr lang="es-419" sz="1900" b="1"/>
              <a:t>“Recall”</a:t>
            </a:r>
            <a:r>
              <a:rPr lang="es-419" sz="1900"/>
              <a:t>, ya que el objetivo es orientar de la mejor forma posible las campañas en el segmento de clientes objetivo, sin importar los “Falsos Positivos”. Sin embargo, también se considerarán otras métricas.</a:t>
            </a:r>
            <a:endParaRPr sz="1900"/>
          </a:p>
        </p:txBody>
      </p:sp>
      <p:sp>
        <p:nvSpPr>
          <p:cNvPr id="136" name="Google Shape;136;p23"/>
          <p:cNvSpPr txBox="1">
            <a:spLocks noGrp="1"/>
          </p:cNvSpPr>
          <p:nvPr>
            <p:ph type="title"/>
          </p:nvPr>
        </p:nvSpPr>
        <p:spPr>
          <a:xfrm>
            <a:off x="311700" y="345975"/>
            <a:ext cx="84582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220" b="1">
                <a:solidFill>
                  <a:srgbClr val="F78022"/>
                </a:solidFill>
                <a:latin typeface="Roboto"/>
                <a:ea typeface="Roboto"/>
                <a:cs typeface="Roboto"/>
                <a:sym typeface="Roboto"/>
              </a:rPr>
              <a:t>2.2. Entendimiento del problema de analítica</a:t>
            </a:r>
            <a:endParaRPr sz="3220" b="1">
              <a:solidFill>
                <a:srgbClr val="F78022"/>
              </a:solidFill>
              <a:latin typeface="Roboto"/>
              <a:ea typeface="Roboto"/>
              <a:cs typeface="Roboto"/>
              <a:sym typeface="Roboto"/>
            </a:endParaRPr>
          </a:p>
        </p:txBody>
      </p:sp>
      <p:cxnSp>
        <p:nvCxnSpPr>
          <p:cNvPr id="137" name="Google Shape;137;p23"/>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549275" y="1319150"/>
            <a:ext cx="8220600" cy="3273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None/>
            </a:pPr>
            <a:r>
              <a:rPr lang="es-419" sz="1900"/>
              <a:t>Para generar la variable objetivo, en primer lugar tomamos un mes como base para predecir. </a:t>
            </a:r>
            <a:r>
              <a:rPr lang="es-419" sz="1900" b="1"/>
              <a:t>La variable objetivo estará definida por si un cliente compró (1) o no compró (0) el producto dentro de los siguientes 3 meses</a:t>
            </a:r>
            <a:r>
              <a:rPr lang="es-419" sz="1900"/>
              <a:t>.</a:t>
            </a:r>
            <a:endParaRPr sz="1900"/>
          </a:p>
        </p:txBody>
      </p:sp>
      <p:sp>
        <p:nvSpPr>
          <p:cNvPr id="143" name="Google Shape;143;p24"/>
          <p:cNvSpPr txBox="1">
            <a:spLocks noGrp="1"/>
          </p:cNvSpPr>
          <p:nvPr>
            <p:ph type="title"/>
          </p:nvPr>
        </p:nvSpPr>
        <p:spPr>
          <a:xfrm>
            <a:off x="311700" y="345975"/>
            <a:ext cx="84582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220" b="1">
                <a:solidFill>
                  <a:srgbClr val="F78022"/>
                </a:solidFill>
                <a:latin typeface="Roboto"/>
                <a:ea typeface="Roboto"/>
                <a:cs typeface="Roboto"/>
                <a:sym typeface="Roboto"/>
              </a:rPr>
              <a:t>2.2. Entendimiento del problema de analítica</a:t>
            </a:r>
            <a:endParaRPr sz="3220" b="1">
              <a:solidFill>
                <a:srgbClr val="F78022"/>
              </a:solidFill>
              <a:latin typeface="Roboto"/>
              <a:ea typeface="Roboto"/>
              <a:cs typeface="Roboto"/>
              <a:sym typeface="Roboto"/>
            </a:endParaRPr>
          </a:p>
        </p:txBody>
      </p:sp>
      <p:cxnSp>
        <p:nvCxnSpPr>
          <p:cNvPr id="144" name="Google Shape;144;p24"/>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graphicFrame>
        <p:nvGraphicFramePr>
          <p:cNvPr id="145" name="Google Shape;145;p24"/>
          <p:cNvGraphicFramePr/>
          <p:nvPr/>
        </p:nvGraphicFramePr>
        <p:xfrm>
          <a:off x="1040075" y="2796125"/>
          <a:ext cx="3000000" cy="3000000"/>
        </p:xfrm>
        <a:graphic>
          <a:graphicData uri="http://schemas.openxmlformats.org/drawingml/2006/table">
            <a:tbl>
              <a:tblPr>
                <a:noFill/>
                <a:tableStyleId>{B26940EB-3F4E-4D11-8BD5-10F9CB6C814A}</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s-419" b="1"/>
                        <a:t>2022-04</a:t>
                      </a:r>
                      <a:endParaRPr b="1"/>
                    </a:p>
                  </a:txBody>
                  <a:tcPr marL="91425" marR="91425" marT="91425" marB="91425">
                    <a:solidFill>
                      <a:srgbClr val="F6B26B"/>
                    </a:solidFill>
                  </a:tcPr>
                </a:tc>
                <a:tc>
                  <a:txBody>
                    <a:bodyPr/>
                    <a:lstStyle/>
                    <a:p>
                      <a:pPr marL="0" lvl="0" indent="0" algn="ctr" rtl="0">
                        <a:spcBef>
                          <a:spcPts val="0"/>
                        </a:spcBef>
                        <a:spcAft>
                          <a:spcPts val="0"/>
                        </a:spcAft>
                        <a:buNone/>
                      </a:pPr>
                      <a:r>
                        <a:rPr lang="es-419" b="1"/>
                        <a:t>2022-05</a:t>
                      </a:r>
                      <a:endParaRPr b="1"/>
                    </a:p>
                  </a:txBody>
                  <a:tcPr marL="91425" marR="91425" marT="91425" marB="91425">
                    <a:solidFill>
                      <a:srgbClr val="F6B26B"/>
                    </a:solidFill>
                  </a:tcPr>
                </a:tc>
                <a:tc>
                  <a:txBody>
                    <a:bodyPr/>
                    <a:lstStyle/>
                    <a:p>
                      <a:pPr marL="0" lvl="0" indent="0" algn="ctr" rtl="0">
                        <a:spcBef>
                          <a:spcPts val="0"/>
                        </a:spcBef>
                        <a:spcAft>
                          <a:spcPts val="0"/>
                        </a:spcAft>
                        <a:buNone/>
                      </a:pPr>
                      <a:r>
                        <a:rPr lang="es-419" b="1"/>
                        <a:t>2022-06</a:t>
                      </a:r>
                      <a:endParaRPr b="1"/>
                    </a:p>
                  </a:txBody>
                  <a:tcPr marL="91425" marR="91425" marT="91425" marB="91425">
                    <a:solidFill>
                      <a:srgbClr val="F6B26B"/>
                    </a:solidFill>
                  </a:tcPr>
                </a:tc>
                <a:tc>
                  <a:txBody>
                    <a:bodyPr/>
                    <a:lstStyle/>
                    <a:p>
                      <a:pPr marL="0" lvl="0" indent="0" algn="ctr" rtl="0">
                        <a:spcBef>
                          <a:spcPts val="0"/>
                        </a:spcBef>
                        <a:spcAft>
                          <a:spcPts val="0"/>
                        </a:spcAft>
                        <a:buNone/>
                      </a:pPr>
                      <a:r>
                        <a:rPr lang="es-419" b="1"/>
                        <a:t>2022-07</a:t>
                      </a:r>
                      <a:endParaRPr b="1"/>
                    </a:p>
                  </a:txBody>
                  <a:tcPr marL="91425" marR="91425" marT="91425" marB="91425">
                    <a:solidFill>
                      <a:srgbClr val="F6B26B"/>
                    </a:solidFill>
                  </a:tcPr>
                </a:tc>
                <a:tc>
                  <a:txBody>
                    <a:bodyPr/>
                    <a:lstStyle/>
                    <a:p>
                      <a:pPr marL="0" lvl="0" indent="0" algn="ctr" rtl="0">
                        <a:spcBef>
                          <a:spcPts val="0"/>
                        </a:spcBef>
                        <a:spcAft>
                          <a:spcPts val="0"/>
                        </a:spcAft>
                        <a:buNone/>
                      </a:pPr>
                      <a:r>
                        <a:rPr lang="es-419" b="1"/>
                        <a:t>2022-08</a:t>
                      </a:r>
                      <a:endParaRPr b="1"/>
                    </a:p>
                  </a:txBody>
                  <a:tcPr marL="91425" marR="91425" marT="91425" marB="91425">
                    <a:solidFill>
                      <a:srgbClr val="F6B26B"/>
                    </a:solidFill>
                  </a:tcPr>
                </a:tc>
                <a:tc>
                  <a:txBody>
                    <a:bodyPr/>
                    <a:lstStyle/>
                    <a:p>
                      <a:pPr marL="0" lvl="0" indent="0" algn="ctr" rtl="0">
                        <a:spcBef>
                          <a:spcPts val="0"/>
                        </a:spcBef>
                        <a:spcAft>
                          <a:spcPts val="0"/>
                        </a:spcAft>
                        <a:buNone/>
                      </a:pPr>
                      <a:r>
                        <a:rPr lang="es-419" b="1"/>
                        <a:t>2022-09</a:t>
                      </a:r>
                      <a:endParaRPr b="1"/>
                    </a:p>
                  </a:txBody>
                  <a:tcPr marL="91425" marR="91425" marT="91425" marB="91425">
                    <a:solidFill>
                      <a:srgbClr val="F6B26B"/>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419" b="1"/>
                        <a:t>Base</a:t>
                      </a:r>
                      <a:endParaRPr b="1"/>
                    </a:p>
                  </a:txBody>
                  <a:tcPr marL="91425" marR="91425" marT="91425" marB="91425">
                    <a:solidFill>
                      <a:srgbClr val="6D9EEB"/>
                    </a:solidFill>
                  </a:tcPr>
                </a:tc>
                <a:tc>
                  <a:txBody>
                    <a:bodyPr/>
                    <a:lstStyle/>
                    <a:p>
                      <a:pPr marL="0" lvl="0" indent="0" algn="ctr" rtl="0">
                        <a:spcBef>
                          <a:spcPts val="0"/>
                        </a:spcBef>
                        <a:spcAft>
                          <a:spcPts val="0"/>
                        </a:spcAft>
                        <a:buNone/>
                      </a:pPr>
                      <a:r>
                        <a:rPr lang="es-419" b="1"/>
                        <a:t>Predicción</a:t>
                      </a:r>
                      <a:endParaRPr b="1"/>
                    </a:p>
                  </a:txBody>
                  <a:tcPr marL="91425" marR="91425" marT="91425" marB="91425">
                    <a:solidFill>
                      <a:srgbClr val="93C47D"/>
                    </a:solidFill>
                  </a:tcPr>
                </a:tc>
                <a:tc>
                  <a:txBody>
                    <a:bodyPr/>
                    <a:lstStyle/>
                    <a:p>
                      <a:pPr marL="0" lvl="0" indent="0" algn="ctr" rtl="0">
                        <a:spcBef>
                          <a:spcPts val="0"/>
                        </a:spcBef>
                        <a:spcAft>
                          <a:spcPts val="0"/>
                        </a:spcAft>
                        <a:buNone/>
                      </a:pPr>
                      <a:r>
                        <a:rPr lang="es-419" b="1">
                          <a:solidFill>
                            <a:schemeClr val="dk1"/>
                          </a:solidFill>
                        </a:rPr>
                        <a:t>Predicción</a:t>
                      </a:r>
                      <a:endParaRPr/>
                    </a:p>
                  </a:txBody>
                  <a:tcPr marL="91425" marR="91425" marT="91425" marB="91425">
                    <a:solidFill>
                      <a:srgbClr val="93C47D"/>
                    </a:solidFill>
                  </a:tcPr>
                </a:tc>
                <a:tc>
                  <a:txBody>
                    <a:bodyPr/>
                    <a:lstStyle/>
                    <a:p>
                      <a:pPr marL="0" lvl="0" indent="0" algn="ctr" rtl="0">
                        <a:spcBef>
                          <a:spcPts val="0"/>
                        </a:spcBef>
                        <a:spcAft>
                          <a:spcPts val="0"/>
                        </a:spcAft>
                        <a:buNone/>
                      </a:pPr>
                      <a:r>
                        <a:rPr lang="es-419" b="1">
                          <a:solidFill>
                            <a:schemeClr val="dk1"/>
                          </a:solidFill>
                        </a:rPr>
                        <a:t>Predicción</a:t>
                      </a:r>
                      <a:endParaRPr/>
                    </a:p>
                  </a:txBody>
                  <a:tcPr marL="91425" marR="91425" marT="91425" marB="91425">
                    <a:solidFill>
                      <a:srgbClr val="93C47D"/>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s-419" b="1"/>
                        <a:t>Base</a:t>
                      </a:r>
                      <a:endParaRPr/>
                    </a:p>
                  </a:txBody>
                  <a:tcPr marL="91425" marR="91425" marT="91425" marB="91425">
                    <a:solidFill>
                      <a:srgbClr val="6D9EEB"/>
                    </a:solidFill>
                  </a:tcPr>
                </a:tc>
                <a:tc>
                  <a:txBody>
                    <a:bodyPr/>
                    <a:lstStyle/>
                    <a:p>
                      <a:pPr marL="0" lvl="0" indent="0" algn="ctr" rtl="0">
                        <a:spcBef>
                          <a:spcPts val="0"/>
                        </a:spcBef>
                        <a:spcAft>
                          <a:spcPts val="0"/>
                        </a:spcAft>
                        <a:buNone/>
                      </a:pPr>
                      <a:r>
                        <a:rPr lang="es-419" b="1">
                          <a:solidFill>
                            <a:schemeClr val="dk1"/>
                          </a:solidFill>
                        </a:rPr>
                        <a:t>Predicción</a:t>
                      </a:r>
                      <a:endParaRPr/>
                    </a:p>
                  </a:txBody>
                  <a:tcPr marL="91425" marR="91425" marT="91425" marB="91425">
                    <a:solidFill>
                      <a:srgbClr val="93C47D"/>
                    </a:solidFill>
                  </a:tcPr>
                </a:tc>
                <a:tc>
                  <a:txBody>
                    <a:bodyPr/>
                    <a:lstStyle/>
                    <a:p>
                      <a:pPr marL="0" lvl="0" indent="0" algn="ctr" rtl="0">
                        <a:spcBef>
                          <a:spcPts val="0"/>
                        </a:spcBef>
                        <a:spcAft>
                          <a:spcPts val="0"/>
                        </a:spcAft>
                        <a:buNone/>
                      </a:pPr>
                      <a:r>
                        <a:rPr lang="es-419" b="1">
                          <a:solidFill>
                            <a:schemeClr val="dk1"/>
                          </a:solidFill>
                        </a:rPr>
                        <a:t>Predicción</a:t>
                      </a:r>
                      <a:endParaRPr/>
                    </a:p>
                  </a:txBody>
                  <a:tcPr marL="91425" marR="91425" marT="91425" marB="91425">
                    <a:solidFill>
                      <a:srgbClr val="93C47D"/>
                    </a:solidFill>
                  </a:tcPr>
                </a:tc>
                <a:tc>
                  <a:txBody>
                    <a:bodyPr/>
                    <a:lstStyle/>
                    <a:p>
                      <a:pPr marL="0" lvl="0" indent="0" algn="ctr" rtl="0">
                        <a:spcBef>
                          <a:spcPts val="0"/>
                        </a:spcBef>
                        <a:spcAft>
                          <a:spcPts val="0"/>
                        </a:spcAft>
                        <a:buNone/>
                      </a:pPr>
                      <a:r>
                        <a:rPr lang="es-419" b="1">
                          <a:solidFill>
                            <a:schemeClr val="dk1"/>
                          </a:solidFill>
                        </a:rPr>
                        <a:t>Predicción</a:t>
                      </a:r>
                      <a:endParaRPr/>
                    </a:p>
                  </a:txBody>
                  <a:tcPr marL="91425" marR="91425" marT="91425" marB="91425">
                    <a:solidFill>
                      <a:srgbClr val="93C47D"/>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s-419" b="1">
                          <a:solidFill>
                            <a:schemeClr val="dk1"/>
                          </a:solidFill>
                        </a:rPr>
                        <a:t>Base</a:t>
                      </a:r>
                      <a:endParaRPr/>
                    </a:p>
                  </a:txBody>
                  <a:tcPr marL="91425" marR="91425" marT="91425" marB="91425">
                    <a:solidFill>
                      <a:srgbClr val="6D9EEB"/>
                    </a:solidFill>
                  </a:tcPr>
                </a:tc>
                <a:tc>
                  <a:txBody>
                    <a:bodyPr/>
                    <a:lstStyle/>
                    <a:p>
                      <a:pPr marL="0" lvl="0" indent="0" algn="ctr" rtl="0">
                        <a:spcBef>
                          <a:spcPts val="0"/>
                        </a:spcBef>
                        <a:spcAft>
                          <a:spcPts val="0"/>
                        </a:spcAft>
                        <a:buNone/>
                      </a:pPr>
                      <a:r>
                        <a:rPr lang="es-419" b="1">
                          <a:solidFill>
                            <a:schemeClr val="dk1"/>
                          </a:solidFill>
                        </a:rPr>
                        <a:t>Predicción</a:t>
                      </a:r>
                      <a:endParaRPr/>
                    </a:p>
                  </a:txBody>
                  <a:tcPr marL="91425" marR="91425" marT="91425" marB="91425">
                    <a:solidFill>
                      <a:srgbClr val="93C47D"/>
                    </a:solidFill>
                  </a:tcPr>
                </a:tc>
                <a:tc>
                  <a:txBody>
                    <a:bodyPr/>
                    <a:lstStyle/>
                    <a:p>
                      <a:pPr marL="0" lvl="0" indent="0" algn="ctr" rtl="0">
                        <a:spcBef>
                          <a:spcPts val="0"/>
                        </a:spcBef>
                        <a:spcAft>
                          <a:spcPts val="0"/>
                        </a:spcAft>
                        <a:buNone/>
                      </a:pPr>
                      <a:r>
                        <a:rPr lang="es-419" b="1">
                          <a:solidFill>
                            <a:schemeClr val="dk1"/>
                          </a:solidFill>
                        </a:rPr>
                        <a:t>Predicción</a:t>
                      </a:r>
                      <a:endParaRPr/>
                    </a:p>
                  </a:txBody>
                  <a:tcPr marL="91425" marR="91425" marT="91425" marB="91425">
                    <a:solidFill>
                      <a:srgbClr val="93C47D"/>
                    </a:solidFill>
                  </a:tcPr>
                </a:tc>
                <a:tc>
                  <a:txBody>
                    <a:bodyPr/>
                    <a:lstStyle/>
                    <a:p>
                      <a:pPr marL="0" lvl="0" indent="0" algn="ctr" rtl="0">
                        <a:spcBef>
                          <a:spcPts val="0"/>
                        </a:spcBef>
                        <a:spcAft>
                          <a:spcPts val="0"/>
                        </a:spcAft>
                        <a:buNone/>
                      </a:pPr>
                      <a:r>
                        <a:rPr lang="es-419" b="1">
                          <a:solidFill>
                            <a:schemeClr val="dk1"/>
                          </a:solidFill>
                        </a:rPr>
                        <a:t>Predicción</a:t>
                      </a:r>
                      <a:endParaRPr/>
                    </a:p>
                  </a:txBody>
                  <a:tcPr marL="91425" marR="91425" marT="91425" marB="91425">
                    <a:solidFill>
                      <a:srgbClr val="93C47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body" idx="1"/>
          </p:nvPr>
        </p:nvSpPr>
        <p:spPr>
          <a:xfrm>
            <a:off x="388025" y="1161975"/>
            <a:ext cx="3263100" cy="3273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r>
              <a:rPr lang="es-419" sz="1900"/>
              <a:t>Además, para generar el “output” requerido, se utilizará la probabilidad de compra que proviene de cada modelo y se ordenarán (de mayor a menor). Luego, se aproxima cada probabilidad para decidir si finalmente se compra cada producto.</a:t>
            </a:r>
            <a:endParaRPr sz="1900"/>
          </a:p>
        </p:txBody>
      </p:sp>
      <p:sp>
        <p:nvSpPr>
          <p:cNvPr id="151" name="Google Shape;151;p25"/>
          <p:cNvSpPr txBox="1">
            <a:spLocks noGrp="1"/>
          </p:cNvSpPr>
          <p:nvPr>
            <p:ph type="title"/>
          </p:nvPr>
        </p:nvSpPr>
        <p:spPr>
          <a:xfrm>
            <a:off x="311700" y="345975"/>
            <a:ext cx="84582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220" b="1">
                <a:solidFill>
                  <a:srgbClr val="F78022"/>
                </a:solidFill>
                <a:latin typeface="Roboto"/>
                <a:ea typeface="Roboto"/>
                <a:cs typeface="Roboto"/>
                <a:sym typeface="Roboto"/>
              </a:rPr>
              <a:t>2.2. Entendimiento del problema de analítica</a:t>
            </a:r>
            <a:endParaRPr sz="3220" b="1">
              <a:solidFill>
                <a:srgbClr val="F78022"/>
              </a:solidFill>
              <a:latin typeface="Roboto"/>
              <a:ea typeface="Roboto"/>
              <a:cs typeface="Roboto"/>
              <a:sym typeface="Roboto"/>
            </a:endParaRPr>
          </a:p>
        </p:txBody>
      </p:sp>
      <p:cxnSp>
        <p:nvCxnSpPr>
          <p:cNvPr id="152" name="Google Shape;152;p25"/>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graphicFrame>
        <p:nvGraphicFramePr>
          <p:cNvPr id="153" name="Google Shape;153;p25"/>
          <p:cNvGraphicFramePr/>
          <p:nvPr/>
        </p:nvGraphicFramePr>
        <p:xfrm>
          <a:off x="3785375" y="1161975"/>
          <a:ext cx="3000000" cy="3000000"/>
        </p:xfrm>
        <a:graphic>
          <a:graphicData uri="http://schemas.openxmlformats.org/drawingml/2006/table">
            <a:tbl>
              <a:tblPr>
                <a:noFill/>
                <a:tableStyleId>{B26940EB-3F4E-4D11-8BD5-10F9CB6C814A}</a:tableStyleId>
              </a:tblPr>
              <a:tblGrid>
                <a:gridCol w="778000">
                  <a:extLst>
                    <a:ext uri="{9D8B030D-6E8A-4147-A177-3AD203B41FA5}">
                      <a16:colId xmlns:a16="http://schemas.microsoft.com/office/drawing/2014/main" val="20000"/>
                    </a:ext>
                  </a:extLst>
                </a:gridCol>
                <a:gridCol w="778000">
                  <a:extLst>
                    <a:ext uri="{9D8B030D-6E8A-4147-A177-3AD203B41FA5}">
                      <a16:colId xmlns:a16="http://schemas.microsoft.com/office/drawing/2014/main" val="20001"/>
                    </a:ext>
                  </a:extLst>
                </a:gridCol>
                <a:gridCol w="778000">
                  <a:extLst>
                    <a:ext uri="{9D8B030D-6E8A-4147-A177-3AD203B41FA5}">
                      <a16:colId xmlns:a16="http://schemas.microsoft.com/office/drawing/2014/main" val="20002"/>
                    </a:ext>
                  </a:extLst>
                </a:gridCol>
                <a:gridCol w="778000">
                  <a:extLst>
                    <a:ext uri="{9D8B030D-6E8A-4147-A177-3AD203B41FA5}">
                      <a16:colId xmlns:a16="http://schemas.microsoft.com/office/drawing/2014/main" val="20003"/>
                    </a:ext>
                  </a:extLst>
                </a:gridCol>
                <a:gridCol w="778000">
                  <a:extLst>
                    <a:ext uri="{9D8B030D-6E8A-4147-A177-3AD203B41FA5}">
                      <a16:colId xmlns:a16="http://schemas.microsoft.com/office/drawing/2014/main" val="20004"/>
                    </a:ext>
                  </a:extLst>
                </a:gridCol>
                <a:gridCol w="778000">
                  <a:extLst>
                    <a:ext uri="{9D8B030D-6E8A-4147-A177-3AD203B41FA5}">
                      <a16:colId xmlns:a16="http://schemas.microsoft.com/office/drawing/2014/main" val="20005"/>
                    </a:ext>
                  </a:extLst>
                </a:gridCol>
              </a:tblGrid>
              <a:tr h="331750">
                <a:tc>
                  <a:txBody>
                    <a:bodyPr/>
                    <a:lstStyle/>
                    <a:p>
                      <a:pPr marL="0" lvl="0" indent="0" algn="ctr" rtl="0">
                        <a:spcBef>
                          <a:spcPts val="0"/>
                        </a:spcBef>
                        <a:spcAft>
                          <a:spcPts val="0"/>
                        </a:spcAft>
                        <a:buNone/>
                      </a:pPr>
                      <a:r>
                        <a:rPr lang="es-419" sz="1200" b="1"/>
                        <a:t>id</a:t>
                      </a:r>
                      <a:endParaRPr sz="1200" b="1"/>
                    </a:p>
                  </a:txBody>
                  <a:tcPr marL="91425" marR="91425" marT="91425" marB="91425">
                    <a:solidFill>
                      <a:srgbClr val="CCCCCC"/>
                    </a:solidFill>
                  </a:tcPr>
                </a:tc>
                <a:tc>
                  <a:txBody>
                    <a:bodyPr/>
                    <a:lstStyle/>
                    <a:p>
                      <a:pPr marL="0" lvl="0" indent="0" algn="ctr" rtl="0">
                        <a:spcBef>
                          <a:spcPts val="0"/>
                        </a:spcBef>
                        <a:spcAft>
                          <a:spcPts val="0"/>
                        </a:spcAft>
                        <a:buNone/>
                      </a:pPr>
                      <a:r>
                        <a:rPr lang="es-419" sz="1200" b="1"/>
                        <a:t>A-A</a:t>
                      </a:r>
                      <a:endParaRPr sz="1200" b="1"/>
                    </a:p>
                  </a:txBody>
                  <a:tcPr marL="91425" marR="91425" marT="91425" marB="91425">
                    <a:solidFill>
                      <a:srgbClr val="CCCCCC"/>
                    </a:solidFill>
                  </a:tcPr>
                </a:tc>
                <a:tc>
                  <a:txBody>
                    <a:bodyPr/>
                    <a:lstStyle/>
                    <a:p>
                      <a:pPr marL="0" lvl="0" indent="0" algn="ctr" rtl="0">
                        <a:spcBef>
                          <a:spcPts val="0"/>
                        </a:spcBef>
                        <a:spcAft>
                          <a:spcPts val="0"/>
                        </a:spcAft>
                        <a:buNone/>
                      </a:pPr>
                      <a:r>
                        <a:rPr lang="es-419" sz="1200" b="1"/>
                        <a:t>B-B</a:t>
                      </a:r>
                      <a:endParaRPr sz="1200" b="1"/>
                    </a:p>
                  </a:txBody>
                  <a:tcPr marL="91425" marR="91425" marT="91425" marB="91425">
                    <a:solidFill>
                      <a:srgbClr val="CCCCCC"/>
                    </a:solidFill>
                  </a:tcPr>
                </a:tc>
                <a:tc>
                  <a:txBody>
                    <a:bodyPr/>
                    <a:lstStyle/>
                    <a:p>
                      <a:pPr marL="0" lvl="0" indent="0" algn="ctr" rtl="0">
                        <a:spcBef>
                          <a:spcPts val="0"/>
                        </a:spcBef>
                        <a:spcAft>
                          <a:spcPts val="0"/>
                        </a:spcAft>
                        <a:buNone/>
                      </a:pPr>
                      <a:r>
                        <a:rPr lang="es-419" sz="1200" b="1"/>
                        <a:t>C-D</a:t>
                      </a:r>
                      <a:endParaRPr sz="1200" b="1"/>
                    </a:p>
                  </a:txBody>
                  <a:tcPr marL="91425" marR="91425" marT="91425" marB="91425">
                    <a:solidFill>
                      <a:srgbClr val="CCCCCC"/>
                    </a:solidFill>
                  </a:tcPr>
                </a:tc>
                <a:tc>
                  <a:txBody>
                    <a:bodyPr/>
                    <a:lstStyle/>
                    <a:p>
                      <a:pPr marL="0" lvl="0" indent="0" algn="ctr" rtl="0">
                        <a:spcBef>
                          <a:spcPts val="0"/>
                        </a:spcBef>
                        <a:spcAft>
                          <a:spcPts val="0"/>
                        </a:spcAft>
                        <a:buNone/>
                      </a:pPr>
                      <a:r>
                        <a:rPr lang="es-419" sz="1200" b="1"/>
                        <a:t>D-E</a:t>
                      </a:r>
                      <a:endParaRPr sz="1200" b="1"/>
                    </a:p>
                  </a:txBody>
                  <a:tcPr marL="91425" marR="91425" marT="91425" marB="91425">
                    <a:solidFill>
                      <a:srgbClr val="CCCCCC"/>
                    </a:solidFill>
                  </a:tcPr>
                </a:tc>
                <a:tc>
                  <a:txBody>
                    <a:bodyPr/>
                    <a:lstStyle/>
                    <a:p>
                      <a:pPr marL="0" lvl="0" indent="0" algn="ctr" rtl="0">
                        <a:spcBef>
                          <a:spcPts val="0"/>
                        </a:spcBef>
                        <a:spcAft>
                          <a:spcPts val="0"/>
                        </a:spcAft>
                        <a:buNone/>
                      </a:pPr>
                      <a:r>
                        <a:rPr lang="es-419" sz="1200" b="1"/>
                        <a:t>E-E</a:t>
                      </a:r>
                      <a:endParaRPr sz="1200" b="1"/>
                    </a:p>
                  </a:txBody>
                  <a:tcPr marL="91425" marR="91425" marT="91425" marB="91425">
                    <a:solidFill>
                      <a:srgbClr val="CCCCCC"/>
                    </a:solidFill>
                  </a:tcPr>
                </a:tc>
                <a:extLst>
                  <a:ext uri="{0D108BD9-81ED-4DB2-BD59-A6C34878D82A}">
                    <a16:rowId xmlns:a16="http://schemas.microsoft.com/office/drawing/2014/main" val="10000"/>
                  </a:ext>
                </a:extLst>
              </a:tr>
              <a:tr h="331750">
                <a:tc>
                  <a:txBody>
                    <a:bodyPr/>
                    <a:lstStyle/>
                    <a:p>
                      <a:pPr marL="0" lvl="0" indent="0" algn="ctr" rtl="0">
                        <a:spcBef>
                          <a:spcPts val="0"/>
                        </a:spcBef>
                        <a:spcAft>
                          <a:spcPts val="0"/>
                        </a:spcAft>
                        <a:buNone/>
                      </a:pPr>
                      <a:r>
                        <a:rPr lang="es-419" sz="1200" b="1"/>
                        <a:t>1</a:t>
                      </a:r>
                      <a:endParaRPr sz="1200" b="1"/>
                    </a:p>
                  </a:txBody>
                  <a:tcPr marL="91425" marR="91425" marT="91425" marB="91425"/>
                </a:tc>
                <a:tc>
                  <a:txBody>
                    <a:bodyPr/>
                    <a:lstStyle/>
                    <a:p>
                      <a:pPr marL="0" lvl="0" indent="0" algn="ctr" rtl="0">
                        <a:spcBef>
                          <a:spcPts val="0"/>
                        </a:spcBef>
                        <a:spcAft>
                          <a:spcPts val="0"/>
                        </a:spcAft>
                        <a:buNone/>
                      </a:pPr>
                      <a:r>
                        <a:rPr lang="es-419" sz="1200"/>
                        <a:t>0.7</a:t>
                      </a:r>
                      <a:endParaRPr sz="1200"/>
                    </a:p>
                  </a:txBody>
                  <a:tcPr marL="91425" marR="91425" marT="91425" marB="91425"/>
                </a:tc>
                <a:tc>
                  <a:txBody>
                    <a:bodyPr/>
                    <a:lstStyle/>
                    <a:p>
                      <a:pPr marL="0" lvl="0" indent="0" algn="ctr" rtl="0">
                        <a:spcBef>
                          <a:spcPts val="0"/>
                        </a:spcBef>
                        <a:spcAft>
                          <a:spcPts val="0"/>
                        </a:spcAft>
                        <a:buNone/>
                      </a:pPr>
                      <a:r>
                        <a:rPr lang="es-419" sz="1200"/>
                        <a:t>0.2</a:t>
                      </a:r>
                      <a:endParaRPr sz="1200"/>
                    </a:p>
                  </a:txBody>
                  <a:tcPr marL="91425" marR="91425" marT="91425" marB="91425"/>
                </a:tc>
                <a:tc>
                  <a:txBody>
                    <a:bodyPr/>
                    <a:lstStyle/>
                    <a:p>
                      <a:pPr marL="0" lvl="0" indent="0" algn="ctr" rtl="0">
                        <a:spcBef>
                          <a:spcPts val="0"/>
                        </a:spcBef>
                        <a:spcAft>
                          <a:spcPts val="0"/>
                        </a:spcAft>
                        <a:buNone/>
                      </a:pPr>
                      <a:r>
                        <a:rPr lang="es-419" sz="1200"/>
                        <a:t>0.9</a:t>
                      </a:r>
                      <a:endParaRPr sz="1200"/>
                    </a:p>
                  </a:txBody>
                  <a:tcPr marL="91425" marR="91425" marT="91425" marB="91425"/>
                </a:tc>
                <a:tc>
                  <a:txBody>
                    <a:bodyPr/>
                    <a:lstStyle/>
                    <a:p>
                      <a:pPr marL="0" lvl="0" indent="0" algn="ctr" rtl="0">
                        <a:spcBef>
                          <a:spcPts val="0"/>
                        </a:spcBef>
                        <a:spcAft>
                          <a:spcPts val="0"/>
                        </a:spcAft>
                        <a:buNone/>
                      </a:pPr>
                      <a:r>
                        <a:rPr lang="es-419" sz="1200"/>
                        <a:t>0.5</a:t>
                      </a:r>
                      <a:endParaRPr sz="1200"/>
                    </a:p>
                  </a:txBody>
                  <a:tcPr marL="91425" marR="91425" marT="91425" marB="91425"/>
                </a:tc>
                <a:tc>
                  <a:txBody>
                    <a:bodyPr/>
                    <a:lstStyle/>
                    <a:p>
                      <a:pPr marL="0" lvl="0" indent="0" algn="ctr" rtl="0">
                        <a:spcBef>
                          <a:spcPts val="0"/>
                        </a:spcBef>
                        <a:spcAft>
                          <a:spcPts val="0"/>
                        </a:spcAft>
                        <a:buNone/>
                      </a:pPr>
                      <a:r>
                        <a:rPr lang="es-419" sz="1200"/>
                        <a:t>0.1</a:t>
                      </a:r>
                      <a:endParaRPr sz="1200"/>
                    </a:p>
                  </a:txBody>
                  <a:tcPr marL="91425" marR="91425" marT="91425" marB="91425"/>
                </a:tc>
                <a:extLst>
                  <a:ext uri="{0D108BD9-81ED-4DB2-BD59-A6C34878D82A}">
                    <a16:rowId xmlns:a16="http://schemas.microsoft.com/office/drawing/2014/main" val="10001"/>
                  </a:ext>
                </a:extLst>
              </a:tr>
              <a:tr h="338375">
                <a:tc>
                  <a:txBody>
                    <a:bodyPr/>
                    <a:lstStyle/>
                    <a:p>
                      <a:pPr marL="0" lvl="0" indent="0" algn="ctr" rtl="0">
                        <a:spcBef>
                          <a:spcPts val="0"/>
                        </a:spcBef>
                        <a:spcAft>
                          <a:spcPts val="0"/>
                        </a:spcAft>
                        <a:buNone/>
                      </a:pPr>
                      <a:r>
                        <a:rPr lang="es-419" sz="1200" b="1"/>
                        <a:t>2</a:t>
                      </a:r>
                      <a:endParaRPr sz="1200" b="1"/>
                    </a:p>
                  </a:txBody>
                  <a:tcPr marL="91425" marR="91425" marT="91425" marB="91425"/>
                </a:tc>
                <a:tc>
                  <a:txBody>
                    <a:bodyPr/>
                    <a:lstStyle/>
                    <a:p>
                      <a:pPr marL="0" lvl="0" indent="0" algn="ctr" rtl="0">
                        <a:spcBef>
                          <a:spcPts val="0"/>
                        </a:spcBef>
                        <a:spcAft>
                          <a:spcPts val="0"/>
                        </a:spcAft>
                        <a:buNone/>
                      </a:pPr>
                      <a:r>
                        <a:rPr lang="es-419" sz="1200"/>
                        <a:t>0.2</a:t>
                      </a:r>
                      <a:endParaRPr sz="1200"/>
                    </a:p>
                  </a:txBody>
                  <a:tcPr marL="91425" marR="91425" marT="91425" marB="91425"/>
                </a:tc>
                <a:tc>
                  <a:txBody>
                    <a:bodyPr/>
                    <a:lstStyle/>
                    <a:p>
                      <a:pPr marL="0" lvl="0" indent="0" algn="ctr" rtl="0">
                        <a:spcBef>
                          <a:spcPts val="0"/>
                        </a:spcBef>
                        <a:spcAft>
                          <a:spcPts val="0"/>
                        </a:spcAft>
                        <a:buNone/>
                      </a:pPr>
                      <a:r>
                        <a:rPr lang="es-419" sz="1200"/>
                        <a:t>0.5</a:t>
                      </a:r>
                      <a:endParaRPr sz="1200"/>
                    </a:p>
                  </a:txBody>
                  <a:tcPr marL="91425" marR="91425" marT="91425" marB="91425"/>
                </a:tc>
                <a:tc>
                  <a:txBody>
                    <a:bodyPr/>
                    <a:lstStyle/>
                    <a:p>
                      <a:pPr marL="0" lvl="0" indent="0" algn="ctr" rtl="0">
                        <a:spcBef>
                          <a:spcPts val="0"/>
                        </a:spcBef>
                        <a:spcAft>
                          <a:spcPts val="0"/>
                        </a:spcAft>
                        <a:buNone/>
                      </a:pPr>
                      <a:r>
                        <a:rPr lang="es-419" sz="1200"/>
                        <a:t>0.6</a:t>
                      </a:r>
                      <a:endParaRPr sz="1200"/>
                    </a:p>
                  </a:txBody>
                  <a:tcPr marL="91425" marR="91425" marT="91425" marB="91425"/>
                </a:tc>
                <a:tc>
                  <a:txBody>
                    <a:bodyPr/>
                    <a:lstStyle/>
                    <a:p>
                      <a:pPr marL="0" lvl="0" indent="0" algn="ctr" rtl="0">
                        <a:spcBef>
                          <a:spcPts val="0"/>
                        </a:spcBef>
                        <a:spcAft>
                          <a:spcPts val="0"/>
                        </a:spcAft>
                        <a:buNone/>
                      </a:pPr>
                      <a:r>
                        <a:rPr lang="es-419" sz="1200"/>
                        <a:t>0.1</a:t>
                      </a:r>
                      <a:endParaRPr sz="1200"/>
                    </a:p>
                  </a:txBody>
                  <a:tcPr marL="91425" marR="91425" marT="91425" marB="91425"/>
                </a:tc>
                <a:tc>
                  <a:txBody>
                    <a:bodyPr/>
                    <a:lstStyle/>
                    <a:p>
                      <a:pPr marL="0" lvl="0" indent="0" algn="ctr" rtl="0">
                        <a:spcBef>
                          <a:spcPts val="0"/>
                        </a:spcBef>
                        <a:spcAft>
                          <a:spcPts val="0"/>
                        </a:spcAft>
                        <a:buNone/>
                      </a:pPr>
                      <a:r>
                        <a:rPr lang="es-419" sz="1200"/>
                        <a:t>0.05</a:t>
                      </a:r>
                      <a:endParaRPr sz="1200"/>
                    </a:p>
                  </a:txBody>
                  <a:tcPr marL="91425" marR="91425" marT="91425" marB="91425"/>
                </a:tc>
                <a:extLst>
                  <a:ext uri="{0D108BD9-81ED-4DB2-BD59-A6C34878D82A}">
                    <a16:rowId xmlns:a16="http://schemas.microsoft.com/office/drawing/2014/main" val="10002"/>
                  </a:ext>
                </a:extLst>
              </a:tr>
            </a:tbl>
          </a:graphicData>
        </a:graphic>
      </p:graphicFrame>
      <p:pic>
        <p:nvPicPr>
          <p:cNvPr id="154" name="Google Shape;154;p25"/>
          <p:cNvPicPr preferRelativeResize="0"/>
          <p:nvPr/>
        </p:nvPicPr>
        <p:blipFill>
          <a:blip r:embed="rId3">
            <a:alphaModFix/>
          </a:blip>
          <a:stretch>
            <a:fillRect/>
          </a:stretch>
        </p:blipFill>
        <p:spPr>
          <a:xfrm>
            <a:off x="7675350" y="1437625"/>
            <a:ext cx="267250" cy="267250"/>
          </a:xfrm>
          <a:prstGeom prst="rect">
            <a:avLst/>
          </a:prstGeom>
          <a:noFill/>
          <a:ln>
            <a:noFill/>
          </a:ln>
        </p:spPr>
      </p:pic>
      <p:pic>
        <p:nvPicPr>
          <p:cNvPr id="155" name="Google Shape;155;p25"/>
          <p:cNvPicPr preferRelativeResize="0"/>
          <p:nvPr/>
        </p:nvPicPr>
        <p:blipFill>
          <a:blip r:embed="rId3">
            <a:alphaModFix/>
          </a:blip>
          <a:stretch>
            <a:fillRect/>
          </a:stretch>
        </p:blipFill>
        <p:spPr>
          <a:xfrm>
            <a:off x="7675325" y="2048263"/>
            <a:ext cx="267250" cy="267250"/>
          </a:xfrm>
          <a:prstGeom prst="rect">
            <a:avLst/>
          </a:prstGeom>
          <a:noFill/>
          <a:ln>
            <a:noFill/>
          </a:ln>
        </p:spPr>
      </p:pic>
      <p:pic>
        <p:nvPicPr>
          <p:cNvPr id="156" name="Google Shape;156;p25"/>
          <p:cNvPicPr preferRelativeResize="0"/>
          <p:nvPr/>
        </p:nvPicPr>
        <p:blipFill>
          <a:blip r:embed="rId4">
            <a:alphaModFix/>
          </a:blip>
          <a:stretch>
            <a:fillRect/>
          </a:stretch>
        </p:blipFill>
        <p:spPr>
          <a:xfrm>
            <a:off x="6924225" y="1437625"/>
            <a:ext cx="267250" cy="267250"/>
          </a:xfrm>
          <a:prstGeom prst="rect">
            <a:avLst/>
          </a:prstGeom>
          <a:noFill/>
          <a:ln>
            <a:noFill/>
          </a:ln>
        </p:spPr>
      </p:pic>
      <p:pic>
        <p:nvPicPr>
          <p:cNvPr id="157" name="Google Shape;157;p25"/>
          <p:cNvPicPr preferRelativeResize="0"/>
          <p:nvPr/>
        </p:nvPicPr>
        <p:blipFill>
          <a:blip r:embed="rId4">
            <a:alphaModFix/>
          </a:blip>
          <a:stretch>
            <a:fillRect/>
          </a:stretch>
        </p:blipFill>
        <p:spPr>
          <a:xfrm>
            <a:off x="4563375" y="2048263"/>
            <a:ext cx="267250" cy="267250"/>
          </a:xfrm>
          <a:prstGeom prst="rect">
            <a:avLst/>
          </a:prstGeom>
          <a:noFill/>
          <a:ln>
            <a:noFill/>
          </a:ln>
        </p:spPr>
      </p:pic>
      <p:pic>
        <p:nvPicPr>
          <p:cNvPr id="158" name="Google Shape;158;p25"/>
          <p:cNvPicPr preferRelativeResize="0"/>
          <p:nvPr/>
        </p:nvPicPr>
        <p:blipFill>
          <a:blip r:embed="rId5">
            <a:alphaModFix/>
          </a:blip>
          <a:stretch>
            <a:fillRect/>
          </a:stretch>
        </p:blipFill>
        <p:spPr>
          <a:xfrm>
            <a:off x="5341375" y="2048262"/>
            <a:ext cx="267250" cy="267250"/>
          </a:xfrm>
          <a:prstGeom prst="rect">
            <a:avLst/>
          </a:prstGeom>
          <a:noFill/>
          <a:ln>
            <a:noFill/>
          </a:ln>
        </p:spPr>
      </p:pic>
      <p:pic>
        <p:nvPicPr>
          <p:cNvPr id="159" name="Google Shape;159;p25"/>
          <p:cNvPicPr preferRelativeResize="0"/>
          <p:nvPr/>
        </p:nvPicPr>
        <p:blipFill>
          <a:blip r:embed="rId5">
            <a:alphaModFix/>
          </a:blip>
          <a:stretch>
            <a:fillRect/>
          </a:stretch>
        </p:blipFill>
        <p:spPr>
          <a:xfrm>
            <a:off x="4563375" y="1437625"/>
            <a:ext cx="267250" cy="267250"/>
          </a:xfrm>
          <a:prstGeom prst="rect">
            <a:avLst/>
          </a:prstGeom>
          <a:noFill/>
          <a:ln>
            <a:noFill/>
          </a:ln>
        </p:spPr>
      </p:pic>
      <p:pic>
        <p:nvPicPr>
          <p:cNvPr id="160" name="Google Shape;160;p25"/>
          <p:cNvPicPr preferRelativeResize="0"/>
          <p:nvPr/>
        </p:nvPicPr>
        <p:blipFill>
          <a:blip r:embed="rId6">
            <a:alphaModFix/>
          </a:blip>
          <a:stretch>
            <a:fillRect/>
          </a:stretch>
        </p:blipFill>
        <p:spPr>
          <a:xfrm>
            <a:off x="6119363" y="1437625"/>
            <a:ext cx="267250" cy="267250"/>
          </a:xfrm>
          <a:prstGeom prst="rect">
            <a:avLst/>
          </a:prstGeom>
          <a:noFill/>
          <a:ln>
            <a:noFill/>
          </a:ln>
        </p:spPr>
      </p:pic>
      <p:pic>
        <p:nvPicPr>
          <p:cNvPr id="161" name="Google Shape;161;p25"/>
          <p:cNvPicPr preferRelativeResize="0"/>
          <p:nvPr/>
        </p:nvPicPr>
        <p:blipFill>
          <a:blip r:embed="rId6">
            <a:alphaModFix/>
          </a:blip>
          <a:stretch>
            <a:fillRect/>
          </a:stretch>
        </p:blipFill>
        <p:spPr>
          <a:xfrm>
            <a:off x="6119375" y="2048275"/>
            <a:ext cx="267226" cy="267226"/>
          </a:xfrm>
          <a:prstGeom prst="rect">
            <a:avLst/>
          </a:prstGeom>
          <a:noFill/>
          <a:ln>
            <a:noFill/>
          </a:ln>
        </p:spPr>
      </p:pic>
      <p:pic>
        <p:nvPicPr>
          <p:cNvPr id="162" name="Google Shape;162;p25"/>
          <p:cNvPicPr preferRelativeResize="0"/>
          <p:nvPr/>
        </p:nvPicPr>
        <p:blipFill>
          <a:blip r:embed="rId7">
            <a:alphaModFix/>
          </a:blip>
          <a:stretch>
            <a:fillRect/>
          </a:stretch>
        </p:blipFill>
        <p:spPr>
          <a:xfrm>
            <a:off x="6897338" y="2048275"/>
            <a:ext cx="267226" cy="267226"/>
          </a:xfrm>
          <a:prstGeom prst="rect">
            <a:avLst/>
          </a:prstGeom>
          <a:noFill/>
          <a:ln>
            <a:noFill/>
          </a:ln>
        </p:spPr>
      </p:pic>
      <p:pic>
        <p:nvPicPr>
          <p:cNvPr id="163" name="Google Shape;163;p25"/>
          <p:cNvPicPr preferRelativeResize="0"/>
          <p:nvPr/>
        </p:nvPicPr>
        <p:blipFill>
          <a:blip r:embed="rId7">
            <a:alphaModFix/>
          </a:blip>
          <a:stretch>
            <a:fillRect/>
          </a:stretch>
        </p:blipFill>
        <p:spPr>
          <a:xfrm>
            <a:off x="5314525" y="1437637"/>
            <a:ext cx="267226" cy="267226"/>
          </a:xfrm>
          <a:prstGeom prst="rect">
            <a:avLst/>
          </a:prstGeom>
          <a:noFill/>
          <a:ln>
            <a:noFill/>
          </a:ln>
        </p:spPr>
      </p:pic>
      <p:graphicFrame>
        <p:nvGraphicFramePr>
          <p:cNvPr id="164" name="Google Shape;164;p25"/>
          <p:cNvGraphicFramePr/>
          <p:nvPr/>
        </p:nvGraphicFramePr>
        <p:xfrm>
          <a:off x="3825650" y="2525550"/>
          <a:ext cx="3000000" cy="3000000"/>
        </p:xfrm>
        <a:graphic>
          <a:graphicData uri="http://schemas.openxmlformats.org/drawingml/2006/table">
            <a:tbl>
              <a:tblPr>
                <a:noFill/>
                <a:tableStyleId>{B26940EB-3F4E-4D11-8BD5-10F9CB6C814A}</a:tableStyleId>
              </a:tblPr>
              <a:tblGrid>
                <a:gridCol w="764575">
                  <a:extLst>
                    <a:ext uri="{9D8B030D-6E8A-4147-A177-3AD203B41FA5}">
                      <a16:colId xmlns:a16="http://schemas.microsoft.com/office/drawing/2014/main" val="20000"/>
                    </a:ext>
                  </a:extLst>
                </a:gridCol>
                <a:gridCol w="764575">
                  <a:extLst>
                    <a:ext uri="{9D8B030D-6E8A-4147-A177-3AD203B41FA5}">
                      <a16:colId xmlns:a16="http://schemas.microsoft.com/office/drawing/2014/main" val="20001"/>
                    </a:ext>
                  </a:extLst>
                </a:gridCol>
                <a:gridCol w="764575">
                  <a:extLst>
                    <a:ext uri="{9D8B030D-6E8A-4147-A177-3AD203B41FA5}">
                      <a16:colId xmlns:a16="http://schemas.microsoft.com/office/drawing/2014/main" val="20002"/>
                    </a:ext>
                  </a:extLst>
                </a:gridCol>
                <a:gridCol w="764575">
                  <a:extLst>
                    <a:ext uri="{9D8B030D-6E8A-4147-A177-3AD203B41FA5}">
                      <a16:colId xmlns:a16="http://schemas.microsoft.com/office/drawing/2014/main" val="20003"/>
                    </a:ext>
                  </a:extLst>
                </a:gridCol>
                <a:gridCol w="764575">
                  <a:extLst>
                    <a:ext uri="{9D8B030D-6E8A-4147-A177-3AD203B41FA5}">
                      <a16:colId xmlns:a16="http://schemas.microsoft.com/office/drawing/2014/main" val="20004"/>
                    </a:ext>
                  </a:extLst>
                </a:gridCol>
                <a:gridCol w="764575">
                  <a:extLst>
                    <a:ext uri="{9D8B030D-6E8A-4147-A177-3AD203B41FA5}">
                      <a16:colId xmlns:a16="http://schemas.microsoft.com/office/drawing/2014/main" val="20005"/>
                    </a:ext>
                  </a:extLst>
                </a:gridCol>
              </a:tblGrid>
              <a:tr h="266950">
                <a:tc>
                  <a:txBody>
                    <a:bodyPr/>
                    <a:lstStyle/>
                    <a:p>
                      <a:pPr marL="0" marR="0" lvl="0" indent="0" algn="ctr" rtl="0">
                        <a:lnSpc>
                          <a:spcPct val="100000"/>
                        </a:lnSpc>
                        <a:spcBef>
                          <a:spcPts val="0"/>
                        </a:spcBef>
                        <a:spcAft>
                          <a:spcPts val="0"/>
                        </a:spcAft>
                        <a:buNone/>
                      </a:pPr>
                      <a:r>
                        <a:rPr lang="es-419" sz="1200"/>
                        <a:t>id</a:t>
                      </a:r>
                      <a:endParaRPr sz="1200"/>
                    </a:p>
                  </a:txBody>
                  <a:tcPr marL="91425" marR="91425" marT="91425" marB="91425">
                    <a:solidFill>
                      <a:srgbClr val="CCCCCC"/>
                    </a:solidFill>
                  </a:tcPr>
                </a:tc>
                <a:tc>
                  <a:txBody>
                    <a:bodyPr/>
                    <a:lstStyle/>
                    <a:p>
                      <a:pPr marL="0" marR="0" lvl="0" indent="0" algn="ctr" rtl="0">
                        <a:lnSpc>
                          <a:spcPct val="100000"/>
                        </a:lnSpc>
                        <a:spcBef>
                          <a:spcPts val="0"/>
                        </a:spcBef>
                        <a:spcAft>
                          <a:spcPts val="0"/>
                        </a:spcAft>
                        <a:buNone/>
                      </a:pPr>
                      <a:r>
                        <a:rPr lang="es-419" sz="1200"/>
                        <a:t>A-A</a:t>
                      </a:r>
                      <a:endParaRPr sz="1200"/>
                    </a:p>
                  </a:txBody>
                  <a:tcPr marL="91425" marR="91425" marT="91425" marB="91425">
                    <a:solidFill>
                      <a:srgbClr val="CCCCCC"/>
                    </a:solidFill>
                  </a:tcPr>
                </a:tc>
                <a:tc>
                  <a:txBody>
                    <a:bodyPr/>
                    <a:lstStyle/>
                    <a:p>
                      <a:pPr marL="0" marR="0" lvl="0" indent="0" algn="ctr" rtl="0">
                        <a:lnSpc>
                          <a:spcPct val="100000"/>
                        </a:lnSpc>
                        <a:spcBef>
                          <a:spcPts val="0"/>
                        </a:spcBef>
                        <a:spcAft>
                          <a:spcPts val="0"/>
                        </a:spcAft>
                        <a:buNone/>
                      </a:pPr>
                      <a:r>
                        <a:rPr lang="es-419" sz="1200"/>
                        <a:t>B-B</a:t>
                      </a:r>
                      <a:endParaRPr sz="1200"/>
                    </a:p>
                  </a:txBody>
                  <a:tcPr marL="91425" marR="91425" marT="91425" marB="91425">
                    <a:solidFill>
                      <a:srgbClr val="CCCCCC"/>
                    </a:solidFill>
                  </a:tcPr>
                </a:tc>
                <a:tc>
                  <a:txBody>
                    <a:bodyPr/>
                    <a:lstStyle/>
                    <a:p>
                      <a:pPr marL="0" marR="0" lvl="0" indent="0" algn="ctr" rtl="0">
                        <a:lnSpc>
                          <a:spcPct val="100000"/>
                        </a:lnSpc>
                        <a:spcBef>
                          <a:spcPts val="0"/>
                        </a:spcBef>
                        <a:spcAft>
                          <a:spcPts val="0"/>
                        </a:spcAft>
                        <a:buNone/>
                      </a:pPr>
                      <a:r>
                        <a:rPr lang="es-419" sz="1200"/>
                        <a:t>C-D</a:t>
                      </a:r>
                      <a:endParaRPr sz="1200"/>
                    </a:p>
                  </a:txBody>
                  <a:tcPr marL="91425" marR="91425" marT="91425" marB="91425">
                    <a:solidFill>
                      <a:srgbClr val="CCCCCC"/>
                    </a:solidFill>
                  </a:tcPr>
                </a:tc>
                <a:tc>
                  <a:txBody>
                    <a:bodyPr/>
                    <a:lstStyle/>
                    <a:p>
                      <a:pPr marL="0" marR="0" lvl="0" indent="0" algn="ctr" rtl="0">
                        <a:lnSpc>
                          <a:spcPct val="100000"/>
                        </a:lnSpc>
                        <a:spcBef>
                          <a:spcPts val="0"/>
                        </a:spcBef>
                        <a:spcAft>
                          <a:spcPts val="0"/>
                        </a:spcAft>
                        <a:buNone/>
                      </a:pPr>
                      <a:r>
                        <a:rPr lang="es-419" sz="1200"/>
                        <a:t>D-E</a:t>
                      </a:r>
                      <a:endParaRPr sz="1200"/>
                    </a:p>
                  </a:txBody>
                  <a:tcPr marL="91425" marR="91425" marT="91425" marB="91425">
                    <a:solidFill>
                      <a:srgbClr val="CCCCCC"/>
                    </a:solidFill>
                  </a:tcPr>
                </a:tc>
                <a:tc>
                  <a:txBody>
                    <a:bodyPr/>
                    <a:lstStyle/>
                    <a:p>
                      <a:pPr marL="0" marR="0" lvl="0" indent="0" algn="ctr" rtl="0">
                        <a:lnSpc>
                          <a:spcPct val="100000"/>
                        </a:lnSpc>
                        <a:spcBef>
                          <a:spcPts val="0"/>
                        </a:spcBef>
                        <a:spcAft>
                          <a:spcPts val="0"/>
                        </a:spcAft>
                        <a:buNone/>
                      </a:pPr>
                      <a:r>
                        <a:rPr lang="es-419" sz="1200"/>
                        <a:t>E-E</a:t>
                      </a:r>
                      <a:endParaRPr sz="1200"/>
                    </a:p>
                  </a:txBody>
                  <a:tcPr marL="91425" marR="91425" marT="91425" marB="91425">
                    <a:solidFill>
                      <a:srgbClr val="CCCCCC"/>
                    </a:solidFill>
                  </a:tcPr>
                </a:tc>
                <a:extLst>
                  <a:ext uri="{0D108BD9-81ED-4DB2-BD59-A6C34878D82A}">
                    <a16:rowId xmlns:a16="http://schemas.microsoft.com/office/drawing/2014/main" val="10000"/>
                  </a:ext>
                </a:extLst>
              </a:tr>
              <a:tr h="282075">
                <a:tc>
                  <a:txBody>
                    <a:bodyPr/>
                    <a:lstStyle/>
                    <a:p>
                      <a:pPr marL="0" marR="0" lvl="0" indent="0" algn="ctr" rtl="0">
                        <a:lnSpc>
                          <a:spcPct val="100000"/>
                        </a:lnSpc>
                        <a:spcBef>
                          <a:spcPts val="0"/>
                        </a:spcBef>
                        <a:spcAft>
                          <a:spcPts val="0"/>
                        </a:spcAft>
                        <a:buNone/>
                      </a:pPr>
                      <a:r>
                        <a:rPr lang="es-419" sz="1200"/>
                        <a:t>1</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1</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0</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1</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1</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0</a:t>
                      </a:r>
                      <a:endParaRPr sz="1200"/>
                    </a:p>
                  </a:txBody>
                  <a:tcPr marL="91425" marR="91425" marT="91425" marB="91425"/>
                </a:tc>
                <a:extLst>
                  <a:ext uri="{0D108BD9-81ED-4DB2-BD59-A6C34878D82A}">
                    <a16:rowId xmlns:a16="http://schemas.microsoft.com/office/drawing/2014/main" val="10001"/>
                  </a:ext>
                </a:extLst>
              </a:tr>
              <a:tr h="266950">
                <a:tc>
                  <a:txBody>
                    <a:bodyPr/>
                    <a:lstStyle/>
                    <a:p>
                      <a:pPr marL="0" marR="0" lvl="0" indent="0" algn="ctr" rtl="0">
                        <a:lnSpc>
                          <a:spcPct val="100000"/>
                        </a:lnSpc>
                        <a:spcBef>
                          <a:spcPts val="0"/>
                        </a:spcBef>
                        <a:spcAft>
                          <a:spcPts val="0"/>
                        </a:spcAft>
                        <a:buNone/>
                      </a:pPr>
                      <a:r>
                        <a:rPr lang="es-419" sz="1200"/>
                        <a:t>2</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0</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1</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1</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0</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0</a:t>
                      </a:r>
                      <a:endParaRPr sz="120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65" name="Google Shape;165;p25"/>
          <p:cNvGraphicFramePr/>
          <p:nvPr/>
        </p:nvGraphicFramePr>
        <p:xfrm>
          <a:off x="3999950" y="3889130"/>
          <a:ext cx="3000000" cy="3000000"/>
        </p:xfrm>
        <a:graphic>
          <a:graphicData uri="http://schemas.openxmlformats.org/drawingml/2006/table">
            <a:tbl>
              <a:tblPr>
                <a:noFill/>
                <a:tableStyleId>{B26940EB-3F4E-4D11-8BD5-10F9CB6C814A}</a:tableStyleId>
              </a:tblPr>
              <a:tblGrid>
                <a:gridCol w="749600">
                  <a:extLst>
                    <a:ext uri="{9D8B030D-6E8A-4147-A177-3AD203B41FA5}">
                      <a16:colId xmlns:a16="http://schemas.microsoft.com/office/drawing/2014/main" val="20000"/>
                    </a:ext>
                  </a:extLst>
                </a:gridCol>
                <a:gridCol w="3489250">
                  <a:extLst>
                    <a:ext uri="{9D8B030D-6E8A-4147-A177-3AD203B41FA5}">
                      <a16:colId xmlns:a16="http://schemas.microsoft.com/office/drawing/2014/main" val="20001"/>
                    </a:ext>
                  </a:extLst>
                </a:gridCol>
              </a:tblGrid>
              <a:tr h="220250">
                <a:tc>
                  <a:txBody>
                    <a:bodyPr/>
                    <a:lstStyle/>
                    <a:p>
                      <a:pPr marL="0" marR="0" lvl="0" indent="0" algn="ctr" rtl="0">
                        <a:lnSpc>
                          <a:spcPct val="100000"/>
                        </a:lnSpc>
                        <a:spcBef>
                          <a:spcPts val="0"/>
                        </a:spcBef>
                        <a:spcAft>
                          <a:spcPts val="0"/>
                        </a:spcAft>
                        <a:buNone/>
                      </a:pPr>
                      <a:r>
                        <a:rPr lang="es-419" sz="1200"/>
                        <a:t>id</a:t>
                      </a:r>
                      <a:endParaRPr sz="1200"/>
                    </a:p>
                  </a:txBody>
                  <a:tcPr marL="91425" marR="91425" marT="91425" marB="91425">
                    <a:solidFill>
                      <a:srgbClr val="CCCCCC"/>
                    </a:solidFill>
                  </a:tcPr>
                </a:tc>
                <a:tc>
                  <a:txBody>
                    <a:bodyPr/>
                    <a:lstStyle/>
                    <a:p>
                      <a:pPr marL="0" marR="0" lvl="0" indent="0" algn="ctr" rtl="0">
                        <a:lnSpc>
                          <a:spcPct val="100000"/>
                        </a:lnSpc>
                        <a:spcBef>
                          <a:spcPts val="0"/>
                        </a:spcBef>
                        <a:spcAft>
                          <a:spcPts val="0"/>
                        </a:spcAft>
                        <a:buNone/>
                      </a:pPr>
                      <a:r>
                        <a:rPr lang="es-419" sz="1200"/>
                        <a:t>productos</a:t>
                      </a:r>
                      <a:endParaRPr sz="1200"/>
                    </a:p>
                  </a:txBody>
                  <a:tcPr marL="91425" marR="91425" marT="91425" marB="91425">
                    <a:solidFill>
                      <a:srgbClr val="CCCCCC"/>
                    </a:solidFill>
                  </a:tcPr>
                </a:tc>
                <a:extLst>
                  <a:ext uri="{0D108BD9-81ED-4DB2-BD59-A6C34878D82A}">
                    <a16:rowId xmlns:a16="http://schemas.microsoft.com/office/drawing/2014/main" val="10000"/>
                  </a:ext>
                </a:extLst>
              </a:tr>
              <a:tr h="220250">
                <a:tc>
                  <a:txBody>
                    <a:bodyPr/>
                    <a:lstStyle/>
                    <a:p>
                      <a:pPr marL="0" marR="0" lvl="0" indent="0" algn="ctr" rtl="0">
                        <a:lnSpc>
                          <a:spcPct val="100000"/>
                        </a:lnSpc>
                        <a:spcBef>
                          <a:spcPts val="0"/>
                        </a:spcBef>
                        <a:spcAft>
                          <a:spcPts val="0"/>
                        </a:spcAft>
                        <a:buNone/>
                      </a:pPr>
                      <a:r>
                        <a:rPr lang="es-419" sz="1200"/>
                        <a:t>1</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C-D A-A D-E</a:t>
                      </a:r>
                      <a:endParaRPr sz="1200"/>
                    </a:p>
                  </a:txBody>
                  <a:tcPr marL="91425" marR="91425" marT="91425" marB="91425"/>
                </a:tc>
                <a:extLst>
                  <a:ext uri="{0D108BD9-81ED-4DB2-BD59-A6C34878D82A}">
                    <a16:rowId xmlns:a16="http://schemas.microsoft.com/office/drawing/2014/main" val="10001"/>
                  </a:ext>
                </a:extLst>
              </a:tr>
              <a:tr h="220250">
                <a:tc>
                  <a:txBody>
                    <a:bodyPr/>
                    <a:lstStyle/>
                    <a:p>
                      <a:pPr marL="0" marR="0" lvl="0" indent="0" algn="ctr" rtl="0">
                        <a:lnSpc>
                          <a:spcPct val="100000"/>
                        </a:lnSpc>
                        <a:spcBef>
                          <a:spcPts val="0"/>
                        </a:spcBef>
                        <a:spcAft>
                          <a:spcPts val="0"/>
                        </a:spcAft>
                        <a:buNone/>
                      </a:pPr>
                      <a:r>
                        <a:rPr lang="es-419" sz="1200"/>
                        <a:t>2</a:t>
                      </a:r>
                      <a:endParaRPr sz="1200"/>
                    </a:p>
                  </a:txBody>
                  <a:tcPr marL="91425" marR="91425" marT="91425" marB="91425"/>
                </a:tc>
                <a:tc>
                  <a:txBody>
                    <a:bodyPr/>
                    <a:lstStyle/>
                    <a:p>
                      <a:pPr marL="0" marR="0" lvl="0" indent="0" algn="ctr" rtl="0">
                        <a:lnSpc>
                          <a:spcPct val="100000"/>
                        </a:lnSpc>
                        <a:spcBef>
                          <a:spcPts val="0"/>
                        </a:spcBef>
                        <a:spcAft>
                          <a:spcPts val="0"/>
                        </a:spcAft>
                        <a:buNone/>
                      </a:pPr>
                      <a:r>
                        <a:rPr lang="es-419" sz="1200"/>
                        <a:t>C-D B-B</a:t>
                      </a:r>
                      <a:endParaRPr sz="1200"/>
                    </a:p>
                  </a:txBody>
                  <a:tcPr marL="91425" marR="91425" marT="91425" marB="91425"/>
                </a:tc>
                <a:extLst>
                  <a:ext uri="{0D108BD9-81ED-4DB2-BD59-A6C34878D82A}">
                    <a16:rowId xmlns:a16="http://schemas.microsoft.com/office/drawing/2014/main" val="10002"/>
                  </a:ext>
                </a:extLst>
              </a:tr>
            </a:tbl>
          </a:graphicData>
        </a:graphic>
      </p:graphicFrame>
      <p:sp>
        <p:nvSpPr>
          <p:cNvPr id="166" name="Google Shape;166;p25"/>
          <p:cNvSpPr/>
          <p:nvPr/>
        </p:nvSpPr>
        <p:spPr>
          <a:xfrm>
            <a:off x="5742875" y="2123325"/>
            <a:ext cx="376500" cy="577500"/>
          </a:xfrm>
          <a:prstGeom prst="downArrow">
            <a:avLst>
              <a:gd name="adj1" fmla="val 50000"/>
              <a:gd name="adj2" fmla="val 50000"/>
            </a:avLst>
          </a:prstGeom>
          <a:solidFill>
            <a:srgbClr val="F5671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5742863" y="3496325"/>
            <a:ext cx="376500" cy="577500"/>
          </a:xfrm>
          <a:prstGeom prst="downArrow">
            <a:avLst>
              <a:gd name="adj1" fmla="val 50000"/>
              <a:gd name="adj2" fmla="val 50000"/>
            </a:avLst>
          </a:prstGeom>
          <a:solidFill>
            <a:srgbClr val="F5671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p:nvPr/>
        </p:nvSpPr>
        <p:spPr>
          <a:xfrm>
            <a:off x="8413100" y="1704875"/>
            <a:ext cx="91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t>Orden</a:t>
            </a:r>
            <a:endParaRPr/>
          </a:p>
        </p:txBody>
      </p:sp>
      <p:cxnSp>
        <p:nvCxnSpPr>
          <p:cNvPr id="169" name="Google Shape;169;p25"/>
          <p:cNvCxnSpPr>
            <a:stCxn id="154" idx="3"/>
            <a:endCxn id="168" idx="1"/>
          </p:cNvCxnSpPr>
          <p:nvPr/>
        </p:nvCxnSpPr>
        <p:spPr>
          <a:xfrm>
            <a:off x="7942600" y="1571250"/>
            <a:ext cx="470400" cy="333600"/>
          </a:xfrm>
          <a:prstGeom prst="straightConnector1">
            <a:avLst/>
          </a:prstGeom>
          <a:noFill/>
          <a:ln w="9525" cap="flat" cmpd="sng">
            <a:solidFill>
              <a:schemeClr val="dk1"/>
            </a:solidFill>
            <a:prstDash val="dot"/>
            <a:round/>
            <a:headEnd type="none" w="med" len="med"/>
            <a:tailEnd type="none" w="med" len="med"/>
          </a:ln>
        </p:spPr>
      </p:cxnSp>
      <p:cxnSp>
        <p:nvCxnSpPr>
          <p:cNvPr id="170" name="Google Shape;170;p25"/>
          <p:cNvCxnSpPr>
            <a:stCxn id="156" idx="3"/>
            <a:endCxn id="168" idx="1"/>
          </p:cNvCxnSpPr>
          <p:nvPr/>
        </p:nvCxnSpPr>
        <p:spPr>
          <a:xfrm>
            <a:off x="7191475" y="1571250"/>
            <a:ext cx="1221600" cy="333600"/>
          </a:xfrm>
          <a:prstGeom prst="straightConnector1">
            <a:avLst/>
          </a:prstGeom>
          <a:noFill/>
          <a:ln w="9525" cap="flat" cmpd="sng">
            <a:solidFill>
              <a:schemeClr val="dk1"/>
            </a:solidFill>
            <a:prstDash val="dot"/>
            <a:round/>
            <a:headEnd type="none" w="med" len="med"/>
            <a:tailEnd type="none" w="med" len="med"/>
          </a:ln>
        </p:spPr>
      </p:cxnSp>
      <p:cxnSp>
        <p:nvCxnSpPr>
          <p:cNvPr id="171" name="Google Shape;171;p25"/>
          <p:cNvCxnSpPr>
            <a:stCxn id="161" idx="0"/>
            <a:endCxn id="168" idx="1"/>
          </p:cNvCxnSpPr>
          <p:nvPr/>
        </p:nvCxnSpPr>
        <p:spPr>
          <a:xfrm rot="10800000" flipH="1">
            <a:off x="6252988" y="1904875"/>
            <a:ext cx="2160000" cy="143400"/>
          </a:xfrm>
          <a:prstGeom prst="straightConnector1">
            <a:avLst/>
          </a:prstGeom>
          <a:noFill/>
          <a:ln w="9525" cap="flat" cmpd="sng">
            <a:solidFill>
              <a:schemeClr val="dk1"/>
            </a:solidFill>
            <a:prstDash val="dot"/>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p:nvPr/>
        </p:nvSpPr>
        <p:spPr>
          <a:xfrm>
            <a:off x="4572000" y="3643100"/>
            <a:ext cx="3834000" cy="1264200"/>
          </a:xfrm>
          <a:prstGeom prst="roundRect">
            <a:avLst>
              <a:gd name="adj" fmla="val 16667"/>
            </a:avLst>
          </a:prstGeom>
          <a:solidFill>
            <a:srgbClr val="F7802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700" b="1">
                <a:solidFill>
                  <a:schemeClr val="lt1"/>
                </a:solidFill>
              </a:rPr>
              <a:t>Consumidores</a:t>
            </a:r>
            <a:endParaRPr sz="1700" b="1">
              <a:solidFill>
                <a:schemeClr val="lt1"/>
              </a:solidFill>
            </a:endParaRPr>
          </a:p>
        </p:txBody>
      </p:sp>
      <p:sp>
        <p:nvSpPr>
          <p:cNvPr id="177" name="Google Shape;177;p26"/>
          <p:cNvSpPr/>
          <p:nvPr/>
        </p:nvSpPr>
        <p:spPr>
          <a:xfrm>
            <a:off x="448425" y="2257025"/>
            <a:ext cx="3834000" cy="1264200"/>
          </a:xfrm>
          <a:prstGeom prst="roundRect">
            <a:avLst>
              <a:gd name="adj" fmla="val 16667"/>
            </a:avLst>
          </a:prstGeom>
          <a:solidFill>
            <a:srgbClr val="F7802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700" b="1">
                <a:solidFill>
                  <a:schemeClr val="lt1"/>
                </a:solidFill>
              </a:rPr>
              <a:t>Transacciones</a:t>
            </a:r>
            <a:endParaRPr sz="1700" b="1">
              <a:solidFill>
                <a:schemeClr val="lt1"/>
              </a:solidFill>
            </a:endParaRPr>
          </a:p>
        </p:txBody>
      </p:sp>
      <p:sp>
        <p:nvSpPr>
          <p:cNvPr id="178" name="Google Shape;178;p26"/>
          <p:cNvSpPr txBox="1">
            <a:spLocks noGrp="1"/>
          </p:cNvSpPr>
          <p:nvPr>
            <p:ph type="body" idx="1"/>
          </p:nvPr>
        </p:nvSpPr>
        <p:spPr>
          <a:xfrm>
            <a:off x="549275" y="1319150"/>
            <a:ext cx="8181600" cy="816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s-419"/>
              <a:t>Los datos proveídos poseen diversa información de todos los clientes (anonimizados) y su relación con el banco.</a:t>
            </a:r>
            <a:endParaRPr/>
          </a:p>
        </p:txBody>
      </p:sp>
      <p:sp>
        <p:nvSpPr>
          <p:cNvPr id="179" name="Google Shape;179;p26"/>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2.3. Entendimiento de los datos</a:t>
            </a:r>
            <a:endParaRPr sz="3520" b="1">
              <a:solidFill>
                <a:srgbClr val="F78022"/>
              </a:solidFill>
              <a:latin typeface="Roboto"/>
              <a:ea typeface="Roboto"/>
              <a:cs typeface="Roboto"/>
              <a:sym typeface="Roboto"/>
            </a:endParaRPr>
          </a:p>
        </p:txBody>
      </p:sp>
      <p:cxnSp>
        <p:nvCxnSpPr>
          <p:cNvPr id="180" name="Google Shape;180;p26"/>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
        <p:nvSpPr>
          <p:cNvPr id="181" name="Google Shape;181;p26"/>
          <p:cNvSpPr txBox="1">
            <a:spLocks noGrp="1"/>
          </p:cNvSpPr>
          <p:nvPr>
            <p:ph type="body" idx="1"/>
          </p:nvPr>
        </p:nvSpPr>
        <p:spPr>
          <a:xfrm>
            <a:off x="1592325" y="2684000"/>
            <a:ext cx="2690100" cy="7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s-419" sz="1100" b="1">
                <a:solidFill>
                  <a:schemeClr val="lt1"/>
                </a:solidFill>
              </a:rPr>
              <a:t>Información de uso de productos, montos y flujo de dinero.</a:t>
            </a:r>
            <a:endParaRPr sz="1100" b="1">
              <a:solidFill>
                <a:schemeClr val="lt1"/>
              </a:solidFill>
            </a:endParaRPr>
          </a:p>
        </p:txBody>
      </p:sp>
      <p:pic>
        <p:nvPicPr>
          <p:cNvPr id="182" name="Google Shape;182;p26"/>
          <p:cNvPicPr preferRelativeResize="0"/>
          <p:nvPr/>
        </p:nvPicPr>
        <p:blipFill>
          <a:blip r:embed="rId3">
            <a:alphaModFix/>
          </a:blip>
          <a:stretch>
            <a:fillRect/>
          </a:stretch>
        </p:blipFill>
        <p:spPr>
          <a:xfrm>
            <a:off x="615825" y="2465324"/>
            <a:ext cx="880200" cy="880200"/>
          </a:xfrm>
          <a:prstGeom prst="rect">
            <a:avLst/>
          </a:prstGeom>
          <a:noFill/>
          <a:ln>
            <a:noFill/>
          </a:ln>
        </p:spPr>
      </p:pic>
      <p:sp>
        <p:nvSpPr>
          <p:cNvPr id="183" name="Google Shape;183;p26"/>
          <p:cNvSpPr/>
          <p:nvPr/>
        </p:nvSpPr>
        <p:spPr>
          <a:xfrm>
            <a:off x="4572000" y="2257025"/>
            <a:ext cx="3834000" cy="1264200"/>
          </a:xfrm>
          <a:prstGeom prst="roundRect">
            <a:avLst>
              <a:gd name="adj" fmla="val 16667"/>
            </a:avLst>
          </a:prstGeom>
          <a:solidFill>
            <a:srgbClr val="F7802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700" b="1">
                <a:solidFill>
                  <a:schemeClr val="lt1"/>
                </a:solidFill>
              </a:rPr>
              <a:t>Comunicaciones</a:t>
            </a:r>
            <a:endParaRPr sz="1700" b="1">
              <a:solidFill>
                <a:schemeClr val="lt1"/>
              </a:solidFill>
            </a:endParaRPr>
          </a:p>
        </p:txBody>
      </p:sp>
      <p:sp>
        <p:nvSpPr>
          <p:cNvPr id="184" name="Google Shape;184;p26"/>
          <p:cNvSpPr txBox="1">
            <a:spLocks noGrp="1"/>
          </p:cNvSpPr>
          <p:nvPr>
            <p:ph type="body" idx="1"/>
          </p:nvPr>
        </p:nvSpPr>
        <p:spPr>
          <a:xfrm>
            <a:off x="5486100" y="2637750"/>
            <a:ext cx="2919900" cy="88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s-419" sz="1100" b="1">
                <a:solidFill>
                  <a:schemeClr val="lt1"/>
                </a:solidFill>
              </a:rPr>
              <a:t>Información sobre las interacciones del banco con el consumidor, el producto asociado y la respuesta del cliente.</a:t>
            </a:r>
            <a:endParaRPr sz="1100" b="1">
              <a:solidFill>
                <a:schemeClr val="lt1"/>
              </a:solidFill>
            </a:endParaRPr>
          </a:p>
        </p:txBody>
      </p:sp>
      <p:sp>
        <p:nvSpPr>
          <p:cNvPr id="185" name="Google Shape;185;p26"/>
          <p:cNvSpPr/>
          <p:nvPr/>
        </p:nvSpPr>
        <p:spPr>
          <a:xfrm>
            <a:off x="448425" y="3643100"/>
            <a:ext cx="3834000" cy="1264200"/>
          </a:xfrm>
          <a:prstGeom prst="roundRect">
            <a:avLst>
              <a:gd name="adj" fmla="val 16667"/>
            </a:avLst>
          </a:prstGeom>
          <a:solidFill>
            <a:srgbClr val="F7802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700" b="1">
                <a:solidFill>
                  <a:schemeClr val="lt1"/>
                </a:solidFill>
              </a:rPr>
              <a:t>Campañas</a:t>
            </a:r>
            <a:endParaRPr sz="1700" b="1">
              <a:solidFill>
                <a:schemeClr val="lt1"/>
              </a:solidFill>
            </a:endParaRPr>
          </a:p>
        </p:txBody>
      </p:sp>
      <p:sp>
        <p:nvSpPr>
          <p:cNvPr id="186" name="Google Shape;186;p26"/>
          <p:cNvSpPr txBox="1">
            <a:spLocks noGrp="1"/>
          </p:cNvSpPr>
          <p:nvPr>
            <p:ph type="body" idx="1"/>
          </p:nvPr>
        </p:nvSpPr>
        <p:spPr>
          <a:xfrm>
            <a:off x="1592325" y="4007275"/>
            <a:ext cx="2690100" cy="7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s-419" sz="1100" b="1">
                <a:solidFill>
                  <a:schemeClr val="lt1"/>
                </a:solidFill>
              </a:rPr>
              <a:t>Información de campañas aplicadas a un cliente, su canal de comunicación y el resultado de dicha acción.</a:t>
            </a:r>
            <a:endParaRPr sz="1100" b="1">
              <a:solidFill>
                <a:schemeClr val="lt1"/>
              </a:solidFill>
            </a:endParaRPr>
          </a:p>
        </p:txBody>
      </p:sp>
      <p:sp>
        <p:nvSpPr>
          <p:cNvPr id="187" name="Google Shape;187;p26"/>
          <p:cNvSpPr txBox="1">
            <a:spLocks noGrp="1"/>
          </p:cNvSpPr>
          <p:nvPr>
            <p:ph type="body" idx="1"/>
          </p:nvPr>
        </p:nvSpPr>
        <p:spPr>
          <a:xfrm>
            <a:off x="5526925" y="4007200"/>
            <a:ext cx="2632800" cy="7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s-419" sz="1100" b="1">
                <a:solidFill>
                  <a:schemeClr val="lt1"/>
                </a:solidFill>
              </a:rPr>
              <a:t>Información sociodemográfica y de caracterización de los clientes.</a:t>
            </a:r>
            <a:endParaRPr sz="1100" b="1">
              <a:solidFill>
                <a:schemeClr val="lt1"/>
              </a:solidFill>
            </a:endParaRPr>
          </a:p>
        </p:txBody>
      </p:sp>
      <p:pic>
        <p:nvPicPr>
          <p:cNvPr id="188" name="Google Shape;188;p26"/>
          <p:cNvPicPr preferRelativeResize="0"/>
          <p:nvPr/>
        </p:nvPicPr>
        <p:blipFill>
          <a:blip r:embed="rId4">
            <a:alphaModFix/>
          </a:blip>
          <a:stretch>
            <a:fillRect/>
          </a:stretch>
        </p:blipFill>
        <p:spPr>
          <a:xfrm>
            <a:off x="4674725" y="2547586"/>
            <a:ext cx="716420" cy="716399"/>
          </a:xfrm>
          <a:prstGeom prst="rect">
            <a:avLst/>
          </a:prstGeom>
          <a:noFill/>
          <a:ln>
            <a:noFill/>
          </a:ln>
        </p:spPr>
      </p:pic>
      <p:pic>
        <p:nvPicPr>
          <p:cNvPr id="189" name="Google Shape;189;p26"/>
          <p:cNvPicPr preferRelativeResize="0"/>
          <p:nvPr/>
        </p:nvPicPr>
        <p:blipFill>
          <a:blip r:embed="rId5">
            <a:alphaModFix/>
          </a:blip>
          <a:stretch>
            <a:fillRect/>
          </a:stretch>
        </p:blipFill>
        <p:spPr>
          <a:xfrm>
            <a:off x="514975" y="3736524"/>
            <a:ext cx="1077350" cy="1077350"/>
          </a:xfrm>
          <a:prstGeom prst="rect">
            <a:avLst/>
          </a:prstGeom>
          <a:noFill/>
          <a:ln>
            <a:noFill/>
          </a:ln>
        </p:spPr>
      </p:pic>
      <p:pic>
        <p:nvPicPr>
          <p:cNvPr id="190" name="Google Shape;190;p26"/>
          <p:cNvPicPr preferRelativeResize="0"/>
          <p:nvPr/>
        </p:nvPicPr>
        <p:blipFill>
          <a:blip r:embed="rId6">
            <a:alphaModFix/>
          </a:blip>
          <a:stretch>
            <a:fillRect/>
          </a:stretch>
        </p:blipFill>
        <p:spPr>
          <a:xfrm>
            <a:off x="4664325" y="3821238"/>
            <a:ext cx="907924" cy="907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2.4. Análisis de los datos</a:t>
            </a:r>
            <a:endParaRPr sz="3520" b="1">
              <a:solidFill>
                <a:srgbClr val="F78022"/>
              </a:solidFill>
              <a:latin typeface="Roboto"/>
              <a:ea typeface="Roboto"/>
              <a:cs typeface="Roboto"/>
              <a:sym typeface="Roboto"/>
            </a:endParaRPr>
          </a:p>
        </p:txBody>
      </p:sp>
      <p:cxnSp>
        <p:nvCxnSpPr>
          <p:cNvPr id="196" name="Google Shape;196;p27"/>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pic>
        <p:nvPicPr>
          <p:cNvPr id="197" name="Google Shape;197;p27"/>
          <p:cNvPicPr preferRelativeResize="0"/>
          <p:nvPr/>
        </p:nvPicPr>
        <p:blipFill>
          <a:blip r:embed="rId3">
            <a:alphaModFix/>
          </a:blip>
          <a:stretch>
            <a:fillRect/>
          </a:stretch>
        </p:blipFill>
        <p:spPr>
          <a:xfrm>
            <a:off x="703000" y="1314375"/>
            <a:ext cx="6133057" cy="3676725"/>
          </a:xfrm>
          <a:prstGeom prst="rect">
            <a:avLst/>
          </a:prstGeom>
          <a:noFill/>
          <a:ln>
            <a:noFill/>
          </a:ln>
        </p:spPr>
      </p:pic>
      <p:sp>
        <p:nvSpPr>
          <p:cNvPr id="198" name="Google Shape;198;p27"/>
          <p:cNvSpPr txBox="1">
            <a:spLocks noGrp="1"/>
          </p:cNvSpPr>
          <p:nvPr>
            <p:ph type="body" idx="1"/>
          </p:nvPr>
        </p:nvSpPr>
        <p:spPr>
          <a:xfrm>
            <a:off x="7104200" y="1319150"/>
            <a:ext cx="1687200" cy="3273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Clr>
                <a:schemeClr val="dk1"/>
              </a:buClr>
              <a:buSzPts val="1100"/>
              <a:buFont typeface="Arial"/>
              <a:buNone/>
            </a:pPr>
            <a:r>
              <a:rPr lang="es-419" sz="1900"/>
              <a:t>El análisis de los datos se puede visualizar en el dashboard disponible en el siguiente link: </a:t>
            </a:r>
            <a:r>
              <a:rPr lang="es-419" sz="1900" u="sng">
                <a:solidFill>
                  <a:schemeClr val="hlink"/>
                </a:solidFill>
                <a:hlinkClick r:id="rId4"/>
              </a:rPr>
              <a:t>LINK</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body" idx="1"/>
          </p:nvPr>
        </p:nvSpPr>
        <p:spPr>
          <a:xfrm>
            <a:off x="549275" y="1319150"/>
            <a:ext cx="8139600" cy="3273600"/>
          </a:xfrm>
          <a:prstGeom prst="rect">
            <a:avLst/>
          </a:prstGeom>
        </p:spPr>
        <p:txBody>
          <a:bodyPr spcFirstLastPara="1" wrap="square" lIns="91425" tIns="91425" rIns="91425" bIns="91425" anchor="t" anchorCtr="0">
            <a:noAutofit/>
          </a:bodyPr>
          <a:lstStyle/>
          <a:p>
            <a:pPr marL="457200" lvl="0" indent="-349250" algn="just" rtl="0">
              <a:lnSpc>
                <a:spcPct val="115000"/>
              </a:lnSpc>
              <a:spcBef>
                <a:spcPts val="0"/>
              </a:spcBef>
              <a:spcAft>
                <a:spcPts val="0"/>
              </a:spcAft>
              <a:buSzPts val="1900"/>
              <a:buAutoNum type="arabicPeriod"/>
            </a:pPr>
            <a:r>
              <a:rPr lang="es-419" sz="1900"/>
              <a:t>Se crean múltiples variables en cada dataset que muestran el comportamiento histórico de un cliente con los productos, con los tipos de productos, con las campañas, entre otros.</a:t>
            </a:r>
            <a:endParaRPr sz="1900"/>
          </a:p>
          <a:p>
            <a:pPr marL="457200" lvl="0" indent="-349250" algn="just" rtl="0">
              <a:lnSpc>
                <a:spcPct val="115000"/>
              </a:lnSpc>
              <a:spcBef>
                <a:spcPts val="0"/>
              </a:spcBef>
              <a:spcAft>
                <a:spcPts val="0"/>
              </a:spcAft>
              <a:buSzPts val="1900"/>
              <a:buAutoNum type="arabicPeriod"/>
            </a:pPr>
            <a:r>
              <a:rPr lang="es-419" sz="1900"/>
              <a:t>En base a la definición del problema analítico y de negocio es que se genera la variable objetivo para cada mes y para cada producto-tipo de interés entre 2019-01 y 2020-04, al realizar los cruces necesarios entre todas las bases de datos disponibles.</a:t>
            </a:r>
            <a:endParaRPr sz="1900"/>
          </a:p>
          <a:p>
            <a:pPr marL="457200" lvl="0" indent="-349250" algn="just" rtl="0">
              <a:lnSpc>
                <a:spcPct val="95000"/>
              </a:lnSpc>
              <a:spcBef>
                <a:spcPts val="0"/>
              </a:spcBef>
              <a:spcAft>
                <a:spcPts val="0"/>
              </a:spcAft>
              <a:buSzPts val="1900"/>
              <a:buAutoNum type="arabicPeriod"/>
            </a:pPr>
            <a:r>
              <a:rPr lang="es-419" sz="1900"/>
              <a:t>Con tal de obtener un mayor poder diferenciador de los modelos, el dataset se separó en los 5 producto-tipo de interés.</a:t>
            </a:r>
            <a:endParaRPr sz="1900"/>
          </a:p>
        </p:txBody>
      </p:sp>
      <p:sp>
        <p:nvSpPr>
          <p:cNvPr id="204" name="Google Shape;204;p28"/>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2.5. Preprocesamiento</a:t>
            </a:r>
            <a:endParaRPr sz="3520" b="1">
              <a:solidFill>
                <a:srgbClr val="F78022"/>
              </a:solidFill>
              <a:latin typeface="Roboto"/>
              <a:ea typeface="Roboto"/>
              <a:cs typeface="Roboto"/>
              <a:sym typeface="Roboto"/>
            </a:endParaRPr>
          </a:p>
        </p:txBody>
      </p:sp>
      <p:cxnSp>
        <p:nvCxnSpPr>
          <p:cNvPr id="205" name="Google Shape;205;p28"/>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body" idx="1"/>
          </p:nvPr>
        </p:nvSpPr>
        <p:spPr>
          <a:xfrm>
            <a:off x="549275" y="1319150"/>
            <a:ext cx="8242200" cy="3730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s-419" sz="1900"/>
              <a:t>4. Una vez separados, obtenemos un dataset por producto, con todos los clientes en todos los periodos, donde se crea un </a:t>
            </a:r>
            <a:r>
              <a:rPr lang="es-419" sz="1900" i="1" u="sng"/>
              <a:t>semi-target</a:t>
            </a:r>
            <a:r>
              <a:rPr lang="es-419" sz="1900"/>
              <a:t> que toma el </a:t>
            </a:r>
            <a:r>
              <a:rPr lang="es-419" sz="1900" b="1"/>
              <a:t>valor 1</a:t>
            </a:r>
            <a:r>
              <a:rPr lang="es-419" sz="1900"/>
              <a:t> es que compró ese producto ese mes y </a:t>
            </a:r>
            <a:r>
              <a:rPr lang="es-419" sz="1900" b="1"/>
              <a:t>0</a:t>
            </a:r>
            <a:r>
              <a:rPr lang="es-419" sz="1900"/>
              <a:t> si no lo hizo.</a:t>
            </a:r>
            <a:endParaRPr sz="1900"/>
          </a:p>
          <a:p>
            <a:pPr marL="0" lvl="0" indent="0" algn="just" rtl="0">
              <a:lnSpc>
                <a:spcPct val="95000"/>
              </a:lnSpc>
              <a:spcBef>
                <a:spcPts val="1200"/>
              </a:spcBef>
              <a:spcAft>
                <a:spcPts val="0"/>
              </a:spcAft>
              <a:buNone/>
            </a:pPr>
            <a:r>
              <a:rPr lang="es-419" sz="1900"/>
              <a:t>5. Finalmente, para obtener el </a:t>
            </a:r>
            <a:r>
              <a:rPr lang="es-419" sz="1900" i="1" u="sng"/>
              <a:t>target</a:t>
            </a:r>
            <a:r>
              <a:rPr lang="es-419" sz="1900"/>
              <a:t> se escoge si ese cliente compró el producto en los siguientes 3 meses.</a:t>
            </a:r>
            <a:endParaRPr sz="1900"/>
          </a:p>
          <a:p>
            <a:pPr marL="0" lvl="0" indent="0" algn="just" rtl="0">
              <a:lnSpc>
                <a:spcPct val="95000"/>
              </a:lnSpc>
              <a:spcBef>
                <a:spcPts val="1200"/>
              </a:spcBef>
              <a:spcAft>
                <a:spcPts val="0"/>
              </a:spcAft>
              <a:buNone/>
            </a:pPr>
            <a:r>
              <a:rPr lang="es-419" sz="1900"/>
              <a:t>6. Los productos con mayor cantidad de “Clase positiva” son:</a:t>
            </a:r>
            <a:endParaRPr sz="1900"/>
          </a:p>
          <a:p>
            <a:pPr marL="914400" lvl="0" indent="-349250" algn="just" rtl="0">
              <a:lnSpc>
                <a:spcPct val="95000"/>
              </a:lnSpc>
              <a:spcBef>
                <a:spcPts val="1200"/>
              </a:spcBef>
              <a:spcAft>
                <a:spcPts val="0"/>
              </a:spcAft>
              <a:buSzPts val="1900"/>
              <a:buAutoNum type="arabicPeriod"/>
            </a:pPr>
            <a:r>
              <a:rPr lang="es-419" sz="1900"/>
              <a:t>C-D: 	105.187 registros</a:t>
            </a:r>
            <a:endParaRPr sz="1900"/>
          </a:p>
          <a:p>
            <a:pPr marL="914400" lvl="0" indent="-349250" algn="just" rtl="0">
              <a:lnSpc>
                <a:spcPct val="95000"/>
              </a:lnSpc>
              <a:spcBef>
                <a:spcPts val="0"/>
              </a:spcBef>
              <a:spcAft>
                <a:spcPts val="0"/>
              </a:spcAft>
              <a:buSzPts val="1900"/>
              <a:buAutoNum type="arabicPeriod"/>
            </a:pPr>
            <a:r>
              <a:rPr lang="es-419" sz="1900"/>
              <a:t>D-E: 	90.142 registros</a:t>
            </a:r>
            <a:endParaRPr sz="1900"/>
          </a:p>
          <a:p>
            <a:pPr marL="914400" lvl="0" indent="-349250" algn="just" rtl="0">
              <a:lnSpc>
                <a:spcPct val="95000"/>
              </a:lnSpc>
              <a:spcBef>
                <a:spcPts val="0"/>
              </a:spcBef>
              <a:spcAft>
                <a:spcPts val="0"/>
              </a:spcAft>
              <a:buSzPts val="1900"/>
              <a:buAutoNum type="arabicPeriod"/>
            </a:pPr>
            <a:r>
              <a:rPr lang="es-419" sz="1900"/>
              <a:t>E-E: 	39.343 registros</a:t>
            </a:r>
            <a:endParaRPr sz="1900"/>
          </a:p>
          <a:p>
            <a:pPr marL="914400" lvl="0" indent="-349250" algn="just" rtl="0">
              <a:lnSpc>
                <a:spcPct val="95000"/>
              </a:lnSpc>
              <a:spcBef>
                <a:spcPts val="0"/>
              </a:spcBef>
              <a:spcAft>
                <a:spcPts val="0"/>
              </a:spcAft>
              <a:buSzPts val="1900"/>
              <a:buAutoNum type="arabicPeriod"/>
            </a:pPr>
            <a:r>
              <a:rPr lang="es-419" sz="1900"/>
              <a:t>B-B: 	31.249 registros</a:t>
            </a:r>
            <a:endParaRPr sz="1900"/>
          </a:p>
          <a:p>
            <a:pPr marL="914400" lvl="0" indent="-349250" algn="just" rtl="0">
              <a:lnSpc>
                <a:spcPct val="95000"/>
              </a:lnSpc>
              <a:spcBef>
                <a:spcPts val="0"/>
              </a:spcBef>
              <a:spcAft>
                <a:spcPts val="0"/>
              </a:spcAft>
              <a:buSzPts val="1900"/>
              <a:buAutoNum type="arabicPeriod"/>
            </a:pPr>
            <a:r>
              <a:rPr lang="es-419" sz="1900"/>
              <a:t>A-A: 	9.159 registros</a:t>
            </a:r>
            <a:endParaRPr sz="1900"/>
          </a:p>
        </p:txBody>
      </p:sp>
      <p:sp>
        <p:nvSpPr>
          <p:cNvPr id="211" name="Google Shape;211;p29"/>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2.5. Preprocesamiento</a:t>
            </a:r>
            <a:endParaRPr sz="3520" b="1">
              <a:solidFill>
                <a:srgbClr val="F78022"/>
              </a:solidFill>
              <a:latin typeface="Roboto"/>
              <a:ea typeface="Roboto"/>
              <a:cs typeface="Roboto"/>
              <a:sym typeface="Roboto"/>
            </a:endParaRPr>
          </a:p>
        </p:txBody>
      </p:sp>
      <p:cxnSp>
        <p:nvCxnSpPr>
          <p:cNvPr id="212" name="Google Shape;212;p29"/>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body" idx="1"/>
          </p:nvPr>
        </p:nvSpPr>
        <p:spPr>
          <a:xfrm>
            <a:off x="549275" y="1319150"/>
            <a:ext cx="8242200" cy="3273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s-419" sz="1900"/>
              <a:t>Los datos de entrenamiento y testeo fueron generados por un periodo de corte, en este caso: 2020-02.</a:t>
            </a:r>
            <a:endParaRPr sz="1900"/>
          </a:p>
          <a:p>
            <a:pPr marL="0" lvl="0" indent="0" algn="just" rtl="0">
              <a:lnSpc>
                <a:spcPct val="95000"/>
              </a:lnSpc>
              <a:spcBef>
                <a:spcPts val="1200"/>
              </a:spcBef>
              <a:spcAft>
                <a:spcPts val="0"/>
              </a:spcAft>
              <a:buNone/>
            </a:pPr>
            <a:endParaRPr sz="1900"/>
          </a:p>
          <a:p>
            <a:pPr marL="0" lvl="0" indent="0" algn="just" rtl="0">
              <a:lnSpc>
                <a:spcPct val="95000"/>
              </a:lnSpc>
              <a:spcBef>
                <a:spcPts val="1200"/>
              </a:spcBef>
              <a:spcAft>
                <a:spcPts val="0"/>
              </a:spcAft>
              <a:buNone/>
            </a:pPr>
            <a:endParaRPr sz="1900"/>
          </a:p>
          <a:p>
            <a:pPr marL="0" lvl="0" indent="0" algn="just" rtl="0">
              <a:lnSpc>
                <a:spcPct val="95000"/>
              </a:lnSpc>
              <a:spcBef>
                <a:spcPts val="1200"/>
              </a:spcBef>
              <a:spcAft>
                <a:spcPts val="0"/>
              </a:spcAft>
              <a:buNone/>
            </a:pPr>
            <a:endParaRPr sz="1900"/>
          </a:p>
          <a:p>
            <a:pPr marL="0" lvl="0" indent="0" algn="just" rtl="0">
              <a:lnSpc>
                <a:spcPct val="95000"/>
              </a:lnSpc>
              <a:spcBef>
                <a:spcPts val="1200"/>
              </a:spcBef>
              <a:spcAft>
                <a:spcPts val="1200"/>
              </a:spcAft>
              <a:buNone/>
            </a:pPr>
            <a:r>
              <a:rPr lang="es-419" sz="1900"/>
              <a:t>Notar que existe una pérdida de datos de los meses 2020-05 y 2020-06 debido a que el modelo predice los siguientes 3 meses pero que en este caso, dichos meses no tienen la variable objetivo, lo que hace imposible testear.</a:t>
            </a:r>
            <a:endParaRPr sz="1900"/>
          </a:p>
        </p:txBody>
      </p:sp>
      <p:sp>
        <p:nvSpPr>
          <p:cNvPr id="218" name="Google Shape;218;p30"/>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2.6. Entrenamiento y Testeo</a:t>
            </a:r>
            <a:endParaRPr sz="3520" b="1">
              <a:solidFill>
                <a:srgbClr val="F78022"/>
              </a:solidFill>
              <a:latin typeface="Roboto"/>
              <a:ea typeface="Roboto"/>
              <a:cs typeface="Roboto"/>
              <a:sym typeface="Roboto"/>
            </a:endParaRPr>
          </a:p>
        </p:txBody>
      </p:sp>
      <p:cxnSp>
        <p:nvCxnSpPr>
          <p:cNvPr id="219" name="Google Shape;219;p30"/>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graphicFrame>
        <p:nvGraphicFramePr>
          <p:cNvPr id="220" name="Google Shape;220;p30"/>
          <p:cNvGraphicFramePr/>
          <p:nvPr/>
        </p:nvGraphicFramePr>
        <p:xfrm>
          <a:off x="822688" y="2147125"/>
          <a:ext cx="3000000" cy="3000000"/>
        </p:xfrm>
        <a:graphic>
          <a:graphicData uri="http://schemas.openxmlformats.org/drawingml/2006/table">
            <a:tbl>
              <a:tblPr>
                <a:noFill/>
                <a:tableStyleId>{B26940EB-3F4E-4D11-8BD5-10F9CB6C814A}</a:tableStyleId>
              </a:tblPr>
              <a:tblGrid>
                <a:gridCol w="2565125">
                  <a:extLst>
                    <a:ext uri="{9D8B030D-6E8A-4147-A177-3AD203B41FA5}">
                      <a16:colId xmlns:a16="http://schemas.microsoft.com/office/drawing/2014/main" val="20000"/>
                    </a:ext>
                  </a:extLst>
                </a:gridCol>
                <a:gridCol w="2565125">
                  <a:extLst>
                    <a:ext uri="{9D8B030D-6E8A-4147-A177-3AD203B41FA5}">
                      <a16:colId xmlns:a16="http://schemas.microsoft.com/office/drawing/2014/main" val="20001"/>
                    </a:ext>
                  </a:extLst>
                </a:gridCol>
                <a:gridCol w="2565125">
                  <a:extLst>
                    <a:ext uri="{9D8B030D-6E8A-4147-A177-3AD203B41FA5}">
                      <a16:colId xmlns:a16="http://schemas.microsoft.com/office/drawing/2014/main" val="20002"/>
                    </a:ext>
                  </a:extLst>
                </a:gridCol>
              </a:tblGrid>
              <a:tr h="362950">
                <a:tc>
                  <a:txBody>
                    <a:bodyPr/>
                    <a:lstStyle/>
                    <a:p>
                      <a:pPr marL="0" lvl="0" indent="0" algn="ctr" rtl="0">
                        <a:spcBef>
                          <a:spcPts val="0"/>
                        </a:spcBef>
                        <a:spcAft>
                          <a:spcPts val="0"/>
                        </a:spcAft>
                        <a:buNone/>
                      </a:pPr>
                      <a:r>
                        <a:rPr lang="es-419" b="1"/>
                        <a:t>Entrenamiento</a:t>
                      </a:r>
                      <a:endParaRPr b="1"/>
                    </a:p>
                  </a:txBody>
                  <a:tcPr marL="91425" marR="91425" marT="91425" marB="91425">
                    <a:solidFill>
                      <a:srgbClr val="F6B26B"/>
                    </a:solidFill>
                  </a:tcPr>
                </a:tc>
                <a:tc>
                  <a:txBody>
                    <a:bodyPr/>
                    <a:lstStyle/>
                    <a:p>
                      <a:pPr marL="0" lvl="0" indent="0" algn="ctr" rtl="0">
                        <a:spcBef>
                          <a:spcPts val="0"/>
                        </a:spcBef>
                        <a:spcAft>
                          <a:spcPts val="0"/>
                        </a:spcAft>
                        <a:buNone/>
                      </a:pPr>
                      <a:r>
                        <a:rPr lang="es-419" b="1"/>
                        <a:t>Testeo</a:t>
                      </a:r>
                      <a:endParaRPr b="1"/>
                    </a:p>
                  </a:txBody>
                  <a:tcPr marL="91425" marR="91425" marT="91425" marB="91425">
                    <a:solidFill>
                      <a:srgbClr val="F6B26B"/>
                    </a:solidFill>
                  </a:tcPr>
                </a:tc>
                <a:tc>
                  <a:txBody>
                    <a:bodyPr/>
                    <a:lstStyle/>
                    <a:p>
                      <a:pPr marL="0" lvl="0" indent="0" algn="ctr" rtl="0">
                        <a:spcBef>
                          <a:spcPts val="0"/>
                        </a:spcBef>
                        <a:spcAft>
                          <a:spcPts val="0"/>
                        </a:spcAft>
                        <a:buNone/>
                      </a:pPr>
                      <a:r>
                        <a:rPr lang="es-419" b="1"/>
                        <a:t>Predicción</a:t>
                      </a:r>
                      <a:endParaRPr b="1"/>
                    </a:p>
                  </a:txBody>
                  <a:tcPr marL="91425" marR="91425" marT="91425" marB="91425">
                    <a:solidFill>
                      <a:srgbClr val="F6B26B"/>
                    </a:solidFill>
                  </a:tcPr>
                </a:tc>
                <a:extLst>
                  <a:ext uri="{0D108BD9-81ED-4DB2-BD59-A6C34878D82A}">
                    <a16:rowId xmlns:a16="http://schemas.microsoft.com/office/drawing/2014/main" val="10000"/>
                  </a:ext>
                </a:extLst>
              </a:tr>
              <a:tr h="453050">
                <a:tc>
                  <a:txBody>
                    <a:bodyPr/>
                    <a:lstStyle/>
                    <a:p>
                      <a:pPr marL="0" lvl="0" indent="0" algn="ctr" rtl="0">
                        <a:spcBef>
                          <a:spcPts val="0"/>
                        </a:spcBef>
                        <a:spcAft>
                          <a:spcPts val="0"/>
                        </a:spcAft>
                        <a:buNone/>
                      </a:pPr>
                      <a:r>
                        <a:rPr lang="es-419" b="1"/>
                        <a:t>2019-03 → 2020-01</a:t>
                      </a:r>
                      <a:endParaRPr b="1"/>
                    </a:p>
                  </a:txBody>
                  <a:tcPr marL="91425" marR="91425" marT="91425" marB="91425">
                    <a:solidFill>
                      <a:srgbClr val="6D9EEB"/>
                    </a:solidFill>
                  </a:tcPr>
                </a:tc>
                <a:tc>
                  <a:txBody>
                    <a:bodyPr/>
                    <a:lstStyle/>
                    <a:p>
                      <a:pPr marL="0" lvl="0" indent="0" algn="ctr" rtl="0">
                        <a:spcBef>
                          <a:spcPts val="0"/>
                        </a:spcBef>
                        <a:spcAft>
                          <a:spcPts val="0"/>
                        </a:spcAft>
                        <a:buNone/>
                      </a:pPr>
                      <a:r>
                        <a:rPr lang="es-419" b="1"/>
                        <a:t>2020-02 → 2020-04</a:t>
                      </a:r>
                      <a:endParaRPr b="1"/>
                    </a:p>
                  </a:txBody>
                  <a:tcPr marL="91425" marR="91425" marT="91425" marB="91425">
                    <a:solidFill>
                      <a:srgbClr val="93C47D"/>
                    </a:solidFill>
                  </a:tcPr>
                </a:tc>
                <a:tc>
                  <a:txBody>
                    <a:bodyPr/>
                    <a:lstStyle/>
                    <a:p>
                      <a:pPr marL="0" lvl="0" indent="0" algn="ctr" rtl="0">
                        <a:spcBef>
                          <a:spcPts val="0"/>
                        </a:spcBef>
                        <a:spcAft>
                          <a:spcPts val="0"/>
                        </a:spcAft>
                        <a:buNone/>
                      </a:pPr>
                      <a:r>
                        <a:rPr lang="es-419" b="1">
                          <a:solidFill>
                            <a:schemeClr val="dk1"/>
                          </a:solidFill>
                        </a:rPr>
                        <a:t>2020-07</a:t>
                      </a:r>
                      <a:endParaRPr/>
                    </a:p>
                  </a:txBody>
                  <a:tcPr marL="91425" marR="91425" marT="91425" marB="91425">
                    <a:solidFill>
                      <a:srgbClr val="EA9999"/>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a:spLocks noGrp="1"/>
          </p:cNvSpPr>
          <p:nvPr>
            <p:ph type="body" idx="1"/>
          </p:nvPr>
        </p:nvSpPr>
        <p:spPr>
          <a:xfrm>
            <a:off x="549275" y="1319150"/>
            <a:ext cx="8242200" cy="3273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419" sz="1900"/>
              <a:t>Dado el gran desbalance de las clases, se utiliza el mecanismo de UnderSampling para realizar el entrenamiento para cada producto-tipo. De esa forma se evita en primera instancia el sesgo hacia la Clase 0 (No compra).</a:t>
            </a:r>
            <a:endParaRPr sz="1900"/>
          </a:p>
          <a:p>
            <a:pPr marL="0" lvl="0" indent="0" algn="just" rtl="0">
              <a:lnSpc>
                <a:spcPct val="115000"/>
              </a:lnSpc>
              <a:spcBef>
                <a:spcPts val="1200"/>
              </a:spcBef>
              <a:spcAft>
                <a:spcPts val="1200"/>
              </a:spcAft>
              <a:buClr>
                <a:schemeClr val="dk1"/>
              </a:buClr>
              <a:buSzPts val="1100"/>
              <a:buFont typeface="Arial"/>
              <a:buNone/>
            </a:pPr>
            <a:r>
              <a:rPr lang="es-419" sz="1900"/>
              <a:t>Para el set de testeo, se decidió ocupar el dataset de testeo completo con tal de conocer la robustez del modelo a la hora de clasificar en data imbalanceada.</a:t>
            </a:r>
            <a:endParaRPr sz="1900"/>
          </a:p>
        </p:txBody>
      </p:sp>
      <p:sp>
        <p:nvSpPr>
          <p:cNvPr id="226" name="Google Shape;226;p31"/>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2.6. Entrenamiento y Testeo</a:t>
            </a:r>
            <a:endParaRPr sz="3520" b="1">
              <a:solidFill>
                <a:srgbClr val="F78022"/>
              </a:solidFill>
              <a:latin typeface="Roboto"/>
              <a:ea typeface="Roboto"/>
              <a:cs typeface="Roboto"/>
              <a:sym typeface="Roboto"/>
            </a:endParaRPr>
          </a:p>
        </p:txBody>
      </p:sp>
      <p:cxnSp>
        <p:nvCxnSpPr>
          <p:cNvPr id="227" name="Google Shape;227;p31"/>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body" idx="1"/>
          </p:nvPr>
        </p:nvSpPr>
        <p:spPr>
          <a:xfrm>
            <a:off x="549275" y="1319150"/>
            <a:ext cx="8242200" cy="3273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s-419" sz="1900"/>
              <a:t>Para el problema ya descrito es que se ocupan los siguientes modelos de clasificación (aprendizaje supervisado):</a:t>
            </a:r>
            <a:endParaRPr sz="1900"/>
          </a:p>
          <a:p>
            <a:pPr marL="457200" lvl="0" indent="-349250" algn="just" rtl="0">
              <a:lnSpc>
                <a:spcPct val="115000"/>
              </a:lnSpc>
              <a:spcBef>
                <a:spcPts val="1200"/>
              </a:spcBef>
              <a:spcAft>
                <a:spcPts val="0"/>
              </a:spcAft>
              <a:buSzPts val="1900"/>
              <a:buChar char="●"/>
            </a:pPr>
            <a:r>
              <a:rPr lang="es-419" sz="1900"/>
              <a:t>Naive Bayes</a:t>
            </a:r>
            <a:endParaRPr sz="1900"/>
          </a:p>
          <a:p>
            <a:pPr marL="457200" lvl="0" indent="-349250" algn="just" rtl="0">
              <a:lnSpc>
                <a:spcPct val="115000"/>
              </a:lnSpc>
              <a:spcBef>
                <a:spcPts val="0"/>
              </a:spcBef>
              <a:spcAft>
                <a:spcPts val="0"/>
              </a:spcAft>
              <a:buSzPts val="1900"/>
              <a:buChar char="●"/>
            </a:pPr>
            <a:r>
              <a:rPr lang="es-419" sz="1900"/>
              <a:t>Regresión Logística</a:t>
            </a:r>
            <a:endParaRPr sz="1900"/>
          </a:p>
          <a:p>
            <a:pPr marL="457200" lvl="0" indent="-349250" algn="just" rtl="0">
              <a:lnSpc>
                <a:spcPct val="115000"/>
              </a:lnSpc>
              <a:spcBef>
                <a:spcPts val="0"/>
              </a:spcBef>
              <a:spcAft>
                <a:spcPts val="0"/>
              </a:spcAft>
              <a:buSzPts val="1900"/>
              <a:buChar char="●"/>
            </a:pPr>
            <a:r>
              <a:rPr lang="es-419" sz="1900"/>
              <a:t>Random Forest</a:t>
            </a:r>
            <a:endParaRPr sz="1900"/>
          </a:p>
          <a:p>
            <a:pPr marL="457200" lvl="0" indent="-349250" algn="just" rtl="0">
              <a:lnSpc>
                <a:spcPct val="115000"/>
              </a:lnSpc>
              <a:spcBef>
                <a:spcPts val="0"/>
              </a:spcBef>
              <a:spcAft>
                <a:spcPts val="0"/>
              </a:spcAft>
              <a:buSzPts val="1900"/>
              <a:buChar char="●"/>
            </a:pPr>
            <a:r>
              <a:rPr lang="es-419" sz="1900"/>
              <a:t>XGBoost</a:t>
            </a:r>
            <a:endParaRPr sz="1900"/>
          </a:p>
          <a:p>
            <a:pPr marL="457200" lvl="0" indent="-349250" algn="just" rtl="0">
              <a:lnSpc>
                <a:spcPct val="115000"/>
              </a:lnSpc>
              <a:spcBef>
                <a:spcPts val="0"/>
              </a:spcBef>
              <a:spcAft>
                <a:spcPts val="0"/>
              </a:spcAft>
              <a:buSzPts val="1900"/>
              <a:buChar char="●"/>
            </a:pPr>
            <a:r>
              <a:rPr lang="es-419" sz="1900"/>
              <a:t>Red Neuronal</a:t>
            </a:r>
            <a:endParaRPr sz="1900"/>
          </a:p>
          <a:p>
            <a:pPr marL="0" lvl="0" indent="0" algn="just" rtl="0">
              <a:lnSpc>
                <a:spcPct val="95000"/>
              </a:lnSpc>
              <a:spcBef>
                <a:spcPts val="1200"/>
              </a:spcBef>
              <a:spcAft>
                <a:spcPts val="1200"/>
              </a:spcAft>
              <a:buNone/>
            </a:pPr>
            <a:r>
              <a:rPr lang="es-419" sz="1900"/>
              <a:t>Tal como se mencionó anteriormente, se crean 5 modelos de cada tipo (uno para cada producto-tipo).</a:t>
            </a:r>
            <a:endParaRPr sz="1900"/>
          </a:p>
        </p:txBody>
      </p:sp>
      <p:sp>
        <p:nvSpPr>
          <p:cNvPr id="233" name="Google Shape;233;p32"/>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2.7. Modelos utilizados</a:t>
            </a:r>
            <a:endParaRPr sz="3520" b="1">
              <a:solidFill>
                <a:srgbClr val="F78022"/>
              </a:solidFill>
              <a:latin typeface="Roboto"/>
              <a:ea typeface="Roboto"/>
              <a:cs typeface="Roboto"/>
              <a:sym typeface="Roboto"/>
            </a:endParaRPr>
          </a:p>
        </p:txBody>
      </p:sp>
      <p:cxnSp>
        <p:nvCxnSpPr>
          <p:cNvPr id="234" name="Google Shape;234;p32"/>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4688975" y="1840188"/>
            <a:ext cx="8520600" cy="21126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rgbClr val="F78022"/>
              </a:buClr>
              <a:buSzPts val="1800"/>
              <a:buAutoNum type="arabicPeriod"/>
            </a:pPr>
            <a:r>
              <a:rPr lang="es-419" b="1">
                <a:solidFill>
                  <a:srgbClr val="F78022"/>
                </a:solidFill>
              </a:rPr>
              <a:t>Contexto y metodología</a:t>
            </a:r>
            <a:endParaRPr b="1">
              <a:solidFill>
                <a:srgbClr val="F78022"/>
              </a:solidFill>
            </a:endParaRPr>
          </a:p>
          <a:p>
            <a:pPr marL="457200" lvl="0" indent="-342900" algn="l" rtl="0">
              <a:lnSpc>
                <a:spcPct val="200000"/>
              </a:lnSpc>
              <a:spcBef>
                <a:spcPts val="0"/>
              </a:spcBef>
              <a:spcAft>
                <a:spcPts val="0"/>
              </a:spcAft>
              <a:buClr>
                <a:srgbClr val="F78022"/>
              </a:buClr>
              <a:buSzPts val="1800"/>
              <a:buAutoNum type="arabicPeriod"/>
            </a:pPr>
            <a:r>
              <a:rPr lang="es-419" b="1">
                <a:solidFill>
                  <a:srgbClr val="F78022"/>
                </a:solidFill>
              </a:rPr>
              <a:t>Desarrollo del proyecto</a:t>
            </a:r>
            <a:endParaRPr b="1">
              <a:solidFill>
                <a:srgbClr val="F78022"/>
              </a:solidFill>
            </a:endParaRPr>
          </a:p>
          <a:p>
            <a:pPr marL="457200" lvl="0" indent="-342900" algn="l" rtl="0">
              <a:lnSpc>
                <a:spcPct val="200000"/>
              </a:lnSpc>
              <a:spcBef>
                <a:spcPts val="0"/>
              </a:spcBef>
              <a:spcAft>
                <a:spcPts val="0"/>
              </a:spcAft>
              <a:buClr>
                <a:srgbClr val="F78022"/>
              </a:buClr>
              <a:buSzPts val="1800"/>
              <a:buAutoNum type="arabicPeriod"/>
            </a:pPr>
            <a:r>
              <a:rPr lang="es-419" b="1">
                <a:solidFill>
                  <a:srgbClr val="F78022"/>
                </a:solidFill>
              </a:rPr>
              <a:t>Resultados y discusión</a:t>
            </a:r>
            <a:endParaRPr b="1">
              <a:solidFill>
                <a:srgbClr val="F78022"/>
              </a:solidFill>
            </a:endParaRPr>
          </a:p>
          <a:p>
            <a:pPr marL="457200" lvl="0" indent="-342900" algn="l" rtl="0">
              <a:lnSpc>
                <a:spcPct val="200000"/>
              </a:lnSpc>
              <a:spcBef>
                <a:spcPts val="0"/>
              </a:spcBef>
              <a:spcAft>
                <a:spcPts val="0"/>
              </a:spcAft>
              <a:buClr>
                <a:srgbClr val="F78022"/>
              </a:buClr>
              <a:buSzPts val="1800"/>
              <a:buAutoNum type="arabicPeriod"/>
            </a:pPr>
            <a:r>
              <a:rPr lang="es-419" b="1">
                <a:solidFill>
                  <a:srgbClr val="F78022"/>
                </a:solidFill>
              </a:rPr>
              <a:t>Conclusiones</a:t>
            </a:r>
            <a:endParaRPr b="1">
              <a:solidFill>
                <a:srgbClr val="F78022"/>
              </a:solidFill>
            </a:endParaRPr>
          </a:p>
        </p:txBody>
      </p:sp>
      <p:sp>
        <p:nvSpPr>
          <p:cNvPr id="66" name="Google Shape;66;p15"/>
          <p:cNvSpPr txBox="1">
            <a:spLocks noGrp="1"/>
          </p:cNvSpPr>
          <p:nvPr>
            <p:ph type="title"/>
          </p:nvPr>
        </p:nvSpPr>
        <p:spPr>
          <a:xfrm>
            <a:off x="311700" y="345975"/>
            <a:ext cx="65559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520" b="1">
                <a:solidFill>
                  <a:srgbClr val="F78022"/>
                </a:solidFill>
                <a:latin typeface="Roboto"/>
                <a:ea typeface="Roboto"/>
                <a:cs typeface="Roboto"/>
                <a:sym typeface="Roboto"/>
              </a:rPr>
              <a:t>Contenidos</a:t>
            </a:r>
            <a:endParaRPr sz="3520" b="1">
              <a:solidFill>
                <a:srgbClr val="F78022"/>
              </a:solidFill>
              <a:latin typeface="Roboto"/>
              <a:ea typeface="Roboto"/>
              <a:cs typeface="Roboto"/>
              <a:sym typeface="Roboto"/>
            </a:endParaRPr>
          </a:p>
        </p:txBody>
      </p:sp>
      <p:cxnSp>
        <p:nvCxnSpPr>
          <p:cNvPr id="67" name="Google Shape;67;p15"/>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pic>
        <p:nvPicPr>
          <p:cNvPr id="68" name="Google Shape;68;p15"/>
          <p:cNvPicPr preferRelativeResize="0"/>
          <p:nvPr/>
        </p:nvPicPr>
        <p:blipFill>
          <a:blip r:embed="rId3">
            <a:alphaModFix/>
          </a:blip>
          <a:stretch>
            <a:fillRect/>
          </a:stretch>
        </p:blipFill>
        <p:spPr>
          <a:xfrm>
            <a:off x="333375" y="1532350"/>
            <a:ext cx="3976375" cy="27282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body" idx="1"/>
          </p:nvPr>
        </p:nvSpPr>
        <p:spPr>
          <a:xfrm>
            <a:off x="549275" y="1319150"/>
            <a:ext cx="8242200" cy="34953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s-419" sz="1900"/>
              <a:t>Se prueban los resultados de distintas arquitecturas de redes:</a:t>
            </a:r>
            <a:endParaRPr sz="1900"/>
          </a:p>
          <a:p>
            <a:pPr marL="0" lvl="0" indent="0" algn="just" rtl="0">
              <a:lnSpc>
                <a:spcPct val="95000"/>
              </a:lnSpc>
              <a:spcBef>
                <a:spcPts val="1200"/>
              </a:spcBef>
              <a:spcAft>
                <a:spcPts val="0"/>
              </a:spcAft>
              <a:buNone/>
            </a:pPr>
            <a:endParaRPr sz="1900"/>
          </a:p>
          <a:p>
            <a:pPr marL="457200" lvl="0" indent="-349250" algn="just" rtl="0">
              <a:lnSpc>
                <a:spcPct val="95000"/>
              </a:lnSpc>
              <a:spcBef>
                <a:spcPts val="1200"/>
              </a:spcBef>
              <a:spcAft>
                <a:spcPts val="0"/>
              </a:spcAft>
              <a:buSzPts val="1900"/>
              <a:buChar char="●"/>
            </a:pPr>
            <a:r>
              <a:rPr lang="es-419" sz="1900"/>
              <a:t>Modelos de 3 capas:</a:t>
            </a:r>
            <a:endParaRPr sz="1900"/>
          </a:p>
          <a:p>
            <a:pPr marL="914400" lvl="1" indent="-349250" algn="just" rtl="0">
              <a:lnSpc>
                <a:spcPct val="95000"/>
              </a:lnSpc>
              <a:spcBef>
                <a:spcPts val="0"/>
              </a:spcBef>
              <a:spcAft>
                <a:spcPts val="0"/>
              </a:spcAft>
              <a:buSzPts val="1900"/>
              <a:buChar char="○"/>
            </a:pPr>
            <a:r>
              <a:rPr lang="es-419" sz="1900"/>
              <a:t>Con 4, 3, 3 neuronas</a:t>
            </a:r>
            <a:endParaRPr sz="1900"/>
          </a:p>
          <a:p>
            <a:pPr marL="914400" lvl="1" indent="-349250" algn="just" rtl="0">
              <a:lnSpc>
                <a:spcPct val="95000"/>
              </a:lnSpc>
              <a:spcBef>
                <a:spcPts val="0"/>
              </a:spcBef>
              <a:spcAft>
                <a:spcPts val="0"/>
              </a:spcAft>
              <a:buSzPts val="1900"/>
              <a:buChar char="○"/>
            </a:pPr>
            <a:r>
              <a:rPr lang="es-419" sz="1900"/>
              <a:t>Con 10, 8, 8 neuronas</a:t>
            </a:r>
            <a:endParaRPr sz="1900"/>
          </a:p>
          <a:p>
            <a:pPr marL="457200" lvl="0" indent="-349250" algn="just" rtl="0">
              <a:lnSpc>
                <a:spcPct val="95000"/>
              </a:lnSpc>
              <a:spcBef>
                <a:spcPts val="0"/>
              </a:spcBef>
              <a:spcAft>
                <a:spcPts val="0"/>
              </a:spcAft>
              <a:buSzPts val="1900"/>
              <a:buChar char="●"/>
            </a:pPr>
            <a:r>
              <a:rPr lang="es-419" sz="1900"/>
              <a:t>Modelos de 2 capas:</a:t>
            </a:r>
            <a:endParaRPr sz="1900"/>
          </a:p>
          <a:p>
            <a:pPr marL="914400" lvl="1" indent="-349250" algn="just" rtl="0">
              <a:lnSpc>
                <a:spcPct val="95000"/>
              </a:lnSpc>
              <a:spcBef>
                <a:spcPts val="0"/>
              </a:spcBef>
              <a:spcAft>
                <a:spcPts val="0"/>
              </a:spcAft>
              <a:buSzPts val="1900"/>
              <a:buChar char="○"/>
            </a:pPr>
            <a:r>
              <a:rPr lang="es-419" sz="1900"/>
              <a:t>Con 5 y 5 neuronas</a:t>
            </a:r>
            <a:endParaRPr sz="1900"/>
          </a:p>
          <a:p>
            <a:pPr marL="0" lvl="0" indent="0" algn="just" rtl="0">
              <a:lnSpc>
                <a:spcPct val="95000"/>
              </a:lnSpc>
              <a:spcBef>
                <a:spcPts val="1200"/>
              </a:spcBef>
              <a:spcAft>
                <a:spcPts val="0"/>
              </a:spcAft>
              <a:buNone/>
            </a:pPr>
            <a:endParaRPr sz="1900"/>
          </a:p>
          <a:p>
            <a:pPr marL="0" lvl="0" indent="0" algn="just" rtl="0">
              <a:lnSpc>
                <a:spcPct val="95000"/>
              </a:lnSpc>
              <a:spcBef>
                <a:spcPts val="1200"/>
              </a:spcBef>
              <a:spcAft>
                <a:spcPts val="0"/>
              </a:spcAft>
              <a:buNone/>
            </a:pPr>
            <a:r>
              <a:rPr lang="es-419" sz="1900"/>
              <a:t>Dentro de ello se prueban distintos learning rate para el modelo, usando ADAM como optimizador.</a:t>
            </a:r>
            <a:endParaRPr sz="1900"/>
          </a:p>
          <a:p>
            <a:pPr marL="0" lvl="0" indent="0" algn="just" rtl="0">
              <a:lnSpc>
                <a:spcPct val="95000"/>
              </a:lnSpc>
              <a:spcBef>
                <a:spcPts val="1200"/>
              </a:spcBef>
              <a:spcAft>
                <a:spcPts val="1200"/>
              </a:spcAft>
              <a:buNone/>
            </a:pPr>
            <a:endParaRPr sz="1900"/>
          </a:p>
        </p:txBody>
      </p:sp>
      <p:sp>
        <p:nvSpPr>
          <p:cNvPr id="240" name="Google Shape;240;p33"/>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2.8. Red Neuronal</a:t>
            </a:r>
            <a:endParaRPr sz="3520" b="1">
              <a:solidFill>
                <a:srgbClr val="F78022"/>
              </a:solidFill>
              <a:latin typeface="Roboto"/>
              <a:ea typeface="Roboto"/>
              <a:cs typeface="Roboto"/>
              <a:sym typeface="Roboto"/>
            </a:endParaRPr>
          </a:p>
        </p:txBody>
      </p:sp>
      <p:cxnSp>
        <p:nvCxnSpPr>
          <p:cNvPr id="241" name="Google Shape;241;p33"/>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pic>
        <p:nvPicPr>
          <p:cNvPr id="242" name="Google Shape;242;p33"/>
          <p:cNvPicPr preferRelativeResize="0"/>
          <p:nvPr/>
        </p:nvPicPr>
        <p:blipFill>
          <a:blip r:embed="rId3">
            <a:alphaModFix/>
          </a:blip>
          <a:stretch>
            <a:fillRect/>
          </a:stretch>
        </p:blipFill>
        <p:spPr>
          <a:xfrm>
            <a:off x="5227600" y="1319143"/>
            <a:ext cx="3096275" cy="3096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body" idx="1"/>
          </p:nvPr>
        </p:nvSpPr>
        <p:spPr>
          <a:xfrm>
            <a:off x="549275" y="1319150"/>
            <a:ext cx="8242200" cy="34953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s-419" sz="1900"/>
              <a:t>La red que entregó un mejor desempeño fue:</a:t>
            </a:r>
            <a:endParaRPr sz="1900"/>
          </a:p>
          <a:p>
            <a:pPr marL="0" lvl="0" indent="0" algn="just" rtl="0">
              <a:lnSpc>
                <a:spcPct val="95000"/>
              </a:lnSpc>
              <a:spcBef>
                <a:spcPts val="1200"/>
              </a:spcBef>
              <a:spcAft>
                <a:spcPts val="0"/>
              </a:spcAft>
              <a:buNone/>
            </a:pPr>
            <a:endParaRPr sz="1900"/>
          </a:p>
          <a:p>
            <a:pPr marL="457200" lvl="0" indent="-349250" algn="just" rtl="0">
              <a:lnSpc>
                <a:spcPct val="95000"/>
              </a:lnSpc>
              <a:spcBef>
                <a:spcPts val="1200"/>
              </a:spcBef>
              <a:spcAft>
                <a:spcPts val="0"/>
              </a:spcAft>
              <a:buSzPts val="1900"/>
              <a:buChar char="●"/>
            </a:pPr>
            <a:r>
              <a:rPr lang="es-419" sz="1900"/>
              <a:t>Modelo de 3 capas: </a:t>
            </a:r>
            <a:endParaRPr sz="1900"/>
          </a:p>
          <a:p>
            <a:pPr marL="914400" lvl="1" indent="-349250" algn="just" rtl="0">
              <a:lnSpc>
                <a:spcPct val="95000"/>
              </a:lnSpc>
              <a:spcBef>
                <a:spcPts val="0"/>
              </a:spcBef>
              <a:spcAft>
                <a:spcPts val="0"/>
              </a:spcAft>
              <a:buSzPts val="1900"/>
              <a:buChar char="○"/>
            </a:pPr>
            <a:r>
              <a:rPr lang="es-419" sz="1900"/>
              <a:t>Primera capa: 10 neuronas</a:t>
            </a:r>
            <a:endParaRPr sz="1900"/>
          </a:p>
          <a:p>
            <a:pPr marL="914400" lvl="1" indent="-349250" algn="just" rtl="0">
              <a:lnSpc>
                <a:spcPct val="95000"/>
              </a:lnSpc>
              <a:spcBef>
                <a:spcPts val="0"/>
              </a:spcBef>
              <a:spcAft>
                <a:spcPts val="0"/>
              </a:spcAft>
              <a:buSzPts val="1900"/>
              <a:buChar char="○"/>
            </a:pPr>
            <a:r>
              <a:rPr lang="es-419" sz="1900"/>
              <a:t>Segunda capa: 8 neuronas</a:t>
            </a:r>
            <a:endParaRPr sz="1900"/>
          </a:p>
          <a:p>
            <a:pPr marL="914400" lvl="1" indent="-349250" algn="just" rtl="0">
              <a:lnSpc>
                <a:spcPct val="95000"/>
              </a:lnSpc>
              <a:spcBef>
                <a:spcPts val="0"/>
              </a:spcBef>
              <a:spcAft>
                <a:spcPts val="0"/>
              </a:spcAft>
              <a:buSzPts val="1900"/>
              <a:buChar char="○"/>
            </a:pPr>
            <a:r>
              <a:rPr lang="es-419" sz="1900"/>
              <a:t>Tercera capa: 8 neuronas</a:t>
            </a:r>
            <a:endParaRPr sz="1900"/>
          </a:p>
          <a:p>
            <a:pPr marL="0" lvl="0" indent="0" algn="just" rtl="0">
              <a:lnSpc>
                <a:spcPct val="95000"/>
              </a:lnSpc>
              <a:spcBef>
                <a:spcPts val="1200"/>
              </a:spcBef>
              <a:spcAft>
                <a:spcPts val="0"/>
              </a:spcAft>
              <a:buNone/>
            </a:pPr>
            <a:endParaRPr sz="1900"/>
          </a:p>
          <a:p>
            <a:pPr marL="0" lvl="0" indent="0" algn="just" rtl="0">
              <a:lnSpc>
                <a:spcPct val="95000"/>
              </a:lnSpc>
              <a:spcBef>
                <a:spcPts val="1200"/>
              </a:spcBef>
              <a:spcAft>
                <a:spcPts val="0"/>
              </a:spcAft>
              <a:buNone/>
            </a:pPr>
            <a:r>
              <a:rPr lang="es-419" sz="1900"/>
              <a:t>Con un learning rate de 0.1 y utilizando el optimizador Adams.</a:t>
            </a:r>
            <a:endParaRPr sz="1900"/>
          </a:p>
          <a:p>
            <a:pPr marL="0" lvl="0" indent="0" algn="just" rtl="0">
              <a:lnSpc>
                <a:spcPct val="95000"/>
              </a:lnSpc>
              <a:spcBef>
                <a:spcPts val="1200"/>
              </a:spcBef>
              <a:spcAft>
                <a:spcPts val="1200"/>
              </a:spcAft>
              <a:buNone/>
            </a:pPr>
            <a:endParaRPr sz="1900"/>
          </a:p>
        </p:txBody>
      </p:sp>
      <p:sp>
        <p:nvSpPr>
          <p:cNvPr id="248" name="Google Shape;248;p34"/>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2.8. Red Neuronal</a:t>
            </a:r>
            <a:endParaRPr sz="3520" b="1">
              <a:solidFill>
                <a:srgbClr val="F78022"/>
              </a:solidFill>
              <a:latin typeface="Roboto"/>
              <a:ea typeface="Roboto"/>
              <a:cs typeface="Roboto"/>
              <a:sym typeface="Roboto"/>
            </a:endParaRPr>
          </a:p>
        </p:txBody>
      </p:sp>
      <p:cxnSp>
        <p:nvCxnSpPr>
          <p:cNvPr id="249" name="Google Shape;249;p34"/>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pic>
        <p:nvPicPr>
          <p:cNvPr id="250" name="Google Shape;250;p34"/>
          <p:cNvPicPr preferRelativeResize="0"/>
          <p:nvPr/>
        </p:nvPicPr>
        <p:blipFill>
          <a:blip r:embed="rId3">
            <a:alphaModFix/>
          </a:blip>
          <a:stretch>
            <a:fillRect/>
          </a:stretch>
        </p:blipFill>
        <p:spPr>
          <a:xfrm>
            <a:off x="5227600" y="1319143"/>
            <a:ext cx="3096275" cy="309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6712"/>
        </a:solidFill>
        <a:effectLst/>
      </p:bgPr>
    </p:bg>
    <p:spTree>
      <p:nvGrpSpPr>
        <p:cNvPr id="1" name="Shape 254"/>
        <p:cNvGrpSpPr/>
        <p:nvPr/>
      </p:nvGrpSpPr>
      <p:grpSpPr>
        <a:xfrm>
          <a:off x="0" y="0"/>
          <a:ext cx="0" cy="0"/>
          <a:chOff x="0" y="0"/>
          <a:chExt cx="0" cy="0"/>
        </a:xfrm>
      </p:grpSpPr>
      <p:sp>
        <p:nvSpPr>
          <p:cNvPr id="255" name="Google Shape;255;p35"/>
          <p:cNvSpPr txBox="1">
            <a:spLocks noGrp="1"/>
          </p:cNvSpPr>
          <p:nvPr>
            <p:ph type="ctrTitle"/>
          </p:nvPr>
        </p:nvSpPr>
        <p:spPr>
          <a:xfrm>
            <a:off x="410400" y="2571750"/>
            <a:ext cx="8733600" cy="2052600"/>
          </a:xfrm>
          <a:prstGeom prst="rect">
            <a:avLst/>
          </a:prstGeom>
          <a:effectLst>
            <a:outerShdw blurRad="57150" dist="19050" dir="5400000" algn="bl" rotWithShape="0">
              <a:srgbClr val="000000">
                <a:alpha val="61000"/>
              </a:srgbClr>
            </a:outerShdw>
          </a:effectLst>
        </p:spPr>
        <p:txBody>
          <a:bodyPr spcFirstLastPara="1" wrap="square" lIns="91425" tIns="91425" rIns="91425" bIns="91425" anchor="b" anchorCtr="0">
            <a:normAutofit/>
          </a:bodyPr>
          <a:lstStyle/>
          <a:p>
            <a:pPr marL="0" lvl="0" indent="0" algn="l" rtl="0">
              <a:spcBef>
                <a:spcPts val="0"/>
              </a:spcBef>
              <a:spcAft>
                <a:spcPts val="0"/>
              </a:spcAft>
              <a:buNone/>
            </a:pPr>
            <a:r>
              <a:rPr lang="es-419" sz="5100" b="1">
                <a:solidFill>
                  <a:schemeClr val="accent6"/>
                </a:solidFill>
                <a:latin typeface="Roboto"/>
                <a:ea typeface="Roboto"/>
                <a:cs typeface="Roboto"/>
                <a:sym typeface="Roboto"/>
              </a:rPr>
              <a:t>3. Resultados</a:t>
            </a:r>
            <a:endParaRPr sz="5100" b="1">
              <a:solidFill>
                <a:schemeClr val="accent6"/>
              </a:solidFill>
              <a:latin typeface="Roboto"/>
              <a:ea typeface="Roboto"/>
              <a:cs typeface="Roboto"/>
              <a:sym typeface="Roboto"/>
            </a:endParaRPr>
          </a:p>
          <a:p>
            <a:pPr marL="1371600" lvl="0" indent="457200" algn="l" rtl="0">
              <a:spcBef>
                <a:spcPts val="0"/>
              </a:spcBef>
              <a:spcAft>
                <a:spcPts val="0"/>
              </a:spcAft>
              <a:buNone/>
            </a:pPr>
            <a:r>
              <a:rPr lang="es-419" sz="5100" b="1">
                <a:solidFill>
                  <a:schemeClr val="accent6"/>
                </a:solidFill>
                <a:latin typeface="Roboto"/>
                <a:ea typeface="Roboto"/>
                <a:cs typeface="Roboto"/>
                <a:sym typeface="Roboto"/>
              </a:rPr>
              <a:t>y discusión</a:t>
            </a:r>
            <a:endParaRPr sz="5100" b="1">
              <a:solidFill>
                <a:schemeClr val="accent6"/>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3.1. Resultados: </a:t>
            </a:r>
            <a:r>
              <a:rPr lang="es-419" sz="3520" b="1" i="1">
                <a:solidFill>
                  <a:srgbClr val="F78022"/>
                </a:solidFill>
                <a:latin typeface="Roboto"/>
                <a:ea typeface="Roboto"/>
                <a:cs typeface="Roboto"/>
                <a:sym typeface="Roboto"/>
              </a:rPr>
              <a:t>Precision</a:t>
            </a:r>
            <a:endParaRPr sz="3520" b="1" i="1">
              <a:solidFill>
                <a:srgbClr val="F78022"/>
              </a:solidFill>
              <a:latin typeface="Roboto"/>
              <a:ea typeface="Roboto"/>
              <a:cs typeface="Roboto"/>
              <a:sym typeface="Roboto"/>
            </a:endParaRPr>
          </a:p>
        </p:txBody>
      </p:sp>
      <p:cxnSp>
        <p:nvCxnSpPr>
          <p:cNvPr id="261" name="Google Shape;261;p36"/>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graphicFrame>
        <p:nvGraphicFramePr>
          <p:cNvPr id="262" name="Google Shape;262;p36"/>
          <p:cNvGraphicFramePr/>
          <p:nvPr/>
        </p:nvGraphicFramePr>
        <p:xfrm>
          <a:off x="974925" y="2017450"/>
          <a:ext cx="3000000" cy="3000000"/>
        </p:xfrm>
        <a:graphic>
          <a:graphicData uri="http://schemas.openxmlformats.org/drawingml/2006/table">
            <a:tbl>
              <a:tblPr>
                <a:noFill/>
                <a:tableStyleId>{6A9DBE14-1A46-498C-B228-0F4EB62A7310}</a:tableStyleId>
              </a:tblPr>
              <a:tblGrid>
                <a:gridCol w="1204200">
                  <a:extLst>
                    <a:ext uri="{9D8B030D-6E8A-4147-A177-3AD203B41FA5}">
                      <a16:colId xmlns:a16="http://schemas.microsoft.com/office/drawing/2014/main" val="20000"/>
                    </a:ext>
                  </a:extLst>
                </a:gridCol>
                <a:gridCol w="1288200">
                  <a:extLst>
                    <a:ext uri="{9D8B030D-6E8A-4147-A177-3AD203B41FA5}">
                      <a16:colId xmlns:a16="http://schemas.microsoft.com/office/drawing/2014/main" val="20001"/>
                    </a:ext>
                  </a:extLst>
                </a:gridCol>
                <a:gridCol w="1246200">
                  <a:extLst>
                    <a:ext uri="{9D8B030D-6E8A-4147-A177-3AD203B41FA5}">
                      <a16:colId xmlns:a16="http://schemas.microsoft.com/office/drawing/2014/main" val="20002"/>
                    </a:ext>
                  </a:extLst>
                </a:gridCol>
                <a:gridCol w="1246200">
                  <a:extLst>
                    <a:ext uri="{9D8B030D-6E8A-4147-A177-3AD203B41FA5}">
                      <a16:colId xmlns:a16="http://schemas.microsoft.com/office/drawing/2014/main" val="20003"/>
                    </a:ext>
                  </a:extLst>
                </a:gridCol>
                <a:gridCol w="1246200">
                  <a:extLst>
                    <a:ext uri="{9D8B030D-6E8A-4147-A177-3AD203B41FA5}">
                      <a16:colId xmlns:a16="http://schemas.microsoft.com/office/drawing/2014/main" val="20004"/>
                    </a:ext>
                  </a:extLst>
                </a:gridCol>
                <a:gridCol w="1246200">
                  <a:extLst>
                    <a:ext uri="{9D8B030D-6E8A-4147-A177-3AD203B41FA5}">
                      <a16:colId xmlns:a16="http://schemas.microsoft.com/office/drawing/2014/main" val="20005"/>
                    </a:ext>
                  </a:extLst>
                </a:gridCol>
              </a:tblGrid>
              <a:tr h="667225">
                <a:tc>
                  <a:txBody>
                    <a:bodyPr/>
                    <a:lstStyle/>
                    <a:p>
                      <a:pPr marL="0" lvl="0" indent="0" algn="ctr" rtl="0">
                        <a:lnSpc>
                          <a:spcPct val="115000"/>
                        </a:lnSpc>
                        <a:spcBef>
                          <a:spcPts val="0"/>
                        </a:spcBef>
                        <a:spcAft>
                          <a:spcPts val="0"/>
                        </a:spcAft>
                        <a:buNone/>
                      </a:pPr>
                      <a:r>
                        <a:rPr lang="es-419" sz="1800" b="1"/>
                        <a:t>Producto</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s-419" sz="1800" b="1"/>
                        <a:t>Naive</a:t>
                      </a:r>
                      <a:endParaRPr sz="1800" b="1"/>
                    </a:p>
                    <a:p>
                      <a:pPr marL="0" lvl="0" indent="0" algn="ctr" rtl="0">
                        <a:lnSpc>
                          <a:spcPct val="115000"/>
                        </a:lnSpc>
                        <a:spcBef>
                          <a:spcPts val="0"/>
                        </a:spcBef>
                        <a:spcAft>
                          <a:spcPts val="0"/>
                        </a:spcAft>
                        <a:buNone/>
                      </a:pPr>
                      <a:r>
                        <a:rPr lang="es-419" sz="1800" b="1"/>
                        <a:t>Bayes</a:t>
                      </a:r>
                      <a:endParaRPr sz="1800" b="1"/>
                    </a:p>
                  </a:txBody>
                  <a:tcPr marL="91425" marR="9142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s-419" sz="1800" b="1"/>
                        <a:t>Logit</a:t>
                      </a:r>
                      <a:endParaRPr sz="1800" b="1"/>
                    </a:p>
                  </a:txBody>
                  <a:tcPr marL="91425" marR="9142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s-419" sz="1800" b="1"/>
                        <a:t>Random</a:t>
                      </a:r>
                      <a:endParaRPr sz="1800" b="1"/>
                    </a:p>
                    <a:p>
                      <a:pPr marL="0" lvl="0" indent="0" algn="ctr" rtl="0">
                        <a:lnSpc>
                          <a:spcPct val="115000"/>
                        </a:lnSpc>
                        <a:spcBef>
                          <a:spcPts val="0"/>
                        </a:spcBef>
                        <a:spcAft>
                          <a:spcPts val="0"/>
                        </a:spcAft>
                        <a:buNone/>
                      </a:pPr>
                      <a:r>
                        <a:rPr lang="es-419" sz="1800" b="1"/>
                        <a:t>Forest</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s-419" sz="1800" b="1"/>
                        <a:t>XGBoost</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tc>
                  <a:txBody>
                    <a:bodyPr/>
                    <a:lstStyle/>
                    <a:p>
                      <a:pPr marL="0" lvl="0" indent="0" algn="ctr" rtl="0">
                        <a:lnSpc>
                          <a:spcPct val="115000"/>
                        </a:lnSpc>
                        <a:spcBef>
                          <a:spcPts val="0"/>
                        </a:spcBef>
                        <a:spcAft>
                          <a:spcPts val="0"/>
                        </a:spcAft>
                        <a:buNone/>
                      </a:pPr>
                      <a:r>
                        <a:rPr lang="es-419" sz="1800" b="1"/>
                        <a:t>ANN</a:t>
                      </a:r>
                      <a:endParaRPr sz="1800" b="1"/>
                    </a:p>
                  </a:txBody>
                  <a:tcPr marL="91425" marR="9142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57450">
                <a:tc>
                  <a:txBody>
                    <a:bodyPr/>
                    <a:lstStyle/>
                    <a:p>
                      <a:pPr marL="0" lvl="0" indent="0" algn="ctr" rtl="0">
                        <a:lnSpc>
                          <a:spcPct val="115000"/>
                        </a:lnSpc>
                        <a:spcBef>
                          <a:spcPts val="0"/>
                        </a:spcBef>
                        <a:spcAft>
                          <a:spcPts val="0"/>
                        </a:spcAft>
                        <a:buNone/>
                      </a:pPr>
                      <a:r>
                        <a:rPr lang="es-419" sz="1800" b="1"/>
                        <a:t>A-A</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0.07</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98E86"/>
                    </a:solidFill>
                  </a:tcPr>
                </a:tc>
                <a:tc>
                  <a:txBody>
                    <a:bodyPr/>
                    <a:lstStyle/>
                    <a:p>
                      <a:pPr marL="0" lvl="0" indent="0" algn="ctr" rtl="0">
                        <a:lnSpc>
                          <a:spcPct val="115000"/>
                        </a:lnSpc>
                        <a:spcBef>
                          <a:spcPts val="0"/>
                        </a:spcBef>
                        <a:spcAft>
                          <a:spcPts val="0"/>
                        </a:spcAft>
                        <a:buNone/>
                      </a:pPr>
                      <a:r>
                        <a:rPr lang="es-419" sz="1800" b="1"/>
                        <a:t>0.05</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88981"/>
                    </a:solidFill>
                  </a:tcPr>
                </a:tc>
                <a:tc>
                  <a:txBody>
                    <a:bodyPr/>
                    <a:lstStyle/>
                    <a:p>
                      <a:pPr marL="0" lvl="0" indent="0" algn="ctr" rtl="0">
                        <a:lnSpc>
                          <a:spcPct val="115000"/>
                        </a:lnSpc>
                        <a:spcBef>
                          <a:spcPts val="0"/>
                        </a:spcBef>
                        <a:spcAft>
                          <a:spcPts val="0"/>
                        </a:spcAft>
                        <a:buNone/>
                      </a:pPr>
                      <a:r>
                        <a:rPr lang="es-419" sz="1800" b="1"/>
                        <a:t>0.06</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98B83"/>
                    </a:solidFill>
                  </a:tcPr>
                </a:tc>
                <a:tc>
                  <a:txBody>
                    <a:bodyPr/>
                    <a:lstStyle/>
                    <a:p>
                      <a:pPr marL="0" lvl="0" indent="0" algn="ctr" rtl="0">
                        <a:lnSpc>
                          <a:spcPct val="115000"/>
                        </a:lnSpc>
                        <a:spcBef>
                          <a:spcPts val="0"/>
                        </a:spcBef>
                        <a:spcAft>
                          <a:spcPts val="0"/>
                        </a:spcAft>
                        <a:buNone/>
                      </a:pPr>
                      <a:r>
                        <a:rPr lang="es-419" sz="1800" b="1"/>
                        <a:t>0.04</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8867E"/>
                    </a:solidFill>
                  </a:tcPr>
                </a:tc>
                <a:tc>
                  <a:txBody>
                    <a:bodyPr/>
                    <a:lstStyle/>
                    <a:p>
                      <a:pPr marL="0" lvl="0" indent="0" algn="ctr" rtl="0">
                        <a:lnSpc>
                          <a:spcPct val="115000"/>
                        </a:lnSpc>
                        <a:spcBef>
                          <a:spcPts val="0"/>
                        </a:spcBef>
                        <a:spcAft>
                          <a:spcPts val="0"/>
                        </a:spcAft>
                        <a:buNone/>
                      </a:pPr>
                      <a:r>
                        <a:rPr lang="es-419" sz="1800" b="1"/>
                        <a:t>0.04</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8867E"/>
                    </a:solidFill>
                  </a:tcPr>
                </a:tc>
                <a:extLst>
                  <a:ext uri="{0D108BD9-81ED-4DB2-BD59-A6C34878D82A}">
                    <a16:rowId xmlns:a16="http://schemas.microsoft.com/office/drawing/2014/main" val="10001"/>
                  </a:ext>
                </a:extLst>
              </a:tr>
              <a:tr h="357450">
                <a:tc>
                  <a:txBody>
                    <a:bodyPr/>
                    <a:lstStyle/>
                    <a:p>
                      <a:pPr marL="0" lvl="0" indent="0" algn="ctr" rtl="0">
                        <a:lnSpc>
                          <a:spcPct val="115000"/>
                        </a:lnSpc>
                        <a:spcBef>
                          <a:spcPts val="0"/>
                        </a:spcBef>
                        <a:spcAft>
                          <a:spcPts val="0"/>
                        </a:spcAft>
                        <a:buNone/>
                      </a:pPr>
                      <a:r>
                        <a:rPr lang="es-419" sz="1800" b="1"/>
                        <a:t>B-B</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0.11</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B9891"/>
                    </a:solidFill>
                  </a:tcPr>
                </a:tc>
                <a:tc>
                  <a:txBody>
                    <a:bodyPr/>
                    <a:lstStyle/>
                    <a:p>
                      <a:pPr marL="0" lvl="0" indent="0" algn="ctr" rtl="0">
                        <a:lnSpc>
                          <a:spcPct val="115000"/>
                        </a:lnSpc>
                        <a:spcBef>
                          <a:spcPts val="0"/>
                        </a:spcBef>
                        <a:spcAft>
                          <a:spcPts val="0"/>
                        </a:spcAft>
                        <a:buNone/>
                      </a:pPr>
                      <a:r>
                        <a:rPr lang="es-419" sz="1800" b="1"/>
                        <a:t>0.10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B968F"/>
                    </a:solidFill>
                  </a:tcPr>
                </a:tc>
                <a:tc>
                  <a:txBody>
                    <a:bodyPr/>
                    <a:lstStyle/>
                    <a:p>
                      <a:pPr marL="0" lvl="0" indent="0" algn="ctr" rtl="0">
                        <a:lnSpc>
                          <a:spcPct val="115000"/>
                        </a:lnSpc>
                        <a:spcBef>
                          <a:spcPts val="0"/>
                        </a:spcBef>
                        <a:spcAft>
                          <a:spcPts val="0"/>
                        </a:spcAft>
                        <a:buNone/>
                      </a:pPr>
                      <a:r>
                        <a:rPr lang="es-419" sz="1800" b="1"/>
                        <a:t>0.10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B968F"/>
                    </a:solidFill>
                  </a:tcPr>
                </a:tc>
                <a:tc>
                  <a:txBody>
                    <a:bodyPr/>
                    <a:lstStyle/>
                    <a:p>
                      <a:pPr marL="0" lvl="0" indent="0" algn="ctr" rtl="0">
                        <a:lnSpc>
                          <a:spcPct val="115000"/>
                        </a:lnSpc>
                        <a:spcBef>
                          <a:spcPts val="0"/>
                        </a:spcBef>
                        <a:spcAft>
                          <a:spcPts val="0"/>
                        </a:spcAft>
                        <a:buNone/>
                      </a:pPr>
                      <a:r>
                        <a:rPr lang="es-419" sz="1800" b="1"/>
                        <a:t>0.09</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938C"/>
                    </a:solidFill>
                  </a:tcPr>
                </a:tc>
                <a:tc>
                  <a:txBody>
                    <a:bodyPr/>
                    <a:lstStyle/>
                    <a:p>
                      <a:pPr marL="0" lvl="0" indent="0" algn="ctr" rtl="0">
                        <a:lnSpc>
                          <a:spcPct val="115000"/>
                        </a:lnSpc>
                        <a:spcBef>
                          <a:spcPts val="0"/>
                        </a:spcBef>
                        <a:spcAft>
                          <a:spcPts val="0"/>
                        </a:spcAft>
                        <a:buNone/>
                      </a:pPr>
                      <a:r>
                        <a:rPr lang="es-419" sz="1800" b="1"/>
                        <a:t>0.10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B968F"/>
                    </a:solidFill>
                  </a:tcPr>
                </a:tc>
                <a:extLst>
                  <a:ext uri="{0D108BD9-81ED-4DB2-BD59-A6C34878D82A}">
                    <a16:rowId xmlns:a16="http://schemas.microsoft.com/office/drawing/2014/main" val="10002"/>
                  </a:ext>
                </a:extLst>
              </a:tr>
              <a:tr h="357450">
                <a:tc>
                  <a:txBody>
                    <a:bodyPr/>
                    <a:lstStyle/>
                    <a:p>
                      <a:pPr marL="0" lvl="0" indent="0" algn="ctr" rtl="0">
                        <a:lnSpc>
                          <a:spcPct val="115000"/>
                        </a:lnSpc>
                        <a:spcBef>
                          <a:spcPts val="0"/>
                        </a:spcBef>
                        <a:spcAft>
                          <a:spcPts val="0"/>
                        </a:spcAft>
                        <a:buNone/>
                      </a:pPr>
                      <a:r>
                        <a:rPr lang="es-419" sz="1800" b="1"/>
                        <a:t>C-D</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0.69</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0E6D3"/>
                    </a:solidFill>
                  </a:tcPr>
                </a:tc>
                <a:tc>
                  <a:txBody>
                    <a:bodyPr/>
                    <a:lstStyle/>
                    <a:p>
                      <a:pPr marL="0" lvl="0" indent="0" algn="ctr" rtl="0">
                        <a:lnSpc>
                          <a:spcPct val="115000"/>
                        </a:lnSpc>
                        <a:spcBef>
                          <a:spcPts val="0"/>
                        </a:spcBef>
                        <a:spcAft>
                          <a:spcPts val="0"/>
                        </a:spcAft>
                        <a:buNone/>
                      </a:pPr>
                      <a:r>
                        <a:rPr lang="es-419" sz="1800" b="1"/>
                        <a:t>0.86</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87CFAB"/>
                    </a:solidFill>
                  </a:tcPr>
                </a:tc>
                <a:tc>
                  <a:txBody>
                    <a:bodyPr/>
                    <a:lstStyle/>
                    <a:p>
                      <a:pPr marL="0" lvl="0" indent="0" algn="ctr" rtl="0">
                        <a:lnSpc>
                          <a:spcPct val="115000"/>
                        </a:lnSpc>
                        <a:spcBef>
                          <a:spcPts val="0"/>
                        </a:spcBef>
                        <a:spcAft>
                          <a:spcPts val="0"/>
                        </a:spcAft>
                        <a:buNone/>
                      </a:pPr>
                      <a:r>
                        <a:rPr lang="es-419" sz="1800" b="1"/>
                        <a:t>0.90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9C9A2"/>
                    </a:solidFill>
                  </a:tcPr>
                </a:tc>
                <a:tc>
                  <a:txBody>
                    <a:bodyPr/>
                    <a:lstStyle/>
                    <a:p>
                      <a:pPr marL="0" lvl="0" indent="0" algn="ctr" rtl="0">
                        <a:lnSpc>
                          <a:spcPct val="115000"/>
                        </a:lnSpc>
                        <a:spcBef>
                          <a:spcPts val="0"/>
                        </a:spcBef>
                        <a:spcAft>
                          <a:spcPts val="0"/>
                        </a:spcAft>
                        <a:buNone/>
                      </a:pPr>
                      <a:r>
                        <a:rPr lang="es-419" sz="1800" b="1"/>
                        <a:t>0.83</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1D3B2"/>
                    </a:solidFill>
                  </a:tcPr>
                </a:tc>
                <a:tc>
                  <a:txBody>
                    <a:bodyPr/>
                    <a:lstStyle/>
                    <a:p>
                      <a:pPr marL="0" lvl="0" indent="0" algn="ctr" rtl="0">
                        <a:lnSpc>
                          <a:spcPct val="115000"/>
                        </a:lnSpc>
                        <a:spcBef>
                          <a:spcPts val="0"/>
                        </a:spcBef>
                        <a:spcAft>
                          <a:spcPts val="0"/>
                        </a:spcAft>
                        <a:buNone/>
                      </a:pPr>
                      <a:r>
                        <a:rPr lang="es-419" sz="1800" b="1"/>
                        <a:t>0.85</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8AD0AE"/>
                    </a:solidFill>
                  </a:tcPr>
                </a:tc>
                <a:extLst>
                  <a:ext uri="{0D108BD9-81ED-4DB2-BD59-A6C34878D82A}">
                    <a16:rowId xmlns:a16="http://schemas.microsoft.com/office/drawing/2014/main" val="10003"/>
                  </a:ext>
                </a:extLst>
              </a:tr>
              <a:tr h="357450">
                <a:tc>
                  <a:txBody>
                    <a:bodyPr/>
                    <a:lstStyle/>
                    <a:p>
                      <a:pPr marL="0" lvl="0" indent="0" algn="ctr" rtl="0">
                        <a:lnSpc>
                          <a:spcPct val="115000"/>
                        </a:lnSpc>
                        <a:spcBef>
                          <a:spcPts val="0"/>
                        </a:spcBef>
                        <a:spcAft>
                          <a:spcPts val="0"/>
                        </a:spcAft>
                        <a:buNone/>
                      </a:pPr>
                      <a:r>
                        <a:rPr lang="es-419" sz="1800" b="1"/>
                        <a:t>D-E</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0.58</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5F5ED"/>
                    </a:solidFill>
                  </a:tcPr>
                </a:tc>
                <a:tc>
                  <a:txBody>
                    <a:bodyPr/>
                    <a:lstStyle/>
                    <a:p>
                      <a:pPr marL="0" lvl="0" indent="0" algn="ctr" rtl="0">
                        <a:lnSpc>
                          <a:spcPct val="115000"/>
                        </a:lnSpc>
                        <a:spcBef>
                          <a:spcPts val="0"/>
                        </a:spcBef>
                        <a:spcAft>
                          <a:spcPts val="0"/>
                        </a:spcAft>
                        <a:buNone/>
                      </a:pPr>
                      <a:r>
                        <a:rPr lang="es-419" sz="1800" b="1"/>
                        <a:t>0.56</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BF7F1"/>
                    </a:solidFill>
                  </a:tcPr>
                </a:tc>
                <a:tc>
                  <a:txBody>
                    <a:bodyPr/>
                    <a:lstStyle/>
                    <a:p>
                      <a:pPr marL="0" lvl="0" indent="0" algn="ctr" rtl="0">
                        <a:lnSpc>
                          <a:spcPct val="115000"/>
                        </a:lnSpc>
                        <a:spcBef>
                          <a:spcPts val="0"/>
                        </a:spcBef>
                        <a:spcAft>
                          <a:spcPts val="0"/>
                        </a:spcAft>
                        <a:buNone/>
                      </a:pPr>
                      <a:r>
                        <a:rPr lang="es-419" sz="1800" b="1"/>
                        <a:t>0.56</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BF7F1"/>
                    </a:solidFill>
                  </a:tcPr>
                </a:tc>
                <a:tc>
                  <a:txBody>
                    <a:bodyPr/>
                    <a:lstStyle/>
                    <a:p>
                      <a:pPr marL="0" lvl="0" indent="0" algn="ctr" rtl="0">
                        <a:lnSpc>
                          <a:spcPct val="115000"/>
                        </a:lnSpc>
                        <a:spcBef>
                          <a:spcPts val="0"/>
                        </a:spcBef>
                        <a:spcAft>
                          <a:spcPts val="0"/>
                        </a:spcAft>
                        <a:buNone/>
                      </a:pPr>
                      <a:r>
                        <a:rPr lang="es-419" sz="1800" b="1"/>
                        <a:t>0.56</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BF7F1"/>
                    </a:solidFill>
                  </a:tcPr>
                </a:tc>
                <a:tc>
                  <a:txBody>
                    <a:bodyPr/>
                    <a:lstStyle/>
                    <a:p>
                      <a:pPr marL="0" lvl="0" indent="0" algn="ctr" rtl="0">
                        <a:lnSpc>
                          <a:spcPct val="115000"/>
                        </a:lnSpc>
                        <a:spcBef>
                          <a:spcPts val="0"/>
                        </a:spcBef>
                        <a:spcAft>
                          <a:spcPts val="0"/>
                        </a:spcAft>
                        <a:buNone/>
                      </a:pPr>
                      <a:r>
                        <a:rPr lang="es-419" sz="1800" b="1"/>
                        <a:t>0.56</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BF7F1"/>
                    </a:solidFill>
                  </a:tcPr>
                </a:tc>
                <a:extLst>
                  <a:ext uri="{0D108BD9-81ED-4DB2-BD59-A6C34878D82A}">
                    <a16:rowId xmlns:a16="http://schemas.microsoft.com/office/drawing/2014/main" val="10004"/>
                  </a:ext>
                </a:extLst>
              </a:tr>
              <a:tr h="357450">
                <a:tc>
                  <a:txBody>
                    <a:bodyPr/>
                    <a:lstStyle/>
                    <a:p>
                      <a:pPr marL="0" lvl="0" indent="0" algn="ctr" rtl="0">
                        <a:lnSpc>
                          <a:spcPct val="115000"/>
                        </a:lnSpc>
                        <a:spcBef>
                          <a:spcPts val="0"/>
                        </a:spcBef>
                        <a:spcAft>
                          <a:spcPts val="0"/>
                        </a:spcAft>
                        <a:buNone/>
                      </a:pPr>
                      <a:r>
                        <a:rPr lang="es-419" sz="1800" b="1"/>
                        <a:t>E-E</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0.31</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CDC9"/>
                    </a:solidFill>
                  </a:tcPr>
                </a:tc>
                <a:tc>
                  <a:txBody>
                    <a:bodyPr/>
                    <a:lstStyle/>
                    <a:p>
                      <a:pPr marL="0" lvl="0" indent="0" algn="ctr" rtl="0">
                        <a:lnSpc>
                          <a:spcPct val="115000"/>
                        </a:lnSpc>
                        <a:spcBef>
                          <a:spcPts val="0"/>
                        </a:spcBef>
                        <a:spcAft>
                          <a:spcPts val="0"/>
                        </a:spcAft>
                        <a:buNone/>
                      </a:pPr>
                      <a:r>
                        <a:rPr lang="es-419" sz="1800" b="1"/>
                        <a:t>0.28</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C5C1"/>
                    </a:solidFill>
                  </a:tcPr>
                </a:tc>
                <a:tc>
                  <a:txBody>
                    <a:bodyPr/>
                    <a:lstStyle/>
                    <a:p>
                      <a:pPr marL="0" lvl="0" indent="0" algn="ctr" rtl="0">
                        <a:lnSpc>
                          <a:spcPct val="115000"/>
                        </a:lnSpc>
                        <a:spcBef>
                          <a:spcPts val="0"/>
                        </a:spcBef>
                        <a:spcAft>
                          <a:spcPts val="0"/>
                        </a:spcAft>
                        <a:buNone/>
                      </a:pPr>
                      <a:r>
                        <a:rPr lang="es-419" sz="1800" b="1"/>
                        <a:t>0.31</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CDC9"/>
                    </a:solidFill>
                  </a:tcPr>
                </a:tc>
                <a:tc>
                  <a:txBody>
                    <a:bodyPr/>
                    <a:lstStyle/>
                    <a:p>
                      <a:pPr marL="0" lvl="0" indent="0" algn="ctr" rtl="0">
                        <a:lnSpc>
                          <a:spcPct val="115000"/>
                        </a:lnSpc>
                        <a:spcBef>
                          <a:spcPts val="0"/>
                        </a:spcBef>
                        <a:spcAft>
                          <a:spcPts val="0"/>
                        </a:spcAft>
                        <a:buNone/>
                      </a:pPr>
                      <a:r>
                        <a:rPr lang="es-419" sz="1800" b="1"/>
                        <a:t>0.30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CAC7"/>
                    </a:solidFill>
                  </a:tcPr>
                </a:tc>
                <a:tc>
                  <a:txBody>
                    <a:bodyPr/>
                    <a:lstStyle/>
                    <a:p>
                      <a:pPr marL="0" lvl="0" indent="0" algn="ctr" rtl="0">
                        <a:lnSpc>
                          <a:spcPct val="115000"/>
                        </a:lnSpc>
                        <a:spcBef>
                          <a:spcPts val="0"/>
                        </a:spcBef>
                        <a:spcAft>
                          <a:spcPts val="0"/>
                        </a:spcAft>
                        <a:buNone/>
                      </a:pPr>
                      <a:r>
                        <a:rPr lang="es-419" sz="1800" b="1"/>
                        <a:t>0.30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CAC7"/>
                    </a:solidFill>
                  </a:tcPr>
                </a:tc>
                <a:extLst>
                  <a:ext uri="{0D108BD9-81ED-4DB2-BD59-A6C34878D82A}">
                    <a16:rowId xmlns:a16="http://schemas.microsoft.com/office/drawing/2014/main" val="10005"/>
                  </a:ext>
                </a:extLst>
              </a:tr>
            </a:tbl>
          </a:graphicData>
        </a:graphic>
      </p:graphicFrame>
      <p:sp>
        <p:nvSpPr>
          <p:cNvPr id="263" name="Google Shape;263;p36"/>
          <p:cNvSpPr txBox="1">
            <a:spLocks noGrp="1"/>
          </p:cNvSpPr>
          <p:nvPr>
            <p:ph type="body" idx="1"/>
          </p:nvPr>
        </p:nvSpPr>
        <p:spPr>
          <a:xfrm>
            <a:off x="549275" y="1319150"/>
            <a:ext cx="8242200" cy="531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None/>
            </a:pPr>
            <a:r>
              <a:rPr lang="es-419" sz="1900" i="1" u="sng"/>
              <a:t>Precision</a:t>
            </a:r>
            <a:r>
              <a:rPr lang="es-419" sz="1900"/>
              <a:t> de cada modelo por cada producto.</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7"/>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3.2. Resultados: </a:t>
            </a:r>
            <a:r>
              <a:rPr lang="es-419" sz="3520" b="1" i="1">
                <a:solidFill>
                  <a:srgbClr val="F78022"/>
                </a:solidFill>
                <a:latin typeface="Roboto"/>
                <a:ea typeface="Roboto"/>
                <a:cs typeface="Roboto"/>
                <a:sym typeface="Roboto"/>
              </a:rPr>
              <a:t>Recall</a:t>
            </a:r>
            <a:endParaRPr sz="3520" b="1" i="1">
              <a:solidFill>
                <a:srgbClr val="F78022"/>
              </a:solidFill>
              <a:latin typeface="Roboto"/>
              <a:ea typeface="Roboto"/>
              <a:cs typeface="Roboto"/>
              <a:sym typeface="Roboto"/>
            </a:endParaRPr>
          </a:p>
        </p:txBody>
      </p:sp>
      <p:cxnSp>
        <p:nvCxnSpPr>
          <p:cNvPr id="269" name="Google Shape;269;p37"/>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graphicFrame>
        <p:nvGraphicFramePr>
          <p:cNvPr id="270" name="Google Shape;270;p37"/>
          <p:cNvGraphicFramePr/>
          <p:nvPr/>
        </p:nvGraphicFramePr>
        <p:xfrm>
          <a:off x="974925" y="2017450"/>
          <a:ext cx="3000000" cy="3000000"/>
        </p:xfrm>
        <a:graphic>
          <a:graphicData uri="http://schemas.openxmlformats.org/drawingml/2006/table">
            <a:tbl>
              <a:tblPr>
                <a:noFill/>
                <a:tableStyleId>{6A9DBE14-1A46-498C-B228-0F4EB62A7310}</a:tableStyleId>
              </a:tblPr>
              <a:tblGrid>
                <a:gridCol w="1241650">
                  <a:extLst>
                    <a:ext uri="{9D8B030D-6E8A-4147-A177-3AD203B41FA5}">
                      <a16:colId xmlns:a16="http://schemas.microsoft.com/office/drawing/2014/main" val="20000"/>
                    </a:ext>
                  </a:extLst>
                </a:gridCol>
                <a:gridCol w="1241650">
                  <a:extLst>
                    <a:ext uri="{9D8B030D-6E8A-4147-A177-3AD203B41FA5}">
                      <a16:colId xmlns:a16="http://schemas.microsoft.com/office/drawing/2014/main" val="20001"/>
                    </a:ext>
                  </a:extLst>
                </a:gridCol>
                <a:gridCol w="1241650">
                  <a:extLst>
                    <a:ext uri="{9D8B030D-6E8A-4147-A177-3AD203B41FA5}">
                      <a16:colId xmlns:a16="http://schemas.microsoft.com/office/drawing/2014/main" val="20002"/>
                    </a:ext>
                  </a:extLst>
                </a:gridCol>
                <a:gridCol w="1241650">
                  <a:extLst>
                    <a:ext uri="{9D8B030D-6E8A-4147-A177-3AD203B41FA5}">
                      <a16:colId xmlns:a16="http://schemas.microsoft.com/office/drawing/2014/main" val="20003"/>
                    </a:ext>
                  </a:extLst>
                </a:gridCol>
                <a:gridCol w="1241650">
                  <a:extLst>
                    <a:ext uri="{9D8B030D-6E8A-4147-A177-3AD203B41FA5}">
                      <a16:colId xmlns:a16="http://schemas.microsoft.com/office/drawing/2014/main" val="20004"/>
                    </a:ext>
                  </a:extLst>
                </a:gridCol>
                <a:gridCol w="1241650">
                  <a:extLst>
                    <a:ext uri="{9D8B030D-6E8A-4147-A177-3AD203B41FA5}">
                      <a16:colId xmlns:a16="http://schemas.microsoft.com/office/drawing/2014/main" val="20005"/>
                    </a:ext>
                  </a:extLst>
                </a:gridCol>
              </a:tblGrid>
              <a:tr h="667225">
                <a:tc>
                  <a:txBody>
                    <a:bodyPr/>
                    <a:lstStyle/>
                    <a:p>
                      <a:pPr marL="0" marR="0" lvl="0" indent="0" algn="ctr" rtl="0">
                        <a:lnSpc>
                          <a:spcPct val="115000"/>
                        </a:lnSpc>
                        <a:spcBef>
                          <a:spcPts val="0"/>
                        </a:spcBef>
                        <a:spcAft>
                          <a:spcPts val="0"/>
                        </a:spcAft>
                        <a:buNone/>
                      </a:pPr>
                      <a:r>
                        <a:rPr lang="es-419" sz="1800" b="1"/>
                        <a:t>Producto</a:t>
                      </a:r>
                      <a:endParaRPr sz="1800" b="1"/>
                    </a:p>
                  </a:txBody>
                  <a:tcPr marL="91425" marR="9142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s-419" sz="1800" b="1"/>
                        <a:t>Naive</a:t>
                      </a:r>
                      <a:endParaRPr sz="1800" b="1"/>
                    </a:p>
                    <a:p>
                      <a:pPr marL="0" lvl="0" indent="0" algn="ctr" rtl="0">
                        <a:lnSpc>
                          <a:spcPct val="115000"/>
                        </a:lnSpc>
                        <a:spcBef>
                          <a:spcPts val="0"/>
                        </a:spcBef>
                        <a:spcAft>
                          <a:spcPts val="0"/>
                        </a:spcAft>
                        <a:buNone/>
                      </a:pPr>
                      <a:r>
                        <a:rPr lang="es-419" sz="1800" b="1"/>
                        <a:t>Bayes</a:t>
                      </a:r>
                      <a:endParaRPr sz="1800" b="1"/>
                    </a:p>
                  </a:txBody>
                  <a:tcPr marL="91425" marR="9142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s-419" sz="1800" b="1"/>
                        <a:t>Logit</a:t>
                      </a:r>
                      <a:endParaRPr sz="1800" b="1"/>
                    </a:p>
                  </a:txBody>
                  <a:tcPr marL="91425" marR="9142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s-419" sz="1800" b="1"/>
                        <a:t>Random</a:t>
                      </a:r>
                      <a:endParaRPr sz="1800" b="1"/>
                    </a:p>
                    <a:p>
                      <a:pPr marL="0" lvl="0" indent="0" algn="ctr" rtl="0">
                        <a:lnSpc>
                          <a:spcPct val="115000"/>
                        </a:lnSpc>
                        <a:spcBef>
                          <a:spcPts val="0"/>
                        </a:spcBef>
                        <a:spcAft>
                          <a:spcPts val="0"/>
                        </a:spcAft>
                        <a:buNone/>
                      </a:pPr>
                      <a:r>
                        <a:rPr lang="es-419" sz="1800" b="1"/>
                        <a:t>Forest</a:t>
                      </a:r>
                      <a:endParaRPr sz="1800" b="1"/>
                    </a:p>
                  </a:txBody>
                  <a:tcPr marL="91425" marR="9142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s-419" sz="1800" b="1"/>
                        <a:t>XGBoost</a:t>
                      </a:r>
                      <a:endParaRPr sz="1800" b="1"/>
                    </a:p>
                  </a:txBody>
                  <a:tcPr marL="91425" marR="9142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lvl="0" indent="0" algn="ctr" rtl="0">
                        <a:lnSpc>
                          <a:spcPct val="115000"/>
                        </a:lnSpc>
                        <a:spcBef>
                          <a:spcPts val="0"/>
                        </a:spcBef>
                        <a:spcAft>
                          <a:spcPts val="0"/>
                        </a:spcAft>
                        <a:buNone/>
                      </a:pPr>
                      <a:r>
                        <a:rPr lang="es-419" sz="1800" b="1"/>
                        <a:t>ANN</a:t>
                      </a:r>
                      <a:endParaRPr sz="1800" b="1"/>
                    </a:p>
                  </a:txBody>
                  <a:tcPr marL="91425" marR="9142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57450">
                <a:tc>
                  <a:txBody>
                    <a:bodyPr/>
                    <a:lstStyle/>
                    <a:p>
                      <a:pPr marL="0" lvl="0" indent="0" algn="ctr" rtl="0">
                        <a:lnSpc>
                          <a:spcPct val="115000"/>
                        </a:lnSpc>
                        <a:spcBef>
                          <a:spcPts val="0"/>
                        </a:spcBef>
                        <a:spcAft>
                          <a:spcPts val="0"/>
                        </a:spcAft>
                        <a:buNone/>
                      </a:pPr>
                      <a:r>
                        <a:rPr lang="es-419" sz="1800" b="1"/>
                        <a:t>A-A</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0.36</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8DAD7"/>
                    </a:solidFill>
                  </a:tcPr>
                </a:tc>
                <a:tc>
                  <a:txBody>
                    <a:bodyPr/>
                    <a:lstStyle/>
                    <a:p>
                      <a:pPr marL="0" lvl="0" indent="0" algn="ctr" rtl="0">
                        <a:lnSpc>
                          <a:spcPct val="115000"/>
                        </a:lnSpc>
                        <a:spcBef>
                          <a:spcPts val="0"/>
                        </a:spcBef>
                        <a:spcAft>
                          <a:spcPts val="0"/>
                        </a:spcAft>
                        <a:buNone/>
                      </a:pPr>
                      <a:r>
                        <a:rPr lang="es-419" sz="1800" b="1"/>
                        <a:t>0.50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419" sz="1800" b="1"/>
                        <a:t>0.40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AE4E3"/>
                    </a:solidFill>
                  </a:tcPr>
                </a:tc>
                <a:tc>
                  <a:txBody>
                    <a:bodyPr/>
                    <a:lstStyle/>
                    <a:p>
                      <a:pPr marL="0" lvl="0" indent="0" algn="ctr" rtl="0">
                        <a:lnSpc>
                          <a:spcPct val="115000"/>
                        </a:lnSpc>
                        <a:spcBef>
                          <a:spcPts val="0"/>
                        </a:spcBef>
                        <a:spcAft>
                          <a:spcPts val="0"/>
                        </a:spcAft>
                        <a:buNone/>
                      </a:pPr>
                      <a:r>
                        <a:rPr lang="es-419" sz="1800" b="1"/>
                        <a:t>0.51</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CFEFD"/>
                    </a:solidFill>
                  </a:tcPr>
                </a:tc>
                <a:tc>
                  <a:txBody>
                    <a:bodyPr/>
                    <a:lstStyle/>
                    <a:p>
                      <a:pPr marL="0" lvl="0" indent="0" algn="ctr" rtl="0">
                        <a:lnSpc>
                          <a:spcPct val="115000"/>
                        </a:lnSpc>
                        <a:spcBef>
                          <a:spcPts val="0"/>
                        </a:spcBef>
                        <a:spcAft>
                          <a:spcPts val="0"/>
                        </a:spcAft>
                        <a:buNone/>
                      </a:pPr>
                      <a:r>
                        <a:rPr lang="es-419" sz="1800" b="1"/>
                        <a:t>0.61</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BF1E6"/>
                    </a:solidFill>
                  </a:tcPr>
                </a:tc>
                <a:extLst>
                  <a:ext uri="{0D108BD9-81ED-4DB2-BD59-A6C34878D82A}">
                    <a16:rowId xmlns:a16="http://schemas.microsoft.com/office/drawing/2014/main" val="10001"/>
                  </a:ext>
                </a:extLst>
              </a:tr>
              <a:tr h="357450">
                <a:tc>
                  <a:txBody>
                    <a:bodyPr/>
                    <a:lstStyle/>
                    <a:p>
                      <a:pPr marL="0" lvl="0" indent="0" algn="ctr" rtl="0">
                        <a:lnSpc>
                          <a:spcPct val="115000"/>
                        </a:lnSpc>
                        <a:spcBef>
                          <a:spcPts val="0"/>
                        </a:spcBef>
                        <a:spcAft>
                          <a:spcPts val="0"/>
                        </a:spcAft>
                        <a:buNone/>
                      </a:pPr>
                      <a:r>
                        <a:rPr lang="es-419" sz="1800" b="1"/>
                        <a:t>B-B</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0.50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419" sz="1800" b="1"/>
                        <a:t>0.67</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6E8D8"/>
                    </a:solidFill>
                  </a:tcPr>
                </a:tc>
                <a:tc>
                  <a:txBody>
                    <a:bodyPr/>
                    <a:lstStyle/>
                    <a:p>
                      <a:pPr marL="0" lvl="0" indent="0" algn="ctr" rtl="0">
                        <a:lnSpc>
                          <a:spcPct val="115000"/>
                        </a:lnSpc>
                        <a:spcBef>
                          <a:spcPts val="0"/>
                        </a:spcBef>
                        <a:spcAft>
                          <a:spcPts val="0"/>
                        </a:spcAft>
                        <a:buNone/>
                      </a:pPr>
                      <a:r>
                        <a:rPr lang="es-419" sz="1800" b="1"/>
                        <a:t>0.81</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7D5B7"/>
                    </a:solidFill>
                  </a:tcPr>
                </a:tc>
                <a:tc>
                  <a:txBody>
                    <a:bodyPr/>
                    <a:lstStyle/>
                    <a:p>
                      <a:pPr marL="0" lvl="0" indent="0" algn="ctr" rtl="0">
                        <a:lnSpc>
                          <a:spcPct val="115000"/>
                        </a:lnSpc>
                        <a:spcBef>
                          <a:spcPts val="0"/>
                        </a:spcBef>
                        <a:spcAft>
                          <a:spcPts val="0"/>
                        </a:spcAft>
                        <a:buNone/>
                      </a:pPr>
                      <a:r>
                        <a:rPr lang="es-419" sz="1800" b="1"/>
                        <a:t>0.63</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4EEE1"/>
                    </a:solidFill>
                  </a:tcPr>
                </a:tc>
                <a:tc>
                  <a:txBody>
                    <a:bodyPr/>
                    <a:lstStyle/>
                    <a:p>
                      <a:pPr marL="0" lvl="0" indent="0" algn="ctr" rtl="0">
                        <a:lnSpc>
                          <a:spcPct val="115000"/>
                        </a:lnSpc>
                        <a:spcBef>
                          <a:spcPts val="0"/>
                        </a:spcBef>
                        <a:spcAft>
                          <a:spcPts val="0"/>
                        </a:spcAft>
                        <a:buNone/>
                      </a:pPr>
                      <a:r>
                        <a:rPr lang="es-419" sz="1800" b="1"/>
                        <a:t>0.66</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AEADA"/>
                    </a:solidFill>
                  </a:tcPr>
                </a:tc>
                <a:extLst>
                  <a:ext uri="{0D108BD9-81ED-4DB2-BD59-A6C34878D82A}">
                    <a16:rowId xmlns:a16="http://schemas.microsoft.com/office/drawing/2014/main" val="10002"/>
                  </a:ext>
                </a:extLst>
              </a:tr>
              <a:tr h="357450">
                <a:tc>
                  <a:txBody>
                    <a:bodyPr/>
                    <a:lstStyle/>
                    <a:p>
                      <a:pPr marL="0" lvl="0" indent="0" algn="ctr" rtl="0">
                        <a:lnSpc>
                          <a:spcPct val="115000"/>
                        </a:lnSpc>
                        <a:spcBef>
                          <a:spcPts val="0"/>
                        </a:spcBef>
                        <a:spcAft>
                          <a:spcPts val="0"/>
                        </a:spcAft>
                        <a:buNone/>
                      </a:pPr>
                      <a:r>
                        <a:rPr lang="es-419" sz="1800" b="1"/>
                        <a:t>C-D</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0.83</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1D3B2"/>
                    </a:solidFill>
                  </a:tcPr>
                </a:tc>
                <a:tc>
                  <a:txBody>
                    <a:bodyPr/>
                    <a:lstStyle/>
                    <a:p>
                      <a:pPr marL="0" lvl="0" indent="0" algn="ctr" rtl="0">
                        <a:lnSpc>
                          <a:spcPct val="115000"/>
                        </a:lnSpc>
                        <a:spcBef>
                          <a:spcPts val="0"/>
                        </a:spcBef>
                        <a:spcAft>
                          <a:spcPts val="0"/>
                        </a:spcAft>
                        <a:buNone/>
                      </a:pPr>
                      <a:r>
                        <a:rPr lang="es-419" sz="1800" b="1"/>
                        <a:t>0.82</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4D4B5"/>
                    </a:solidFill>
                  </a:tcPr>
                </a:tc>
                <a:tc>
                  <a:txBody>
                    <a:bodyPr/>
                    <a:lstStyle/>
                    <a:p>
                      <a:pPr marL="0" lvl="0" indent="0" algn="ctr" rtl="0">
                        <a:lnSpc>
                          <a:spcPct val="115000"/>
                        </a:lnSpc>
                        <a:spcBef>
                          <a:spcPts val="0"/>
                        </a:spcBef>
                        <a:spcAft>
                          <a:spcPts val="0"/>
                        </a:spcAft>
                        <a:buNone/>
                      </a:pPr>
                      <a:r>
                        <a:rPr lang="es-419" sz="1800" b="1"/>
                        <a:t>0.81</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7D5B7"/>
                    </a:solidFill>
                  </a:tcPr>
                </a:tc>
                <a:tc>
                  <a:txBody>
                    <a:bodyPr/>
                    <a:lstStyle/>
                    <a:p>
                      <a:pPr marL="0" lvl="0" indent="0" algn="ctr" rtl="0">
                        <a:lnSpc>
                          <a:spcPct val="115000"/>
                        </a:lnSpc>
                        <a:spcBef>
                          <a:spcPts val="0"/>
                        </a:spcBef>
                        <a:spcAft>
                          <a:spcPts val="0"/>
                        </a:spcAft>
                        <a:buNone/>
                      </a:pPr>
                      <a:r>
                        <a:rPr lang="es-419" sz="1800" b="1"/>
                        <a:t>0.84</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8DD1B0"/>
                    </a:solidFill>
                  </a:tcPr>
                </a:tc>
                <a:tc>
                  <a:txBody>
                    <a:bodyPr/>
                    <a:lstStyle/>
                    <a:p>
                      <a:pPr marL="0" lvl="0" indent="0" algn="ctr" rtl="0">
                        <a:lnSpc>
                          <a:spcPct val="115000"/>
                        </a:lnSpc>
                        <a:spcBef>
                          <a:spcPts val="0"/>
                        </a:spcBef>
                        <a:spcAft>
                          <a:spcPts val="0"/>
                        </a:spcAft>
                        <a:buNone/>
                      </a:pPr>
                      <a:r>
                        <a:rPr lang="es-419" sz="1800" b="1"/>
                        <a:t>0.84</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8DD1B0"/>
                    </a:solidFill>
                  </a:tcPr>
                </a:tc>
                <a:extLst>
                  <a:ext uri="{0D108BD9-81ED-4DB2-BD59-A6C34878D82A}">
                    <a16:rowId xmlns:a16="http://schemas.microsoft.com/office/drawing/2014/main" val="10003"/>
                  </a:ext>
                </a:extLst>
              </a:tr>
              <a:tr h="357450">
                <a:tc>
                  <a:txBody>
                    <a:bodyPr/>
                    <a:lstStyle/>
                    <a:p>
                      <a:pPr marL="0" lvl="0" indent="0" algn="ctr" rtl="0">
                        <a:lnSpc>
                          <a:spcPct val="115000"/>
                        </a:lnSpc>
                        <a:spcBef>
                          <a:spcPts val="0"/>
                        </a:spcBef>
                        <a:spcAft>
                          <a:spcPts val="0"/>
                        </a:spcAft>
                        <a:buNone/>
                      </a:pPr>
                      <a:r>
                        <a:rPr lang="es-419" sz="1800" b="1"/>
                        <a:t>D-E</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0.59</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1F3EA"/>
                    </a:solidFill>
                  </a:tcPr>
                </a:tc>
                <a:tc>
                  <a:txBody>
                    <a:bodyPr/>
                    <a:lstStyle/>
                    <a:p>
                      <a:pPr marL="0" lvl="0" indent="0" algn="ctr" rtl="0">
                        <a:lnSpc>
                          <a:spcPct val="115000"/>
                        </a:lnSpc>
                        <a:spcBef>
                          <a:spcPts val="0"/>
                        </a:spcBef>
                        <a:spcAft>
                          <a:spcPts val="0"/>
                        </a:spcAft>
                        <a:buNone/>
                      </a:pPr>
                      <a:r>
                        <a:rPr lang="es-419" sz="1800" b="1"/>
                        <a:t>0.67</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6E8D8"/>
                    </a:solidFill>
                  </a:tcPr>
                </a:tc>
                <a:tc>
                  <a:txBody>
                    <a:bodyPr/>
                    <a:lstStyle/>
                    <a:p>
                      <a:pPr marL="0" lvl="0" indent="0" algn="ctr" rtl="0">
                        <a:lnSpc>
                          <a:spcPct val="115000"/>
                        </a:lnSpc>
                        <a:spcBef>
                          <a:spcPts val="0"/>
                        </a:spcBef>
                        <a:spcAft>
                          <a:spcPts val="0"/>
                        </a:spcAft>
                        <a:buNone/>
                      </a:pPr>
                      <a:r>
                        <a:rPr lang="es-419" sz="1800" b="1"/>
                        <a:t>0.68</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3E7D5"/>
                    </a:solidFill>
                  </a:tcPr>
                </a:tc>
                <a:tc>
                  <a:txBody>
                    <a:bodyPr/>
                    <a:lstStyle/>
                    <a:p>
                      <a:pPr marL="0" lvl="0" indent="0" algn="ctr" rtl="0">
                        <a:lnSpc>
                          <a:spcPct val="115000"/>
                        </a:lnSpc>
                        <a:spcBef>
                          <a:spcPts val="0"/>
                        </a:spcBef>
                        <a:spcAft>
                          <a:spcPts val="0"/>
                        </a:spcAft>
                        <a:buNone/>
                      </a:pPr>
                      <a:r>
                        <a:rPr lang="es-419" sz="1800" b="1"/>
                        <a:t>0.65</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DEBDC"/>
                    </a:solidFill>
                  </a:tcPr>
                </a:tc>
                <a:tc>
                  <a:txBody>
                    <a:bodyPr/>
                    <a:lstStyle/>
                    <a:p>
                      <a:pPr marL="0" lvl="0" indent="0" algn="ctr" rtl="0">
                        <a:lnSpc>
                          <a:spcPct val="115000"/>
                        </a:lnSpc>
                        <a:spcBef>
                          <a:spcPts val="0"/>
                        </a:spcBef>
                        <a:spcAft>
                          <a:spcPts val="0"/>
                        </a:spcAft>
                        <a:buNone/>
                      </a:pPr>
                      <a:r>
                        <a:rPr lang="es-419" sz="1800" b="1"/>
                        <a:t>0.65</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DEBDC"/>
                    </a:solidFill>
                  </a:tcPr>
                </a:tc>
                <a:extLst>
                  <a:ext uri="{0D108BD9-81ED-4DB2-BD59-A6C34878D82A}">
                    <a16:rowId xmlns:a16="http://schemas.microsoft.com/office/drawing/2014/main" val="10004"/>
                  </a:ext>
                </a:extLst>
              </a:tr>
              <a:tr h="357450">
                <a:tc>
                  <a:txBody>
                    <a:bodyPr/>
                    <a:lstStyle/>
                    <a:p>
                      <a:pPr marL="0" lvl="0" indent="0" algn="ctr" rtl="0">
                        <a:lnSpc>
                          <a:spcPct val="115000"/>
                        </a:lnSpc>
                        <a:spcBef>
                          <a:spcPts val="0"/>
                        </a:spcBef>
                        <a:spcAft>
                          <a:spcPts val="0"/>
                        </a:spcAft>
                        <a:buNone/>
                      </a:pPr>
                      <a:r>
                        <a:rPr lang="es-419" sz="1800" b="1"/>
                        <a:t>E-E</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419" sz="1800" b="1"/>
                        <a:t>0.50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419" sz="1800" b="1"/>
                        <a:t>0.52</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9FDFB"/>
                    </a:solidFill>
                  </a:tcPr>
                </a:tc>
                <a:tc>
                  <a:txBody>
                    <a:bodyPr/>
                    <a:lstStyle/>
                    <a:p>
                      <a:pPr marL="0" lvl="0" indent="0" algn="ctr" rtl="0">
                        <a:lnSpc>
                          <a:spcPct val="115000"/>
                        </a:lnSpc>
                        <a:spcBef>
                          <a:spcPts val="0"/>
                        </a:spcBef>
                        <a:spcAft>
                          <a:spcPts val="0"/>
                        </a:spcAft>
                        <a:buNone/>
                      </a:pPr>
                      <a:r>
                        <a:rPr lang="es-419" sz="1800" b="1"/>
                        <a:t>0.50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419" sz="1800" b="1"/>
                        <a:t>0.50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s-419" sz="1800" b="1"/>
                        <a:t>0.50</a:t>
                      </a:r>
                      <a:endParaRPr sz="1800" b="1"/>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271" name="Google Shape;271;p37"/>
          <p:cNvSpPr txBox="1">
            <a:spLocks noGrp="1"/>
          </p:cNvSpPr>
          <p:nvPr>
            <p:ph type="body" idx="1"/>
          </p:nvPr>
        </p:nvSpPr>
        <p:spPr>
          <a:xfrm>
            <a:off x="549275" y="1319150"/>
            <a:ext cx="8242200" cy="5778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None/>
            </a:pPr>
            <a:r>
              <a:rPr lang="es-419" sz="1900" i="1" u="sng"/>
              <a:t>Recall</a:t>
            </a:r>
            <a:r>
              <a:rPr lang="es-419" sz="1900"/>
              <a:t> de cada modelo por cada producto.</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body" idx="1"/>
          </p:nvPr>
        </p:nvSpPr>
        <p:spPr>
          <a:xfrm>
            <a:off x="549275" y="1319150"/>
            <a:ext cx="8242200" cy="3273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s-419" sz="1900"/>
              <a:t>Sobre la métrica </a:t>
            </a:r>
            <a:r>
              <a:rPr lang="es-419" sz="1900" i="1" u="sng"/>
              <a:t>Precision</a:t>
            </a:r>
            <a:r>
              <a:rPr lang="es-419" sz="1900"/>
              <a:t>, los productos C-D y D-E son los únicos tipos en donde se poseen buena precisión, ya que reduce la cantidad de “Falsos Positivos”. El modelo Naive Bayes es el modelo con peor performance en ese sentido, pero aunque los otros 4 modelos son mejores, no marcan una gran diferencia y son todos similares entre sí.</a:t>
            </a:r>
            <a:endParaRPr sz="1900"/>
          </a:p>
          <a:p>
            <a:pPr marL="0" lvl="0" indent="0" algn="just" rtl="0">
              <a:lnSpc>
                <a:spcPct val="95000"/>
              </a:lnSpc>
              <a:spcBef>
                <a:spcPts val="1200"/>
              </a:spcBef>
              <a:spcAft>
                <a:spcPts val="1200"/>
              </a:spcAft>
              <a:buNone/>
            </a:pPr>
            <a:r>
              <a:rPr lang="es-419" sz="1900"/>
              <a:t>Para el </a:t>
            </a:r>
            <a:r>
              <a:rPr lang="es-419" sz="1900" i="1" u="sng"/>
              <a:t>Recall</a:t>
            </a:r>
            <a:r>
              <a:rPr lang="es-419" sz="1900"/>
              <a:t>, el modelo </a:t>
            </a:r>
            <a:r>
              <a:rPr lang="es-419" sz="1900" b="1"/>
              <a:t>Random Forest</a:t>
            </a:r>
            <a:r>
              <a:rPr lang="es-419" sz="1900"/>
              <a:t> domina en esta métrica ya que logra detectar la mayoría de las “Clase positiva” presentes en el testeo, especialmente aquellos productos más frecuentes: B-B y C-D. La </a:t>
            </a:r>
            <a:r>
              <a:rPr lang="es-419" sz="1900" b="1"/>
              <a:t>red neuronal</a:t>
            </a:r>
            <a:r>
              <a:rPr lang="es-419" sz="1900"/>
              <a:t> posee un gran recall en todos los productos, pero aún así se ve superada por el Random Forest.</a:t>
            </a:r>
            <a:endParaRPr sz="1900"/>
          </a:p>
        </p:txBody>
      </p:sp>
      <p:sp>
        <p:nvSpPr>
          <p:cNvPr id="277" name="Google Shape;277;p38"/>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3.3. Discusión de las métricas</a:t>
            </a:r>
            <a:endParaRPr sz="3520" b="1">
              <a:solidFill>
                <a:srgbClr val="F78022"/>
              </a:solidFill>
              <a:latin typeface="Roboto"/>
              <a:ea typeface="Roboto"/>
              <a:cs typeface="Roboto"/>
              <a:sym typeface="Roboto"/>
            </a:endParaRPr>
          </a:p>
        </p:txBody>
      </p:sp>
      <p:cxnSp>
        <p:nvCxnSpPr>
          <p:cNvPr id="278" name="Google Shape;278;p38"/>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body" idx="1"/>
          </p:nvPr>
        </p:nvSpPr>
        <p:spPr>
          <a:xfrm>
            <a:off x="549275" y="1319150"/>
            <a:ext cx="8242200" cy="3273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s-419" b="1"/>
              <a:t>Random Forest</a:t>
            </a:r>
            <a:r>
              <a:rPr lang="es-419"/>
              <a:t> es un modelo ensamblado que es muy bueno para detectar patrones dentro de los datos lo que le da un poder diferenciador muy potente, a diferencia de los modelos lineales. Esta versatilidad le otorga una gran ventaja, resultando así el modelo con mayor robustez de predicción.</a:t>
            </a:r>
            <a:endParaRPr/>
          </a:p>
          <a:p>
            <a:pPr marL="0" lvl="0" indent="0" algn="just" rtl="0">
              <a:lnSpc>
                <a:spcPct val="95000"/>
              </a:lnSpc>
              <a:spcBef>
                <a:spcPts val="1200"/>
              </a:spcBef>
              <a:spcAft>
                <a:spcPts val="0"/>
              </a:spcAft>
              <a:buNone/>
            </a:pPr>
            <a:r>
              <a:rPr lang="es-419"/>
              <a:t>Muy de cerca le sigue la </a:t>
            </a:r>
            <a:r>
              <a:rPr lang="es-419" b="1"/>
              <a:t>Red Neuronal</a:t>
            </a:r>
            <a:r>
              <a:rPr lang="es-419"/>
              <a:t>, cuya construcción le permite adaptarse lo suficiente a cualquier problema y generar un modelo consistente. Sin embargo, la dificultad de ejecución, construcción y la falta de explicabilidad de sus resultados, lo hace un modelo muy costoso tanto en recursos computacionales como en tiempo.</a:t>
            </a:r>
            <a:endParaRPr/>
          </a:p>
          <a:p>
            <a:pPr marL="0" lvl="0" indent="0" algn="just" rtl="0">
              <a:lnSpc>
                <a:spcPct val="95000"/>
              </a:lnSpc>
              <a:spcBef>
                <a:spcPts val="1200"/>
              </a:spcBef>
              <a:spcAft>
                <a:spcPts val="0"/>
              </a:spcAft>
              <a:buClr>
                <a:schemeClr val="dk1"/>
              </a:buClr>
              <a:buSzPts val="1100"/>
              <a:buFont typeface="Arial"/>
              <a:buNone/>
            </a:pPr>
            <a:r>
              <a:rPr lang="es-419"/>
              <a:t>Los otros modelos (Naive Bayes, XGBoost y Logit) tuvieron un gran performance, especialmente en recall, pero son claramente opacados por el rendimiento del Random Forest.</a:t>
            </a:r>
            <a:endParaRPr/>
          </a:p>
          <a:p>
            <a:pPr marL="0" lvl="0" indent="0" algn="just" rtl="0">
              <a:lnSpc>
                <a:spcPct val="95000"/>
              </a:lnSpc>
              <a:spcBef>
                <a:spcPts val="1200"/>
              </a:spcBef>
              <a:spcAft>
                <a:spcPts val="1200"/>
              </a:spcAft>
              <a:buNone/>
            </a:pPr>
            <a:endParaRPr/>
          </a:p>
        </p:txBody>
      </p:sp>
      <p:sp>
        <p:nvSpPr>
          <p:cNvPr id="284" name="Google Shape;284;p39"/>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3.4. Discusión de los modelos</a:t>
            </a:r>
            <a:endParaRPr sz="3520" b="1">
              <a:solidFill>
                <a:srgbClr val="F78022"/>
              </a:solidFill>
              <a:latin typeface="Roboto"/>
              <a:ea typeface="Roboto"/>
              <a:cs typeface="Roboto"/>
              <a:sym typeface="Roboto"/>
            </a:endParaRPr>
          </a:p>
        </p:txBody>
      </p:sp>
      <p:cxnSp>
        <p:nvCxnSpPr>
          <p:cNvPr id="285" name="Google Shape;285;p39"/>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body" idx="1"/>
          </p:nvPr>
        </p:nvSpPr>
        <p:spPr>
          <a:xfrm>
            <a:off x="549375" y="1338900"/>
            <a:ext cx="8242200" cy="1800600"/>
          </a:xfrm>
          <a:prstGeom prst="rect">
            <a:avLst/>
          </a:prstGeom>
        </p:spPr>
        <p:txBody>
          <a:bodyPr spcFirstLastPara="1" wrap="square" lIns="91425" tIns="91425" rIns="91425" bIns="91425" anchor="t" anchorCtr="0">
            <a:noAutofit/>
          </a:bodyPr>
          <a:lstStyle/>
          <a:p>
            <a:pPr marL="457200" lvl="0" indent="0" algn="just" rtl="0">
              <a:lnSpc>
                <a:spcPct val="95000"/>
              </a:lnSpc>
              <a:spcBef>
                <a:spcPts val="0"/>
              </a:spcBef>
              <a:spcAft>
                <a:spcPts val="0"/>
              </a:spcAft>
              <a:buNone/>
            </a:pPr>
            <a:endParaRPr sz="1900"/>
          </a:p>
          <a:p>
            <a:pPr marL="0" lvl="0" indent="0" algn="just" rtl="0">
              <a:lnSpc>
                <a:spcPct val="95000"/>
              </a:lnSpc>
              <a:spcBef>
                <a:spcPts val="1200"/>
              </a:spcBef>
              <a:spcAft>
                <a:spcPts val="1200"/>
              </a:spcAft>
              <a:buNone/>
            </a:pPr>
            <a:endParaRPr sz="1900"/>
          </a:p>
        </p:txBody>
      </p:sp>
      <p:sp>
        <p:nvSpPr>
          <p:cNvPr id="291" name="Google Shape;291;p40"/>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3.5. Discusión de los resultados</a:t>
            </a:r>
            <a:endParaRPr sz="3520" b="1">
              <a:solidFill>
                <a:srgbClr val="F78022"/>
              </a:solidFill>
              <a:latin typeface="Roboto"/>
              <a:ea typeface="Roboto"/>
              <a:cs typeface="Roboto"/>
              <a:sym typeface="Roboto"/>
            </a:endParaRPr>
          </a:p>
        </p:txBody>
      </p:sp>
      <p:cxnSp>
        <p:nvCxnSpPr>
          <p:cNvPr id="292" name="Google Shape;292;p40"/>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
        <p:nvSpPr>
          <p:cNvPr id="293" name="Google Shape;293;p40"/>
          <p:cNvSpPr txBox="1">
            <a:spLocks noGrp="1"/>
          </p:cNvSpPr>
          <p:nvPr>
            <p:ph type="body" idx="1"/>
          </p:nvPr>
        </p:nvSpPr>
        <p:spPr>
          <a:xfrm>
            <a:off x="441375" y="1338900"/>
            <a:ext cx="8242200" cy="1800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s-419" sz="1900"/>
              <a:t>Variables más importantes:</a:t>
            </a:r>
            <a:endParaRPr sz="1900"/>
          </a:p>
          <a:p>
            <a:pPr marL="457200" lvl="0" indent="-349250" algn="just" rtl="0">
              <a:lnSpc>
                <a:spcPct val="95000"/>
              </a:lnSpc>
              <a:spcBef>
                <a:spcPts val="1200"/>
              </a:spcBef>
              <a:spcAft>
                <a:spcPts val="0"/>
              </a:spcAft>
              <a:buSzPts val="1900"/>
              <a:buChar char="●"/>
            </a:pPr>
            <a:r>
              <a:rPr lang="es-419" sz="1900"/>
              <a:t>El porcentaje de uso que le da entre sus productos.</a:t>
            </a:r>
            <a:endParaRPr sz="1900"/>
          </a:p>
          <a:p>
            <a:pPr marL="457200" lvl="0" indent="-349250" algn="just" rtl="0">
              <a:lnSpc>
                <a:spcPct val="95000"/>
              </a:lnSpc>
              <a:spcBef>
                <a:spcPts val="0"/>
              </a:spcBef>
              <a:spcAft>
                <a:spcPts val="0"/>
              </a:spcAft>
              <a:buSzPts val="1900"/>
              <a:buChar char="●"/>
            </a:pPr>
            <a:r>
              <a:rPr lang="es-419" sz="1900"/>
              <a:t>El número de transacciones que realiza con ese producto ese periodo en el periodo actual y el anterior.</a:t>
            </a:r>
            <a:endParaRPr sz="1900"/>
          </a:p>
          <a:p>
            <a:pPr marL="457200" lvl="0" indent="-349250" algn="just" rtl="0">
              <a:lnSpc>
                <a:spcPct val="95000"/>
              </a:lnSpc>
              <a:spcBef>
                <a:spcPts val="0"/>
              </a:spcBef>
              <a:spcAft>
                <a:spcPts val="0"/>
              </a:spcAft>
              <a:buSzPts val="1900"/>
              <a:buChar char="●"/>
            </a:pPr>
            <a:r>
              <a:rPr lang="es-419" sz="1900"/>
              <a:t>El total de transacciones del mes.</a:t>
            </a:r>
            <a:endParaRPr sz="1900"/>
          </a:p>
          <a:p>
            <a:pPr marL="0" lvl="0" indent="0" algn="just" rtl="0">
              <a:lnSpc>
                <a:spcPct val="95000"/>
              </a:lnSpc>
              <a:spcBef>
                <a:spcPts val="1200"/>
              </a:spcBef>
              <a:spcAft>
                <a:spcPts val="1200"/>
              </a:spcAft>
              <a:buNone/>
            </a:pPr>
            <a:endParaRPr sz="1900"/>
          </a:p>
        </p:txBody>
      </p:sp>
      <p:sp>
        <p:nvSpPr>
          <p:cNvPr id="294" name="Google Shape;294;p40"/>
          <p:cNvSpPr/>
          <p:nvPr/>
        </p:nvSpPr>
        <p:spPr>
          <a:xfrm>
            <a:off x="549375" y="3316425"/>
            <a:ext cx="8134200" cy="1264200"/>
          </a:xfrm>
          <a:prstGeom prst="roundRect">
            <a:avLst>
              <a:gd name="adj" fmla="val 16667"/>
            </a:avLst>
          </a:prstGeom>
          <a:solidFill>
            <a:srgbClr val="F7802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700" b="1">
                <a:solidFill>
                  <a:schemeClr val="lt1"/>
                </a:solidFill>
              </a:rPr>
              <a:t>Las transacciones están relacionadas al uso de sus productos por parte del cliente, y al uso histórico que le ha dado a los productos de interés.</a:t>
            </a:r>
            <a:endParaRPr sz="1700" b="1">
              <a:solidFill>
                <a:schemeClr val="lt1"/>
              </a:solidFill>
            </a:endParaRPr>
          </a:p>
          <a:p>
            <a:pPr marL="0" lvl="0" indent="0" algn="ctr" rtl="0">
              <a:spcBef>
                <a:spcPts val="0"/>
              </a:spcBef>
              <a:spcAft>
                <a:spcPts val="0"/>
              </a:spcAft>
              <a:buNone/>
            </a:pPr>
            <a:r>
              <a:rPr lang="es-419" sz="1700" b="1">
                <a:solidFill>
                  <a:schemeClr val="lt1"/>
                </a:solidFill>
              </a:rPr>
              <a:t>Esto coincide con lo esperado, pensando en que los clientes que han usado los productos los volverán a usar.</a:t>
            </a:r>
            <a:endParaRPr sz="1700" b="1">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56712"/>
        </a:solidFill>
        <a:effectLst/>
      </p:bgPr>
    </p:bg>
    <p:spTree>
      <p:nvGrpSpPr>
        <p:cNvPr id="1" name="Shape 298"/>
        <p:cNvGrpSpPr/>
        <p:nvPr/>
      </p:nvGrpSpPr>
      <p:grpSpPr>
        <a:xfrm>
          <a:off x="0" y="0"/>
          <a:ext cx="0" cy="0"/>
          <a:chOff x="0" y="0"/>
          <a:chExt cx="0" cy="0"/>
        </a:xfrm>
      </p:grpSpPr>
      <p:sp>
        <p:nvSpPr>
          <p:cNvPr id="299" name="Google Shape;299;p41"/>
          <p:cNvSpPr txBox="1">
            <a:spLocks noGrp="1"/>
          </p:cNvSpPr>
          <p:nvPr>
            <p:ph type="ctrTitle"/>
          </p:nvPr>
        </p:nvSpPr>
        <p:spPr>
          <a:xfrm>
            <a:off x="410400" y="2571750"/>
            <a:ext cx="8733600" cy="2052600"/>
          </a:xfrm>
          <a:prstGeom prst="rect">
            <a:avLst/>
          </a:prstGeom>
          <a:effectLst>
            <a:outerShdw blurRad="57150" dist="19050" dir="5400000" algn="bl" rotWithShape="0">
              <a:srgbClr val="000000">
                <a:alpha val="61000"/>
              </a:srgbClr>
            </a:outerShdw>
          </a:effectLst>
        </p:spPr>
        <p:txBody>
          <a:bodyPr spcFirstLastPara="1" wrap="square" lIns="91425" tIns="91425" rIns="91425" bIns="91425" anchor="b" anchorCtr="0">
            <a:normAutofit/>
          </a:bodyPr>
          <a:lstStyle/>
          <a:p>
            <a:pPr marL="0" lvl="0" indent="0" algn="l" rtl="0">
              <a:spcBef>
                <a:spcPts val="0"/>
              </a:spcBef>
              <a:spcAft>
                <a:spcPts val="0"/>
              </a:spcAft>
              <a:buNone/>
            </a:pPr>
            <a:r>
              <a:rPr lang="es-419" sz="5100" b="1">
                <a:solidFill>
                  <a:schemeClr val="accent6"/>
                </a:solidFill>
                <a:latin typeface="Roboto"/>
                <a:ea typeface="Roboto"/>
                <a:cs typeface="Roboto"/>
                <a:sym typeface="Roboto"/>
              </a:rPr>
              <a:t>4. Conclusiones</a:t>
            </a:r>
            <a:endParaRPr sz="5100" b="1">
              <a:solidFill>
                <a:schemeClr val="accent6"/>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2"/>
          <p:cNvSpPr txBox="1">
            <a:spLocks noGrp="1"/>
          </p:cNvSpPr>
          <p:nvPr>
            <p:ph type="body" idx="1"/>
          </p:nvPr>
        </p:nvSpPr>
        <p:spPr>
          <a:xfrm>
            <a:off x="549275" y="1319150"/>
            <a:ext cx="8242200" cy="3273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419" sz="1900"/>
              <a:t>El presente proyecto es un gran acercamiento a lo que son las labores diarias de un Data Scientist y es de gran utilidad conocer de primera mano la dificultad e importancia de su trabajo en la organización.</a:t>
            </a:r>
            <a:endParaRPr sz="1900"/>
          </a:p>
          <a:p>
            <a:pPr marL="0" lvl="0" indent="0" algn="just" rtl="0">
              <a:lnSpc>
                <a:spcPct val="115000"/>
              </a:lnSpc>
              <a:spcBef>
                <a:spcPts val="1200"/>
              </a:spcBef>
              <a:spcAft>
                <a:spcPts val="1200"/>
              </a:spcAft>
              <a:buNone/>
            </a:pPr>
            <a:r>
              <a:rPr lang="es-419" sz="1900"/>
              <a:t>Dentro de las principales habilidades de un científico de datos no solo se encuentran las habilidades técnicas de programación, sino que también matemáticas, de negocio y de comunicación. En este proyecto, aunque se contaba con habilidades técnicas ya trabajadas, el conocimiento sobre el negocio y el cómo traducir sus necesidades a un problema analítico fue fundamental para el modelamiento y el inicio del plan de trabajo.</a:t>
            </a:r>
            <a:endParaRPr sz="1900"/>
          </a:p>
        </p:txBody>
      </p:sp>
      <p:sp>
        <p:nvSpPr>
          <p:cNvPr id="305" name="Google Shape;305;p42"/>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Conclusiones</a:t>
            </a:r>
            <a:endParaRPr sz="3520" b="1">
              <a:solidFill>
                <a:srgbClr val="F78022"/>
              </a:solidFill>
              <a:latin typeface="Roboto"/>
              <a:ea typeface="Roboto"/>
              <a:cs typeface="Roboto"/>
              <a:sym typeface="Roboto"/>
            </a:endParaRPr>
          </a:p>
        </p:txBody>
      </p:sp>
      <p:cxnSp>
        <p:nvCxnSpPr>
          <p:cNvPr id="306" name="Google Shape;306;p42"/>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6712"/>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ctrTitle"/>
          </p:nvPr>
        </p:nvSpPr>
        <p:spPr>
          <a:xfrm>
            <a:off x="410400" y="2571750"/>
            <a:ext cx="8733600" cy="205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rmAutofit/>
          </a:bodyPr>
          <a:lstStyle/>
          <a:p>
            <a:pPr marL="0" lvl="0" indent="0" algn="l" rtl="0">
              <a:spcBef>
                <a:spcPts val="0"/>
              </a:spcBef>
              <a:spcAft>
                <a:spcPts val="0"/>
              </a:spcAft>
              <a:buNone/>
            </a:pPr>
            <a:r>
              <a:rPr lang="es-419" sz="5100" b="1">
                <a:solidFill>
                  <a:schemeClr val="accent6"/>
                </a:solidFill>
                <a:latin typeface="Roboto"/>
                <a:ea typeface="Roboto"/>
                <a:cs typeface="Roboto"/>
                <a:sym typeface="Roboto"/>
              </a:rPr>
              <a:t>1. Contexto y</a:t>
            </a:r>
            <a:endParaRPr sz="5100" b="1">
              <a:solidFill>
                <a:schemeClr val="accent6"/>
              </a:solidFill>
              <a:latin typeface="Roboto"/>
              <a:ea typeface="Roboto"/>
              <a:cs typeface="Roboto"/>
              <a:sym typeface="Roboto"/>
            </a:endParaRPr>
          </a:p>
          <a:p>
            <a:pPr marL="0" lvl="0" indent="0" algn="l" rtl="0">
              <a:spcBef>
                <a:spcPts val="0"/>
              </a:spcBef>
              <a:spcAft>
                <a:spcPts val="0"/>
              </a:spcAft>
              <a:buNone/>
            </a:pPr>
            <a:r>
              <a:rPr lang="es-419" sz="5100" b="1">
                <a:solidFill>
                  <a:schemeClr val="accent6"/>
                </a:solidFill>
                <a:latin typeface="Roboto"/>
                <a:ea typeface="Roboto"/>
                <a:cs typeface="Roboto"/>
                <a:sym typeface="Roboto"/>
              </a:rPr>
              <a:t>          metodología</a:t>
            </a:r>
            <a:endParaRPr sz="5100" b="1">
              <a:solidFill>
                <a:schemeClr val="accent6"/>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body" idx="1"/>
          </p:nvPr>
        </p:nvSpPr>
        <p:spPr>
          <a:xfrm>
            <a:off x="549275" y="1319150"/>
            <a:ext cx="8242200" cy="3273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419" sz="1900"/>
              <a:t>Además, el conocimiento sobre el trasfondo de los modelos de Machine Learning fue de alta importancia para lograr obtener las mejores métricas de desempeño posibles y obtener un trabajo de mayor calidad. Dentro de estos modelos el más difícil de implementar fueron las Redes Neuronales, ya que su capacidad de adaptarse es tan grande que requiere un enorme trabajo y dominio en el tema para poder alcanzar su máximo potencial.</a:t>
            </a:r>
            <a:endParaRPr sz="1900"/>
          </a:p>
          <a:p>
            <a:pPr marL="0" lvl="0" indent="0" algn="just" rtl="0">
              <a:lnSpc>
                <a:spcPct val="115000"/>
              </a:lnSpc>
              <a:spcBef>
                <a:spcPts val="1200"/>
              </a:spcBef>
              <a:spcAft>
                <a:spcPts val="1200"/>
              </a:spcAft>
              <a:buNone/>
            </a:pPr>
            <a:r>
              <a:rPr lang="es-419" sz="1900"/>
              <a:t>A métodos generales, este modelo resulta altamente motivante para seguir incursionando en la analítica avanzada y seguir aportando a las organizaciones a llevar sus decisiones al siguiente nivel.</a:t>
            </a:r>
            <a:endParaRPr sz="1900"/>
          </a:p>
        </p:txBody>
      </p:sp>
      <p:sp>
        <p:nvSpPr>
          <p:cNvPr id="312" name="Google Shape;312;p43"/>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Conclusiones</a:t>
            </a:r>
            <a:endParaRPr sz="3520" b="1">
              <a:solidFill>
                <a:srgbClr val="F78022"/>
              </a:solidFill>
              <a:latin typeface="Roboto"/>
              <a:ea typeface="Roboto"/>
              <a:cs typeface="Roboto"/>
              <a:sym typeface="Roboto"/>
            </a:endParaRPr>
          </a:p>
        </p:txBody>
      </p:sp>
      <p:cxnSp>
        <p:nvCxnSpPr>
          <p:cNvPr id="313" name="Google Shape;313;p43"/>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sp>
        <p:nvSpPr>
          <p:cNvPr id="318" name="Google Shape;318;p44"/>
          <p:cNvSpPr txBox="1">
            <a:spLocks noGrp="1"/>
          </p:cNvSpPr>
          <p:nvPr>
            <p:ph type="ctrTitle"/>
          </p:nvPr>
        </p:nvSpPr>
        <p:spPr>
          <a:xfrm>
            <a:off x="378375" y="1658850"/>
            <a:ext cx="71655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419" sz="5300" b="1">
                <a:solidFill>
                  <a:srgbClr val="F78022"/>
                </a:solidFill>
                <a:latin typeface="Roboto"/>
                <a:ea typeface="Roboto"/>
                <a:cs typeface="Roboto"/>
                <a:sym typeface="Roboto"/>
              </a:rPr>
              <a:t>Desafío Itaú</a:t>
            </a:r>
            <a:endParaRPr sz="5300" b="1">
              <a:solidFill>
                <a:srgbClr val="F78022"/>
              </a:solidFill>
              <a:latin typeface="Roboto"/>
              <a:ea typeface="Roboto"/>
              <a:cs typeface="Roboto"/>
              <a:sym typeface="Roboto"/>
            </a:endParaRPr>
          </a:p>
          <a:p>
            <a:pPr marL="0" lvl="0" indent="0" algn="l" rtl="0">
              <a:spcBef>
                <a:spcPts val="0"/>
              </a:spcBef>
              <a:spcAft>
                <a:spcPts val="0"/>
              </a:spcAft>
              <a:buNone/>
            </a:pPr>
            <a:r>
              <a:rPr lang="es-419" sz="1900" b="1">
                <a:solidFill>
                  <a:schemeClr val="dk2"/>
                </a:solidFill>
                <a:latin typeface="Roboto"/>
                <a:ea typeface="Roboto"/>
                <a:cs typeface="Roboto"/>
                <a:sym typeface="Roboto"/>
              </a:rPr>
              <a:t>Proyecto Semestral - Predicción de compra de productos</a:t>
            </a:r>
            <a:endParaRPr sz="1900" b="1">
              <a:solidFill>
                <a:schemeClr val="dk2"/>
              </a:solidFill>
              <a:latin typeface="Roboto"/>
              <a:ea typeface="Roboto"/>
              <a:cs typeface="Roboto"/>
              <a:sym typeface="Roboto"/>
            </a:endParaRPr>
          </a:p>
        </p:txBody>
      </p:sp>
      <p:pic>
        <p:nvPicPr>
          <p:cNvPr id="319" name="Google Shape;319;p44"/>
          <p:cNvPicPr preferRelativeResize="0"/>
          <p:nvPr/>
        </p:nvPicPr>
        <p:blipFill>
          <a:blip r:embed="rId3">
            <a:alphaModFix/>
          </a:blip>
          <a:stretch>
            <a:fillRect/>
          </a:stretch>
        </p:blipFill>
        <p:spPr>
          <a:xfrm>
            <a:off x="8096250" y="387350"/>
            <a:ext cx="671999" cy="680650"/>
          </a:xfrm>
          <a:prstGeom prst="rect">
            <a:avLst/>
          </a:prstGeom>
          <a:noFill/>
          <a:ln>
            <a:noFill/>
          </a:ln>
        </p:spPr>
      </p:pic>
      <p:pic>
        <p:nvPicPr>
          <p:cNvPr id="320" name="Google Shape;320;p44"/>
          <p:cNvPicPr preferRelativeResize="0"/>
          <p:nvPr/>
        </p:nvPicPr>
        <p:blipFill>
          <a:blip r:embed="rId4">
            <a:alphaModFix/>
          </a:blip>
          <a:stretch>
            <a:fillRect/>
          </a:stretch>
        </p:blipFill>
        <p:spPr>
          <a:xfrm>
            <a:off x="378375" y="387350"/>
            <a:ext cx="2714625" cy="595050"/>
          </a:xfrm>
          <a:prstGeom prst="rect">
            <a:avLst/>
          </a:prstGeom>
          <a:noFill/>
          <a:ln>
            <a:noFill/>
          </a:ln>
        </p:spPr>
      </p:pic>
      <p:sp>
        <p:nvSpPr>
          <p:cNvPr id="321" name="Google Shape;321;p44"/>
          <p:cNvSpPr txBox="1">
            <a:spLocks noGrp="1"/>
          </p:cNvSpPr>
          <p:nvPr>
            <p:ph type="subTitle" idx="1"/>
          </p:nvPr>
        </p:nvSpPr>
        <p:spPr>
          <a:xfrm>
            <a:off x="378375" y="3953700"/>
            <a:ext cx="7165500" cy="1189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419" sz="1500" dirty="0">
                <a:latin typeface="Roboto"/>
                <a:ea typeface="Roboto"/>
                <a:cs typeface="Roboto"/>
                <a:sym typeface="Roboto"/>
              </a:rPr>
              <a:t>Curso: 		IN7615 - Aprendizaje automático con Redes Neuronales</a:t>
            </a:r>
            <a:endParaRPr sz="1500" dirty="0">
              <a:latin typeface="Roboto"/>
              <a:ea typeface="Roboto"/>
              <a:cs typeface="Roboto"/>
              <a:sym typeface="Roboto"/>
            </a:endParaRPr>
          </a:p>
          <a:p>
            <a:pPr marL="0" lvl="0" indent="0" algn="l" rtl="0">
              <a:lnSpc>
                <a:spcPct val="115000"/>
              </a:lnSpc>
              <a:spcBef>
                <a:spcPts val="0"/>
              </a:spcBef>
              <a:spcAft>
                <a:spcPts val="0"/>
              </a:spcAft>
              <a:buNone/>
            </a:pPr>
            <a:r>
              <a:rPr lang="es-419" sz="1500" dirty="0">
                <a:latin typeface="Roboto"/>
                <a:ea typeface="Roboto"/>
                <a:cs typeface="Roboto"/>
                <a:sym typeface="Roboto"/>
              </a:rPr>
              <a:t>Integrantes:	Felipe Jorquera Díaz</a:t>
            </a:r>
            <a:endParaRPr sz="1500" dirty="0">
              <a:latin typeface="Roboto"/>
              <a:ea typeface="Roboto"/>
              <a:cs typeface="Roboto"/>
              <a:sym typeface="Roboto"/>
            </a:endParaRPr>
          </a:p>
          <a:p>
            <a:pPr marL="1371600" lvl="0" indent="0" algn="l" rtl="0">
              <a:lnSpc>
                <a:spcPct val="115000"/>
              </a:lnSpc>
              <a:spcBef>
                <a:spcPts val="0"/>
              </a:spcBef>
              <a:spcAft>
                <a:spcPts val="0"/>
              </a:spcAft>
              <a:buNone/>
            </a:pPr>
            <a:r>
              <a:rPr lang="es-419" sz="1500" dirty="0">
                <a:latin typeface="Roboto"/>
                <a:ea typeface="Roboto"/>
                <a:cs typeface="Roboto"/>
                <a:sym typeface="Roboto"/>
              </a:rPr>
              <a:t>	Constanza Peña Soto</a:t>
            </a:r>
            <a:endParaRPr sz="15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92300" y="1469975"/>
            <a:ext cx="3972300" cy="32736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s-419"/>
              <a:t>Banco Itaú Corpbanca es una institución financiera con base en Chile que pertenece al holding de Banco Itaú (Brasil) y que posee presencia en Perú, Colombia y Panamá.</a:t>
            </a:r>
            <a:endParaRPr/>
          </a:p>
          <a:p>
            <a:pPr marL="0" lvl="0" indent="0" algn="just" rtl="0">
              <a:spcBef>
                <a:spcPts val="1200"/>
              </a:spcBef>
              <a:spcAft>
                <a:spcPts val="1200"/>
              </a:spcAft>
              <a:buNone/>
            </a:pPr>
            <a:r>
              <a:rPr lang="es-419"/>
              <a:t>Dentro de sus productos principales se encuentran cuentas bancarias, inversiones, seguros y créditos de todo tipo.</a:t>
            </a:r>
            <a:endParaRPr/>
          </a:p>
        </p:txBody>
      </p:sp>
      <p:sp>
        <p:nvSpPr>
          <p:cNvPr id="79" name="Google Shape;79;p17"/>
          <p:cNvSpPr txBox="1">
            <a:spLocks noGrp="1"/>
          </p:cNvSpPr>
          <p:nvPr>
            <p:ph type="title"/>
          </p:nvPr>
        </p:nvSpPr>
        <p:spPr>
          <a:xfrm>
            <a:off x="311700" y="345975"/>
            <a:ext cx="65559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520" b="1">
                <a:solidFill>
                  <a:srgbClr val="F78022"/>
                </a:solidFill>
                <a:latin typeface="Roboto"/>
                <a:ea typeface="Roboto"/>
                <a:cs typeface="Roboto"/>
                <a:sym typeface="Roboto"/>
              </a:rPr>
              <a:t>1.1. Banco Itaú</a:t>
            </a:r>
            <a:endParaRPr sz="3520" b="1">
              <a:solidFill>
                <a:srgbClr val="F78022"/>
              </a:solidFill>
              <a:latin typeface="Roboto"/>
              <a:ea typeface="Roboto"/>
              <a:cs typeface="Roboto"/>
              <a:sym typeface="Roboto"/>
            </a:endParaRPr>
          </a:p>
        </p:txBody>
      </p:sp>
      <p:cxnSp>
        <p:nvCxnSpPr>
          <p:cNvPr id="80" name="Google Shape;80;p17"/>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pic>
        <p:nvPicPr>
          <p:cNvPr id="81" name="Google Shape;81;p17"/>
          <p:cNvPicPr preferRelativeResize="0"/>
          <p:nvPr/>
        </p:nvPicPr>
        <p:blipFill rotWithShape="1">
          <a:blip r:embed="rId3">
            <a:alphaModFix/>
          </a:blip>
          <a:srcRect l="16275"/>
          <a:stretch/>
        </p:blipFill>
        <p:spPr>
          <a:xfrm>
            <a:off x="4684975" y="1597750"/>
            <a:ext cx="3972300" cy="26688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311700" y="1295400"/>
            <a:ext cx="8520600" cy="3273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419"/>
              <a:t>Se busca generar modelos predictivos que permitan predecir la compra de productos bancarios, para orientar mejor las campañas.</a:t>
            </a:r>
            <a:endParaRPr/>
          </a:p>
          <a:p>
            <a:pPr marL="0" lvl="0" indent="0" algn="l" rtl="0">
              <a:spcBef>
                <a:spcPts val="1200"/>
              </a:spcBef>
              <a:spcAft>
                <a:spcPts val="0"/>
              </a:spcAft>
              <a:buNone/>
            </a:pPr>
            <a:r>
              <a:rPr lang="es-419"/>
              <a:t>Para ello se trabajará usando 4 datasets de interés:</a:t>
            </a:r>
            <a:endParaRPr/>
          </a:p>
          <a:p>
            <a:pPr marL="457200" lvl="0" indent="-342900" algn="l" rtl="0">
              <a:spcBef>
                <a:spcPts val="1200"/>
              </a:spcBef>
              <a:spcAft>
                <a:spcPts val="0"/>
              </a:spcAft>
              <a:buSzPts val="1800"/>
              <a:buAutoNum type="arabicPeriod"/>
            </a:pPr>
            <a:r>
              <a:rPr lang="es-419" b="1"/>
              <a:t>Datos demográficos. </a:t>
            </a:r>
            <a:endParaRPr b="1"/>
          </a:p>
          <a:p>
            <a:pPr marL="457200" lvl="0" indent="-342900" algn="l" rtl="0">
              <a:spcBef>
                <a:spcPts val="0"/>
              </a:spcBef>
              <a:spcAft>
                <a:spcPts val="0"/>
              </a:spcAft>
              <a:buSzPts val="1800"/>
              <a:buAutoNum type="arabicPeriod"/>
            </a:pPr>
            <a:r>
              <a:rPr lang="es-419" b="1"/>
              <a:t>Datos transaccionales de 16 productos bancarios.</a:t>
            </a:r>
            <a:endParaRPr b="1"/>
          </a:p>
          <a:p>
            <a:pPr marL="457200" lvl="0" indent="-342900" algn="l" rtl="0">
              <a:spcBef>
                <a:spcPts val="0"/>
              </a:spcBef>
              <a:spcAft>
                <a:spcPts val="0"/>
              </a:spcAft>
              <a:buSzPts val="1800"/>
              <a:buAutoNum type="arabicPeriod"/>
            </a:pPr>
            <a:r>
              <a:rPr lang="es-419" b="1"/>
              <a:t>Datos de campañas. </a:t>
            </a:r>
            <a:endParaRPr b="1"/>
          </a:p>
          <a:p>
            <a:pPr marL="457200" lvl="0" indent="-342900" algn="l" rtl="0">
              <a:spcBef>
                <a:spcPts val="0"/>
              </a:spcBef>
              <a:spcAft>
                <a:spcPts val="0"/>
              </a:spcAft>
              <a:buSzPts val="1800"/>
              <a:buAutoNum type="arabicPeriod"/>
            </a:pPr>
            <a:r>
              <a:rPr lang="es-419" b="1"/>
              <a:t>Datos de comunicaciones enviadas.</a:t>
            </a:r>
            <a:endParaRPr b="1"/>
          </a:p>
          <a:p>
            <a:pPr marL="0" lvl="0" indent="0" algn="l" rtl="0">
              <a:spcBef>
                <a:spcPts val="1200"/>
              </a:spcBef>
              <a:spcAft>
                <a:spcPts val="1200"/>
              </a:spcAft>
              <a:buNone/>
            </a:pPr>
            <a:r>
              <a:rPr lang="es-419"/>
              <a:t>Dentro del desafío se encuentra lograr un entendimiento y manejo de los datos, y obtener el mejor modelo para realizar predicciones sobre 5 de estos 16 productos.</a:t>
            </a:r>
            <a:endParaRPr/>
          </a:p>
        </p:txBody>
      </p:sp>
      <p:sp>
        <p:nvSpPr>
          <p:cNvPr id="87" name="Google Shape;87;p18"/>
          <p:cNvSpPr txBox="1">
            <a:spLocks noGrp="1"/>
          </p:cNvSpPr>
          <p:nvPr>
            <p:ph type="title"/>
          </p:nvPr>
        </p:nvSpPr>
        <p:spPr>
          <a:xfrm>
            <a:off x="311700" y="345975"/>
            <a:ext cx="65559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520" b="1">
                <a:solidFill>
                  <a:srgbClr val="F78022"/>
                </a:solidFill>
                <a:latin typeface="Roboto"/>
                <a:ea typeface="Roboto"/>
                <a:cs typeface="Roboto"/>
                <a:sym typeface="Roboto"/>
              </a:rPr>
              <a:t>1.2. Desafío Itaú</a:t>
            </a:r>
            <a:endParaRPr sz="3520" b="1">
              <a:solidFill>
                <a:srgbClr val="F78022"/>
              </a:solidFill>
              <a:latin typeface="Roboto"/>
              <a:ea typeface="Roboto"/>
              <a:cs typeface="Roboto"/>
              <a:sym typeface="Roboto"/>
            </a:endParaRPr>
          </a:p>
        </p:txBody>
      </p:sp>
      <p:cxnSp>
        <p:nvCxnSpPr>
          <p:cNvPr id="88" name="Google Shape;88;p18"/>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4700325" y="1363550"/>
            <a:ext cx="3988500" cy="327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419" sz="2000"/>
              <a:t>La metodología de trabajo utilizada fue CRISP-DM, la cual se basa en un </a:t>
            </a:r>
            <a:r>
              <a:rPr lang="es-419" sz="2000" b="1"/>
              <a:t>entendimiento</a:t>
            </a:r>
            <a:r>
              <a:rPr lang="es-419" sz="2000"/>
              <a:t> íntegro tanto del </a:t>
            </a:r>
            <a:r>
              <a:rPr lang="es-419" sz="2000" b="1"/>
              <a:t>problema de negocio </a:t>
            </a:r>
            <a:r>
              <a:rPr lang="es-419" sz="2000"/>
              <a:t>como de los </a:t>
            </a:r>
            <a:r>
              <a:rPr lang="es-419" sz="2000" b="1"/>
              <a:t>datos</a:t>
            </a:r>
            <a:r>
              <a:rPr lang="es-419" sz="2000"/>
              <a:t> para así </a:t>
            </a:r>
            <a:r>
              <a:rPr lang="es-419" sz="2000" b="1"/>
              <a:t>preprocesar</a:t>
            </a:r>
            <a:r>
              <a:rPr lang="es-419" sz="2000"/>
              <a:t> la información que servirá de “input” a los </a:t>
            </a:r>
            <a:r>
              <a:rPr lang="es-419" sz="2000" b="1"/>
              <a:t>modelos</a:t>
            </a:r>
            <a:r>
              <a:rPr lang="es-419" sz="2000"/>
              <a:t> y finalmente </a:t>
            </a:r>
            <a:r>
              <a:rPr lang="es-419" sz="2000" b="1"/>
              <a:t>evaluar</a:t>
            </a:r>
            <a:r>
              <a:rPr lang="es-419" sz="2000"/>
              <a:t> su desempeño.</a:t>
            </a:r>
            <a:endParaRPr sz="2000"/>
          </a:p>
        </p:txBody>
      </p:sp>
      <p:sp>
        <p:nvSpPr>
          <p:cNvPr id="94" name="Google Shape;94;p19"/>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1.3. Metodología de trabajo</a:t>
            </a:r>
            <a:endParaRPr sz="3520" b="1">
              <a:solidFill>
                <a:srgbClr val="F78022"/>
              </a:solidFill>
              <a:latin typeface="Roboto"/>
              <a:ea typeface="Roboto"/>
              <a:cs typeface="Roboto"/>
              <a:sym typeface="Roboto"/>
            </a:endParaRPr>
          </a:p>
        </p:txBody>
      </p:sp>
      <p:cxnSp>
        <p:nvCxnSpPr>
          <p:cNvPr id="95" name="Google Shape;95;p19"/>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pic>
        <p:nvPicPr>
          <p:cNvPr id="96" name="Google Shape;96;p19"/>
          <p:cNvPicPr preferRelativeResize="0"/>
          <p:nvPr/>
        </p:nvPicPr>
        <p:blipFill>
          <a:blip r:embed="rId3">
            <a:alphaModFix/>
          </a:blip>
          <a:stretch>
            <a:fillRect/>
          </a:stretch>
        </p:blipFill>
        <p:spPr>
          <a:xfrm>
            <a:off x="823875" y="1313999"/>
            <a:ext cx="3366126" cy="33726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20"/>
          <p:cNvGraphicFramePr/>
          <p:nvPr/>
        </p:nvGraphicFramePr>
        <p:xfrm>
          <a:off x="952500" y="1688963"/>
          <a:ext cx="7239000" cy="3204257"/>
        </p:xfrm>
        <a:graphic>
          <a:graphicData uri="http://schemas.openxmlformats.org/drawingml/2006/table">
            <a:tbl>
              <a:tblPr>
                <a:noFill/>
                <a:tableStyleId>{B26940EB-3F4E-4D11-8BD5-10F9CB6C814A}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1200"/>
                        </a:spcAft>
                        <a:buNone/>
                      </a:pPr>
                      <a:r>
                        <a:rPr lang="es-419" sz="1800" b="1">
                          <a:solidFill>
                            <a:schemeClr val="dk2"/>
                          </a:solidFill>
                        </a:rPr>
                        <a:t>Descripción</a:t>
                      </a:r>
                      <a:endParaRPr sz="1800" b="1">
                        <a:solidFill>
                          <a:schemeClr val="dk2"/>
                        </a:solidFill>
                      </a:endParaRPr>
                    </a:p>
                  </a:txBody>
                  <a:tcPr marL="91425" marR="91425" marT="91425" marB="91425"/>
                </a:tc>
                <a:tc>
                  <a:txBody>
                    <a:bodyPr/>
                    <a:lstStyle/>
                    <a:p>
                      <a:pPr marL="0" lvl="0" indent="0" algn="l" rtl="0">
                        <a:spcBef>
                          <a:spcPts val="0"/>
                        </a:spcBef>
                        <a:spcAft>
                          <a:spcPts val="0"/>
                        </a:spcAft>
                        <a:buNone/>
                      </a:pPr>
                      <a:r>
                        <a:rPr lang="es-419" sz="1800" b="1">
                          <a:solidFill>
                            <a:schemeClr val="dk2"/>
                          </a:solidFill>
                        </a:rPr>
                        <a:t>Detalle</a:t>
                      </a:r>
                      <a:endParaRPr sz="1800" b="1">
                        <a:solidFill>
                          <a:schemeClr val="dk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200"/>
                        </a:spcAft>
                        <a:buClr>
                          <a:schemeClr val="dk1"/>
                        </a:buClr>
                        <a:buSzPts val="1100"/>
                        <a:buFont typeface="Arial"/>
                        <a:buNone/>
                      </a:pPr>
                      <a:r>
                        <a:rPr lang="es-419" sz="1700">
                          <a:solidFill>
                            <a:schemeClr val="dk2"/>
                          </a:solidFill>
                        </a:rPr>
                        <a:t>Lenguaje de programación</a:t>
                      </a:r>
                      <a:endParaRPr sz="1700"/>
                    </a:p>
                  </a:txBody>
                  <a:tcPr marL="91425" marR="91425" marT="91425" marB="91425"/>
                </a:tc>
                <a:tc>
                  <a:txBody>
                    <a:bodyPr/>
                    <a:lstStyle/>
                    <a:p>
                      <a:pPr marL="0" lvl="0" indent="0" algn="l" rtl="0">
                        <a:spcBef>
                          <a:spcPts val="0"/>
                        </a:spcBef>
                        <a:spcAft>
                          <a:spcPts val="0"/>
                        </a:spcAft>
                        <a:buNone/>
                      </a:pPr>
                      <a:r>
                        <a:rPr lang="es-419" sz="1700"/>
                        <a:t>     Python</a:t>
                      </a:r>
                      <a:endParaRPr sz="17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Clr>
                          <a:schemeClr val="dk1"/>
                        </a:buClr>
                        <a:buSzPts val="1100"/>
                        <a:buFont typeface="Arial"/>
                        <a:buNone/>
                      </a:pPr>
                      <a:r>
                        <a:rPr lang="es-419" sz="1700">
                          <a:solidFill>
                            <a:schemeClr val="dk2"/>
                          </a:solidFill>
                        </a:rPr>
                        <a:t>Environment 	</a:t>
                      </a:r>
                      <a:endParaRPr sz="1700"/>
                    </a:p>
                  </a:txBody>
                  <a:tcPr marL="91425" marR="91425" marT="91425" marB="91425"/>
                </a:tc>
                <a:tc>
                  <a:txBody>
                    <a:bodyPr/>
                    <a:lstStyle/>
                    <a:p>
                      <a:pPr marL="0" lvl="0" indent="0" algn="l" rtl="0">
                        <a:spcBef>
                          <a:spcPts val="0"/>
                        </a:spcBef>
                        <a:spcAft>
                          <a:spcPts val="0"/>
                        </a:spcAft>
                        <a:buNone/>
                      </a:pPr>
                      <a:r>
                        <a:rPr lang="es-419" sz="1700"/>
                        <a:t>     Anaconda</a:t>
                      </a:r>
                      <a:endParaRPr sz="17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Clr>
                          <a:schemeClr val="dk1"/>
                        </a:buClr>
                        <a:buSzPts val="1100"/>
                        <a:buFont typeface="Arial"/>
                        <a:buNone/>
                      </a:pPr>
                      <a:r>
                        <a:rPr lang="es-419" sz="1700">
                          <a:solidFill>
                            <a:schemeClr val="dk2"/>
                          </a:solidFill>
                        </a:rPr>
                        <a:t>Versionamiento</a:t>
                      </a:r>
                      <a:endParaRPr sz="1700"/>
                    </a:p>
                  </a:txBody>
                  <a:tcPr marL="91425" marR="91425" marT="91425" marB="91425"/>
                </a:tc>
                <a:tc>
                  <a:txBody>
                    <a:bodyPr/>
                    <a:lstStyle/>
                    <a:p>
                      <a:pPr marL="0" lvl="0" indent="0" algn="l" rtl="0">
                        <a:spcBef>
                          <a:spcPts val="0"/>
                        </a:spcBef>
                        <a:spcAft>
                          <a:spcPts val="0"/>
                        </a:spcAft>
                        <a:buNone/>
                      </a:pPr>
                      <a:r>
                        <a:rPr lang="es-419" sz="1700"/>
                        <a:t>     Github</a:t>
                      </a:r>
                      <a:endParaRPr sz="17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1200"/>
                        </a:spcAft>
                        <a:buClr>
                          <a:schemeClr val="dk1"/>
                        </a:buClr>
                        <a:buSzPts val="1100"/>
                        <a:buFont typeface="Arial"/>
                        <a:buNone/>
                      </a:pPr>
                      <a:r>
                        <a:rPr lang="es-419" sz="1700">
                          <a:solidFill>
                            <a:schemeClr val="dk2"/>
                          </a:solidFill>
                        </a:rPr>
                        <a:t>IDLEs</a:t>
                      </a:r>
                      <a:endParaRPr sz="1700"/>
                    </a:p>
                  </a:txBody>
                  <a:tcPr marL="91425" marR="91425" marT="91425" marB="91425"/>
                </a:tc>
                <a:tc>
                  <a:txBody>
                    <a:bodyPr/>
                    <a:lstStyle/>
                    <a:p>
                      <a:pPr marL="0" lvl="0" indent="0" algn="l" rtl="0">
                        <a:spcBef>
                          <a:spcPts val="0"/>
                        </a:spcBef>
                        <a:spcAft>
                          <a:spcPts val="0"/>
                        </a:spcAft>
                        <a:buNone/>
                      </a:pPr>
                      <a:r>
                        <a:rPr lang="es-419" sz="1700"/>
                        <a:t>     Spyder,       Jupyter</a:t>
                      </a:r>
                      <a:endParaRPr sz="17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1200"/>
                        </a:spcAft>
                        <a:buClr>
                          <a:schemeClr val="dk1"/>
                        </a:buClr>
                        <a:buSzPts val="1100"/>
                        <a:buFont typeface="Arial"/>
                        <a:buNone/>
                      </a:pPr>
                      <a:r>
                        <a:rPr lang="es-419" sz="1700">
                          <a:solidFill>
                            <a:schemeClr val="dk2"/>
                          </a:solidFill>
                        </a:rPr>
                        <a:t>Dashboards</a:t>
                      </a:r>
                      <a:endParaRPr sz="1700"/>
                    </a:p>
                  </a:txBody>
                  <a:tcPr marL="91425" marR="91425" marT="91425" marB="91425"/>
                </a:tc>
                <a:tc>
                  <a:txBody>
                    <a:bodyPr/>
                    <a:lstStyle/>
                    <a:p>
                      <a:pPr marL="0" lvl="0" indent="0" algn="l" rtl="0">
                        <a:spcBef>
                          <a:spcPts val="0"/>
                        </a:spcBef>
                        <a:spcAft>
                          <a:spcPts val="0"/>
                        </a:spcAft>
                        <a:buNone/>
                      </a:pPr>
                      <a:r>
                        <a:rPr lang="es-419" sz="1700"/>
                        <a:t>     PowerBI</a:t>
                      </a:r>
                      <a:endParaRPr sz="17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1200"/>
                        </a:spcAft>
                        <a:buClr>
                          <a:schemeClr val="dk1"/>
                        </a:buClr>
                        <a:buSzPts val="1100"/>
                        <a:buFont typeface="Arial"/>
                        <a:buNone/>
                      </a:pPr>
                      <a:r>
                        <a:rPr lang="es-419" sz="1700">
                          <a:solidFill>
                            <a:schemeClr val="dk2"/>
                          </a:solidFill>
                        </a:rPr>
                        <a:t>Otros</a:t>
                      </a:r>
                      <a:endParaRPr sz="1700"/>
                    </a:p>
                  </a:txBody>
                  <a:tcPr marL="91425" marR="91425" marT="91425" marB="91425"/>
                </a:tc>
                <a:tc>
                  <a:txBody>
                    <a:bodyPr/>
                    <a:lstStyle/>
                    <a:p>
                      <a:pPr marL="0" lvl="0" indent="0" algn="l" rtl="0">
                        <a:spcBef>
                          <a:spcPts val="0"/>
                        </a:spcBef>
                        <a:spcAft>
                          <a:spcPts val="0"/>
                        </a:spcAft>
                        <a:buNone/>
                      </a:pPr>
                      <a:r>
                        <a:rPr lang="es-419" sz="1700"/>
                        <a:t>     MS Excel</a:t>
                      </a:r>
                      <a:endParaRPr sz="1700"/>
                    </a:p>
                  </a:txBody>
                  <a:tcPr marL="91425" marR="91425" marT="91425" marB="91425"/>
                </a:tc>
                <a:extLst>
                  <a:ext uri="{0D108BD9-81ED-4DB2-BD59-A6C34878D82A}">
                    <a16:rowId xmlns:a16="http://schemas.microsoft.com/office/drawing/2014/main" val="10006"/>
                  </a:ext>
                </a:extLst>
              </a:tr>
            </a:tbl>
          </a:graphicData>
        </a:graphic>
      </p:graphicFrame>
      <p:sp>
        <p:nvSpPr>
          <p:cNvPr id="102" name="Google Shape;102;p20"/>
          <p:cNvSpPr txBox="1">
            <a:spLocks noGrp="1"/>
          </p:cNvSpPr>
          <p:nvPr>
            <p:ph type="title"/>
          </p:nvPr>
        </p:nvSpPr>
        <p:spPr>
          <a:xfrm>
            <a:off x="311700" y="345975"/>
            <a:ext cx="71751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520" b="1">
                <a:solidFill>
                  <a:srgbClr val="F78022"/>
                </a:solidFill>
                <a:latin typeface="Roboto"/>
                <a:ea typeface="Roboto"/>
                <a:cs typeface="Roboto"/>
                <a:sym typeface="Roboto"/>
              </a:rPr>
              <a:t>1.4. Herramientas</a:t>
            </a:r>
            <a:endParaRPr sz="3520" b="1">
              <a:solidFill>
                <a:srgbClr val="F78022"/>
              </a:solidFill>
              <a:latin typeface="Roboto"/>
              <a:ea typeface="Roboto"/>
              <a:cs typeface="Roboto"/>
              <a:sym typeface="Roboto"/>
            </a:endParaRPr>
          </a:p>
        </p:txBody>
      </p:sp>
      <p:cxnSp>
        <p:nvCxnSpPr>
          <p:cNvPr id="103" name="Google Shape;103;p20"/>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pic>
        <p:nvPicPr>
          <p:cNvPr id="104" name="Google Shape;104;p20"/>
          <p:cNvPicPr preferRelativeResize="0"/>
          <p:nvPr/>
        </p:nvPicPr>
        <p:blipFill>
          <a:blip r:embed="rId3">
            <a:alphaModFix/>
          </a:blip>
          <a:stretch>
            <a:fillRect/>
          </a:stretch>
        </p:blipFill>
        <p:spPr>
          <a:xfrm>
            <a:off x="4622427" y="3591327"/>
            <a:ext cx="305775" cy="305775"/>
          </a:xfrm>
          <a:prstGeom prst="rect">
            <a:avLst/>
          </a:prstGeom>
          <a:noFill/>
          <a:ln>
            <a:noFill/>
          </a:ln>
        </p:spPr>
      </p:pic>
      <p:pic>
        <p:nvPicPr>
          <p:cNvPr id="105" name="Google Shape;105;p20"/>
          <p:cNvPicPr preferRelativeResize="0"/>
          <p:nvPr/>
        </p:nvPicPr>
        <p:blipFill rotWithShape="1">
          <a:blip r:embed="rId4">
            <a:alphaModFix/>
          </a:blip>
          <a:srcRect l="4930" t="5040" r="3427" b="5425"/>
          <a:stretch/>
        </p:blipFill>
        <p:spPr>
          <a:xfrm>
            <a:off x="4622425" y="2703675"/>
            <a:ext cx="305775" cy="298701"/>
          </a:xfrm>
          <a:prstGeom prst="rect">
            <a:avLst/>
          </a:prstGeom>
          <a:noFill/>
          <a:ln>
            <a:noFill/>
          </a:ln>
        </p:spPr>
      </p:pic>
      <p:pic>
        <p:nvPicPr>
          <p:cNvPr id="106" name="Google Shape;106;p20"/>
          <p:cNvPicPr preferRelativeResize="0"/>
          <p:nvPr/>
        </p:nvPicPr>
        <p:blipFill>
          <a:blip r:embed="rId5">
            <a:alphaModFix/>
          </a:blip>
          <a:stretch>
            <a:fillRect/>
          </a:stretch>
        </p:blipFill>
        <p:spPr>
          <a:xfrm>
            <a:off x="5785450" y="3591325"/>
            <a:ext cx="263799" cy="305784"/>
          </a:xfrm>
          <a:prstGeom prst="rect">
            <a:avLst/>
          </a:prstGeom>
          <a:noFill/>
          <a:ln>
            <a:noFill/>
          </a:ln>
        </p:spPr>
      </p:pic>
      <p:pic>
        <p:nvPicPr>
          <p:cNvPr id="107" name="Google Shape;107;p20"/>
          <p:cNvPicPr preferRelativeResize="0"/>
          <p:nvPr/>
        </p:nvPicPr>
        <p:blipFill>
          <a:blip r:embed="rId6">
            <a:alphaModFix/>
          </a:blip>
          <a:stretch>
            <a:fillRect/>
          </a:stretch>
        </p:blipFill>
        <p:spPr>
          <a:xfrm>
            <a:off x="4643413" y="4486050"/>
            <a:ext cx="263800" cy="245280"/>
          </a:xfrm>
          <a:prstGeom prst="rect">
            <a:avLst/>
          </a:prstGeom>
          <a:noFill/>
          <a:ln>
            <a:noFill/>
          </a:ln>
        </p:spPr>
      </p:pic>
      <p:pic>
        <p:nvPicPr>
          <p:cNvPr id="108" name="Google Shape;108;p20"/>
          <p:cNvPicPr preferRelativeResize="0"/>
          <p:nvPr/>
        </p:nvPicPr>
        <p:blipFill rotWithShape="1">
          <a:blip r:embed="rId7">
            <a:alphaModFix/>
          </a:blip>
          <a:srcRect l="16497" r="14588" b="-3852"/>
          <a:stretch/>
        </p:blipFill>
        <p:spPr>
          <a:xfrm>
            <a:off x="4622425" y="3159875"/>
            <a:ext cx="314525" cy="273949"/>
          </a:xfrm>
          <a:prstGeom prst="rect">
            <a:avLst/>
          </a:prstGeom>
          <a:noFill/>
          <a:ln>
            <a:noFill/>
          </a:ln>
        </p:spPr>
      </p:pic>
      <p:pic>
        <p:nvPicPr>
          <p:cNvPr id="109" name="Google Shape;109;p20"/>
          <p:cNvPicPr preferRelativeResize="0"/>
          <p:nvPr/>
        </p:nvPicPr>
        <p:blipFill>
          <a:blip r:embed="rId8">
            <a:alphaModFix/>
          </a:blip>
          <a:stretch>
            <a:fillRect/>
          </a:stretch>
        </p:blipFill>
        <p:spPr>
          <a:xfrm>
            <a:off x="4597062" y="4054600"/>
            <a:ext cx="365251" cy="273940"/>
          </a:xfrm>
          <a:prstGeom prst="rect">
            <a:avLst/>
          </a:prstGeom>
          <a:noFill/>
          <a:ln>
            <a:noFill/>
          </a:ln>
        </p:spPr>
      </p:pic>
      <p:pic>
        <p:nvPicPr>
          <p:cNvPr id="110" name="Google Shape;110;p20"/>
          <p:cNvPicPr preferRelativeResize="0"/>
          <p:nvPr/>
        </p:nvPicPr>
        <p:blipFill>
          <a:blip r:embed="rId9">
            <a:alphaModFix/>
          </a:blip>
          <a:stretch>
            <a:fillRect/>
          </a:stretch>
        </p:blipFill>
        <p:spPr>
          <a:xfrm>
            <a:off x="4673150" y="2282375"/>
            <a:ext cx="263800" cy="263800"/>
          </a:xfrm>
          <a:prstGeom prst="rect">
            <a:avLst/>
          </a:prstGeom>
          <a:noFill/>
          <a:ln>
            <a:noFill/>
          </a:ln>
        </p:spPr>
      </p:pic>
      <p:sp>
        <p:nvSpPr>
          <p:cNvPr id="111" name="Google Shape;111;p20"/>
          <p:cNvSpPr txBox="1">
            <a:spLocks noGrp="1"/>
          </p:cNvSpPr>
          <p:nvPr>
            <p:ph type="body" idx="1"/>
          </p:nvPr>
        </p:nvSpPr>
        <p:spPr>
          <a:xfrm>
            <a:off x="657050" y="1115813"/>
            <a:ext cx="7306800" cy="327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419" sz="2000"/>
              <a:t>Las herramientas utilizadas en el proyecto fueron:</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6712"/>
        </a:solidFill>
        <a:effectLst/>
      </p:bgPr>
    </p:bg>
    <p:spTree>
      <p:nvGrpSpPr>
        <p:cNvPr id="1" name="Shape 115"/>
        <p:cNvGrpSpPr/>
        <p:nvPr/>
      </p:nvGrpSpPr>
      <p:grpSpPr>
        <a:xfrm>
          <a:off x="0" y="0"/>
          <a:ext cx="0" cy="0"/>
          <a:chOff x="0" y="0"/>
          <a:chExt cx="0" cy="0"/>
        </a:xfrm>
      </p:grpSpPr>
      <p:sp>
        <p:nvSpPr>
          <p:cNvPr id="116" name="Google Shape;116;p21"/>
          <p:cNvSpPr txBox="1">
            <a:spLocks noGrp="1"/>
          </p:cNvSpPr>
          <p:nvPr>
            <p:ph type="ctrTitle"/>
          </p:nvPr>
        </p:nvSpPr>
        <p:spPr>
          <a:xfrm>
            <a:off x="410400" y="2571750"/>
            <a:ext cx="8733600" cy="2052600"/>
          </a:xfrm>
          <a:prstGeom prst="rect">
            <a:avLst/>
          </a:prstGeom>
          <a:effectLst>
            <a:outerShdw blurRad="57150" dist="19050" dir="5400000" algn="bl" rotWithShape="0">
              <a:srgbClr val="000000">
                <a:alpha val="61000"/>
              </a:srgbClr>
            </a:outerShdw>
          </a:effectLst>
        </p:spPr>
        <p:txBody>
          <a:bodyPr spcFirstLastPara="1" wrap="square" lIns="91425" tIns="91425" rIns="91425" bIns="91425" anchor="b" anchorCtr="0">
            <a:normAutofit/>
          </a:bodyPr>
          <a:lstStyle/>
          <a:p>
            <a:pPr marL="0" lvl="0" indent="0" algn="l" rtl="0">
              <a:spcBef>
                <a:spcPts val="0"/>
              </a:spcBef>
              <a:spcAft>
                <a:spcPts val="0"/>
              </a:spcAft>
              <a:buNone/>
            </a:pPr>
            <a:r>
              <a:rPr lang="es-419" sz="5100" b="1">
                <a:solidFill>
                  <a:schemeClr val="accent6"/>
                </a:solidFill>
                <a:latin typeface="Roboto"/>
                <a:ea typeface="Roboto"/>
                <a:cs typeface="Roboto"/>
                <a:sym typeface="Roboto"/>
              </a:rPr>
              <a:t>2. Desarrollo</a:t>
            </a:r>
            <a:endParaRPr sz="5100" b="1">
              <a:solidFill>
                <a:schemeClr val="accent6"/>
              </a:solidFill>
              <a:latin typeface="Roboto"/>
              <a:ea typeface="Roboto"/>
              <a:cs typeface="Roboto"/>
              <a:sym typeface="Roboto"/>
            </a:endParaRPr>
          </a:p>
          <a:p>
            <a:pPr marL="1371600" lvl="0" indent="457200" algn="l" rtl="0">
              <a:spcBef>
                <a:spcPts val="0"/>
              </a:spcBef>
              <a:spcAft>
                <a:spcPts val="0"/>
              </a:spcAft>
              <a:buNone/>
            </a:pPr>
            <a:r>
              <a:rPr lang="es-419" sz="5100" b="1">
                <a:solidFill>
                  <a:schemeClr val="accent6"/>
                </a:solidFill>
                <a:latin typeface="Roboto"/>
                <a:ea typeface="Roboto"/>
                <a:cs typeface="Roboto"/>
                <a:sym typeface="Roboto"/>
              </a:rPr>
              <a:t>del proyecto</a:t>
            </a:r>
            <a:endParaRPr sz="5100" b="1">
              <a:solidFill>
                <a:schemeClr val="accent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549275" y="1319150"/>
            <a:ext cx="3715200" cy="3273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None/>
            </a:pPr>
            <a:r>
              <a:rPr lang="es-419" sz="1900"/>
              <a:t>El objetivo de Itaú es mejorar la orientación de sus campañas de compra de productos mediante la segmentación de sus clientes. </a:t>
            </a:r>
            <a:r>
              <a:rPr lang="es-419" sz="1900" b="1"/>
              <a:t>Si sabe que clientes utilizarán o no los productos del banco, entonces las campañas podrían ser focalizadas</a:t>
            </a:r>
            <a:r>
              <a:rPr lang="es-419" sz="1900"/>
              <a:t> con tal de aumentar la eficacia y obtener otros beneficios asociados a las operaciones, costos, métricas, etc.</a:t>
            </a:r>
            <a:endParaRPr sz="1900"/>
          </a:p>
        </p:txBody>
      </p:sp>
      <p:sp>
        <p:nvSpPr>
          <p:cNvPr id="122" name="Google Shape;122;p22"/>
          <p:cNvSpPr txBox="1">
            <a:spLocks noGrp="1"/>
          </p:cNvSpPr>
          <p:nvPr>
            <p:ph type="title"/>
          </p:nvPr>
        </p:nvSpPr>
        <p:spPr>
          <a:xfrm>
            <a:off x="311700" y="345975"/>
            <a:ext cx="8458200" cy="8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3220" b="1">
                <a:solidFill>
                  <a:srgbClr val="F78022"/>
                </a:solidFill>
                <a:latin typeface="Roboto"/>
                <a:ea typeface="Roboto"/>
                <a:cs typeface="Roboto"/>
                <a:sym typeface="Roboto"/>
              </a:rPr>
              <a:t>2.1. Entendimiento del problema de negocio</a:t>
            </a:r>
            <a:endParaRPr sz="3220" b="1">
              <a:solidFill>
                <a:srgbClr val="F78022"/>
              </a:solidFill>
              <a:latin typeface="Roboto"/>
              <a:ea typeface="Roboto"/>
              <a:cs typeface="Roboto"/>
              <a:sym typeface="Roboto"/>
            </a:endParaRPr>
          </a:p>
        </p:txBody>
      </p:sp>
      <p:cxnSp>
        <p:nvCxnSpPr>
          <p:cNvPr id="123" name="Google Shape;123;p22"/>
          <p:cNvCxnSpPr/>
          <p:nvPr/>
        </p:nvCxnSpPr>
        <p:spPr>
          <a:xfrm rot="10800000" flipH="1">
            <a:off x="333375" y="990375"/>
            <a:ext cx="8458200" cy="28800"/>
          </a:xfrm>
          <a:prstGeom prst="straightConnector1">
            <a:avLst/>
          </a:prstGeom>
          <a:noFill/>
          <a:ln w="38100" cap="flat" cmpd="sng">
            <a:solidFill>
              <a:srgbClr val="F78022"/>
            </a:solidFill>
            <a:prstDash val="solid"/>
            <a:round/>
            <a:headEnd type="none" w="med" len="med"/>
            <a:tailEnd type="none" w="med" len="med"/>
          </a:ln>
        </p:spPr>
      </p:cxnSp>
      <p:sp>
        <p:nvSpPr>
          <p:cNvPr id="124" name="Google Shape;124;p22"/>
          <p:cNvSpPr/>
          <p:nvPr/>
        </p:nvSpPr>
        <p:spPr>
          <a:xfrm>
            <a:off x="4656475" y="1476325"/>
            <a:ext cx="4062600" cy="569700"/>
          </a:xfrm>
          <a:prstGeom prst="rect">
            <a:avLst/>
          </a:prstGeom>
          <a:solidFill>
            <a:srgbClr val="F7802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sz="1700" b="1">
                <a:solidFill>
                  <a:schemeClr val="lt1"/>
                </a:solidFill>
              </a:rPr>
              <a:t>Beneficios de la focalización</a:t>
            </a:r>
            <a:endParaRPr sz="1700" b="1">
              <a:solidFill>
                <a:schemeClr val="lt1"/>
              </a:solidFill>
            </a:endParaRPr>
          </a:p>
          <a:p>
            <a:pPr marL="0" lvl="0" indent="0" algn="ctr" rtl="0">
              <a:spcBef>
                <a:spcPts val="0"/>
              </a:spcBef>
              <a:spcAft>
                <a:spcPts val="0"/>
              </a:spcAft>
              <a:buNone/>
            </a:pPr>
            <a:r>
              <a:rPr lang="es-419" sz="1700" b="1">
                <a:solidFill>
                  <a:schemeClr val="lt1"/>
                </a:solidFill>
              </a:rPr>
              <a:t>de campañas</a:t>
            </a:r>
            <a:endParaRPr sz="1700" b="1">
              <a:solidFill>
                <a:schemeClr val="lt1"/>
              </a:solidFill>
            </a:endParaRPr>
          </a:p>
        </p:txBody>
      </p:sp>
      <p:pic>
        <p:nvPicPr>
          <p:cNvPr id="125" name="Google Shape;125;p22"/>
          <p:cNvPicPr preferRelativeResize="0"/>
          <p:nvPr/>
        </p:nvPicPr>
        <p:blipFill>
          <a:blip r:embed="rId3">
            <a:alphaModFix/>
          </a:blip>
          <a:stretch>
            <a:fillRect/>
          </a:stretch>
        </p:blipFill>
        <p:spPr>
          <a:xfrm>
            <a:off x="4656475" y="2245575"/>
            <a:ext cx="569700" cy="569700"/>
          </a:xfrm>
          <a:prstGeom prst="rect">
            <a:avLst/>
          </a:prstGeom>
          <a:noFill/>
          <a:ln>
            <a:noFill/>
          </a:ln>
        </p:spPr>
      </p:pic>
      <p:sp>
        <p:nvSpPr>
          <p:cNvPr id="126" name="Google Shape;126;p22"/>
          <p:cNvSpPr txBox="1">
            <a:spLocks noGrp="1"/>
          </p:cNvSpPr>
          <p:nvPr>
            <p:ph type="body" idx="1"/>
          </p:nvPr>
        </p:nvSpPr>
        <p:spPr>
          <a:xfrm>
            <a:off x="5322525" y="2188575"/>
            <a:ext cx="3525000" cy="626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sz="1500"/>
              <a:t>Reducción de costos asociados a la generación y despliegue de campañas.</a:t>
            </a:r>
            <a:endParaRPr sz="1500"/>
          </a:p>
        </p:txBody>
      </p:sp>
      <p:pic>
        <p:nvPicPr>
          <p:cNvPr id="127" name="Google Shape;127;p22"/>
          <p:cNvPicPr preferRelativeResize="0"/>
          <p:nvPr/>
        </p:nvPicPr>
        <p:blipFill>
          <a:blip r:embed="rId4">
            <a:alphaModFix/>
          </a:blip>
          <a:stretch>
            <a:fillRect/>
          </a:stretch>
        </p:blipFill>
        <p:spPr>
          <a:xfrm>
            <a:off x="4656475" y="2967675"/>
            <a:ext cx="569700" cy="569700"/>
          </a:xfrm>
          <a:prstGeom prst="rect">
            <a:avLst/>
          </a:prstGeom>
          <a:noFill/>
          <a:ln>
            <a:noFill/>
          </a:ln>
        </p:spPr>
      </p:pic>
      <p:sp>
        <p:nvSpPr>
          <p:cNvPr id="128" name="Google Shape;128;p22"/>
          <p:cNvSpPr txBox="1">
            <a:spLocks noGrp="1"/>
          </p:cNvSpPr>
          <p:nvPr>
            <p:ph type="body" idx="1"/>
          </p:nvPr>
        </p:nvSpPr>
        <p:spPr>
          <a:xfrm>
            <a:off x="5322525" y="2972450"/>
            <a:ext cx="3525000" cy="6267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1200"/>
              </a:spcAft>
              <a:buNone/>
            </a:pPr>
            <a:r>
              <a:rPr lang="es-419" sz="1500"/>
              <a:t>Mejora de KPIs al focalizar clientes propensos tanto a las compras como a las campañas.</a:t>
            </a:r>
            <a:endParaRPr sz="1500"/>
          </a:p>
        </p:txBody>
      </p:sp>
      <p:sp>
        <p:nvSpPr>
          <p:cNvPr id="129" name="Google Shape;129;p22"/>
          <p:cNvSpPr txBox="1">
            <a:spLocks noGrp="1"/>
          </p:cNvSpPr>
          <p:nvPr>
            <p:ph type="body" idx="1"/>
          </p:nvPr>
        </p:nvSpPr>
        <p:spPr>
          <a:xfrm>
            <a:off x="5322525" y="3661275"/>
            <a:ext cx="3525000" cy="626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sz="1500"/>
              <a:t>Aumento del uso de productos y fidelización de clientes.</a:t>
            </a:r>
            <a:endParaRPr sz="1500"/>
          </a:p>
        </p:txBody>
      </p:sp>
      <p:pic>
        <p:nvPicPr>
          <p:cNvPr id="130" name="Google Shape;130;p22"/>
          <p:cNvPicPr preferRelativeResize="0"/>
          <p:nvPr/>
        </p:nvPicPr>
        <p:blipFill>
          <a:blip r:embed="rId5">
            <a:alphaModFix/>
          </a:blip>
          <a:stretch>
            <a:fillRect/>
          </a:stretch>
        </p:blipFill>
        <p:spPr>
          <a:xfrm>
            <a:off x="4656475" y="3689775"/>
            <a:ext cx="569700" cy="569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2039</Words>
  <Application>Microsoft Office PowerPoint</Application>
  <PresentationFormat>Presentación en pantalla (16:9)</PresentationFormat>
  <Paragraphs>295</Paragraphs>
  <Slides>31</Slides>
  <Notes>31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Arial</vt:lpstr>
      <vt:lpstr>Roboto</vt:lpstr>
      <vt:lpstr>Simple Light</vt:lpstr>
      <vt:lpstr>Desafío Itaú Proyecto Semestral - Predicción de compra de productos</vt:lpstr>
      <vt:lpstr>Contenidos</vt:lpstr>
      <vt:lpstr>1. Contexto y           metodología</vt:lpstr>
      <vt:lpstr>1.1. Banco Itaú</vt:lpstr>
      <vt:lpstr>1.2. Desafío Itaú</vt:lpstr>
      <vt:lpstr>1.3. Metodología de trabajo</vt:lpstr>
      <vt:lpstr>1.4. Herramientas</vt:lpstr>
      <vt:lpstr>2. Desarrollo del proyecto</vt:lpstr>
      <vt:lpstr>2.1. Entendimiento del problema de negocio</vt:lpstr>
      <vt:lpstr>2.2. Entendimiento del problema de analítica</vt:lpstr>
      <vt:lpstr>2.2. Entendimiento del problema de analítica</vt:lpstr>
      <vt:lpstr>2.2. Entendimiento del problema de analítica</vt:lpstr>
      <vt:lpstr>2.3. Entendimiento de los datos</vt:lpstr>
      <vt:lpstr>2.4. Análisis de los datos</vt:lpstr>
      <vt:lpstr>2.5. Preprocesamiento</vt:lpstr>
      <vt:lpstr>2.5. Preprocesamiento</vt:lpstr>
      <vt:lpstr>2.6. Entrenamiento y Testeo</vt:lpstr>
      <vt:lpstr>2.6. Entrenamiento y Testeo</vt:lpstr>
      <vt:lpstr>2.7. Modelos utilizados</vt:lpstr>
      <vt:lpstr>2.8. Red Neuronal</vt:lpstr>
      <vt:lpstr>2.8. Red Neuronal</vt:lpstr>
      <vt:lpstr>3. Resultados y discusión</vt:lpstr>
      <vt:lpstr>3.1. Resultados: Precision</vt:lpstr>
      <vt:lpstr>3.2. Resultados: Recall</vt:lpstr>
      <vt:lpstr>3.3. Discusión de las métricas</vt:lpstr>
      <vt:lpstr>3.4. Discusión de los modelos</vt:lpstr>
      <vt:lpstr>3.5. Discusión de los resultados</vt:lpstr>
      <vt:lpstr>4. Conclusiones</vt:lpstr>
      <vt:lpstr>Conclusiones</vt:lpstr>
      <vt:lpstr>Conclusiones</vt:lpstr>
      <vt:lpstr>Desafío Itaú Proyecto Semestral - Predicción de compra de productos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 Itaú Proyecto Semestral - Predicción de compra de productos</dc:title>
  <cp:lastModifiedBy>Felipe Ignacio Jorquera Díaz (felipejorquera)</cp:lastModifiedBy>
  <cp:revision>1</cp:revision>
  <dcterms:modified xsi:type="dcterms:W3CDTF">2022-06-13T02:55:19Z</dcterms:modified>
</cp:coreProperties>
</file>