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3781fd083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3781fd08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3781fd083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3781fd083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4383b1de7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4383b1de7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4383b1de7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4383b1de7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383b1de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383b1de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4383b1de7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4383b1de7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383b1de7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383b1de7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Check if you not set any limits your application will use all available.</a:t>
            </a:r>
            <a:endParaRPr/>
          </a:p>
          <a:p>
            <a:pPr indent="0" lvl="0" marL="0" rtl="0" algn="l">
              <a:spcBef>
                <a:spcPts val="0"/>
              </a:spcBef>
              <a:spcAft>
                <a:spcPts val="0"/>
              </a:spcAft>
              <a:buNone/>
            </a:pPr>
            <a:r>
              <a:rPr lang="en-GB"/>
              <a:t>We don’t set any limits for VM too.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Just to run the app we need around 300 MB of memory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383b1de7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383b1de7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383b1de7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383b1de7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Running the app with real data we use a little more memory.</a:t>
            </a:r>
            <a:endParaRPr/>
          </a:p>
          <a:p>
            <a:pPr indent="0" lvl="0" marL="0" rtl="0" algn="l">
              <a:spcBef>
                <a:spcPts val="0"/>
              </a:spcBef>
              <a:spcAft>
                <a:spcPts val="0"/>
              </a:spcAft>
              <a:buNone/>
            </a:pPr>
            <a:r>
              <a:rPr lang="en-GB"/>
              <a:t>With load the app starts to fail returning HTTP 500 because don’t have enough threads to handle requests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3781fd083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3781fd08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3781fd08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3781fd08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4383b1de73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4383b1de73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Some constraints could be from your infrastructure and other you will define as developer (application config)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4383b1de7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383b1de7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383b1de7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383b1de7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If you compare the results is worse. Because the average here is around 192ms in the previou scenario you have 93ms</a:t>
            </a:r>
            <a:endParaRPr/>
          </a:p>
          <a:p>
            <a:pPr indent="0" lvl="0" marL="0" rtl="0" algn="l">
              <a:spcBef>
                <a:spcPts val="0"/>
              </a:spcBef>
              <a:spcAft>
                <a:spcPts val="0"/>
              </a:spcAft>
              <a:buNone/>
            </a:pPr>
            <a:r>
              <a:rPr lang="en-GB"/>
              <a:t>BUT here ALL requests are </a:t>
            </a:r>
            <a:r>
              <a:rPr lang="en-GB"/>
              <a:t>SUCCESSFUL</a:t>
            </a:r>
            <a:r>
              <a:rPr lang="en-GB"/>
              <a:t> and Before you have a LOT of FAILURES</a:t>
            </a:r>
            <a:endParaRPr/>
          </a:p>
          <a:p>
            <a:pPr indent="0" lvl="0" marL="0" rtl="0" algn="l">
              <a:spcBef>
                <a:spcPts val="0"/>
              </a:spcBef>
              <a:spcAft>
                <a:spcPts val="0"/>
              </a:spcAft>
              <a:buNone/>
            </a:pPr>
            <a:r>
              <a:rPr lang="en-GB"/>
              <a:t>It is a tradeoff sometimes is better return FAIL fast than return success spending more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AB (Apache Benchmark Tool) to evaluate the result of HTTP code. Other tools like Gatling does. It is important have this metric too.</a:t>
            </a:r>
            <a:endParaRPr/>
          </a:p>
          <a:p>
            <a:pPr indent="0" lvl="0" marL="0" rtl="0" algn="l">
              <a:spcBef>
                <a:spcPts val="0"/>
              </a:spcBef>
              <a:spcAft>
                <a:spcPts val="0"/>
              </a:spcAft>
              <a:buNone/>
            </a:pPr>
            <a:r>
              <a:rPr lang="en-GB"/>
              <a:t>You can combine this metric with Newrelic or other APM tool.</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3781fd083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3781fd083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Memory Limits: If you look about usage of your application you can verify if you really need the amount of memory reserved. In this case if the worse input of my application is that JSON you can change from 1GB to around 500MB.</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CPU Limits: In this case we change from --cpus 1.0 to  0.5 . If you have an application that do a lot of I/O and you are running multiple containers make sense reduce the ‘amount of processors’ . But if your application is CPU bound you can reserve ‘more’ CPU</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File Descriptors and Sockets: some drivers (cassandra driver for example) creates sockets to do async queries, each socket creates file descriptors. The host has a limit and the sum of each container should be less than the host limit.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Threads: for this application answer correctly we need to increase the number of threads. Sometimes when you increase the number of threads you increase the amount of sockets too. We can increase the number of application instances instead of increase the number of threads inside the application. We need to balance what is better case a case.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As example you have to set good values for your specific application configuration. A little bit about Tomcat Undertow the io-threads (for default) dinamically assumes CPU divide by 2, but JVM check the </a:t>
            </a:r>
            <a:r>
              <a:rPr lang="en-GB"/>
              <a:t>physical</a:t>
            </a:r>
            <a:r>
              <a:rPr lang="en-GB"/>
              <a:t> CPU , so if you have a big machine (Ex: 12 cores) that runs some containers by default io-threads will be 6 and this is a problem when you are in a shared environment.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383b1de7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383b1de7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example don’t access external dependencies, you should consider what kind of file system you are using (some cloud providers has limits in IOPs)</a:t>
            </a:r>
            <a:endParaRPr/>
          </a:p>
          <a:p>
            <a:pPr indent="0" lvl="0" marL="0" rtl="0" algn="l">
              <a:spcBef>
                <a:spcPts val="0"/>
              </a:spcBef>
              <a:spcAft>
                <a:spcPts val="0"/>
              </a:spcAft>
              <a:buNone/>
            </a:pPr>
            <a:r>
              <a:rPr lang="en-GB"/>
              <a:t>And check </a:t>
            </a:r>
            <a:r>
              <a:rPr lang="en-GB"/>
              <a:t>bottlenecks</a:t>
            </a:r>
            <a:r>
              <a:rPr lang="en-GB"/>
              <a:t> like other APIs, Database, etc.</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4383b1de7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4383b1de7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43781fd08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3781fd08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are advantages of using containers .But it is not true. </a:t>
            </a:r>
            <a:endParaRPr/>
          </a:p>
          <a:p>
            <a:pPr indent="0" lvl="0" marL="0" rtl="0" algn="l">
              <a:spcBef>
                <a:spcPts val="0"/>
              </a:spcBef>
              <a:spcAft>
                <a:spcPts val="0"/>
              </a:spcAft>
              <a:buNone/>
            </a:pPr>
            <a:r>
              <a:rPr lang="en-GB"/>
              <a:t>Because depend of how your infrastructure works one application will affect other that shares the same resources.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43781fd08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3781fd08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your containters are in the same machine and you know how it is you can have a better tunning in the application.</a:t>
            </a:r>
            <a:endParaRPr/>
          </a:p>
          <a:p>
            <a:pPr indent="0" lvl="0" marL="0" rtl="0" algn="l">
              <a:spcBef>
                <a:spcPts val="0"/>
              </a:spcBef>
              <a:spcAft>
                <a:spcPts val="0"/>
              </a:spcAft>
              <a:buNone/>
            </a:pPr>
            <a:r>
              <a:rPr lang="en-GB"/>
              <a:t>But you can spent resources if you not use all potential of your hardware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43781fd083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43781fd083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your containters are in the same machine and you know how it is you can have a better tunning in the application.</a:t>
            </a:r>
            <a:endParaRPr/>
          </a:p>
          <a:p>
            <a:pPr indent="0" lvl="0" marL="0" rtl="0" algn="l">
              <a:spcBef>
                <a:spcPts val="0"/>
              </a:spcBef>
              <a:spcAft>
                <a:spcPts val="0"/>
              </a:spcAft>
              <a:buNone/>
            </a:pPr>
            <a:r>
              <a:rPr lang="en-GB"/>
              <a:t>But you can spent resources if you not use all potential of your hardware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3781fd083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3781fd083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Depends in how your infrastructure solution using containers are defined you will have in the same machine some applications to everything work.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3781fd083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3781fd083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environment can put some limits. This limits could be from your cloud provider, or if the machines are shared by others applications (or belongs to an infrastructure team) probably will have limits.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43781fd083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43781fd083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answer to these questions it's important because your JVM / Server can pre-allocate memory and you could think that your application is using a lot of memory but, your server is allocating and your application is not using at all.</a:t>
            </a:r>
            <a:endParaRPr/>
          </a:p>
          <a:p>
            <a:pPr indent="0" lvl="0" marL="0" rtl="0" algn="l">
              <a:spcBef>
                <a:spcPts val="0"/>
              </a:spcBef>
              <a:spcAft>
                <a:spcPts val="0"/>
              </a:spcAft>
              <a:buNone/>
            </a:pPr>
            <a:r>
              <a:rPr lang="en-GB"/>
              <a:t>Memory it is an example but other resources could be considering.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If your container has more than one application (ex: aggregator of log) or cache layer. They are sharing resources inside the container (like a virtual machine).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43781fd08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43781fd08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answer to these questions it's important because your JVM / Server can pre-allocate memory and you could think that your application is using a lot of memory but, your server is allocating and your application is not using at all.</a:t>
            </a:r>
            <a:endParaRPr/>
          </a:p>
          <a:p>
            <a:pPr indent="0" lvl="0" marL="0" rtl="0" algn="l">
              <a:spcBef>
                <a:spcPts val="0"/>
              </a:spcBef>
              <a:spcAft>
                <a:spcPts val="0"/>
              </a:spcAft>
              <a:buNone/>
            </a:pPr>
            <a:r>
              <a:rPr lang="en-GB"/>
              <a:t>Memory it is an example but other resources could be considering.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localhost:8080/statu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felipelino/container-optimizer-demo"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Performance Tips for container applications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How to test and check performance issues</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a:t>
            </a:r>
            <a:r>
              <a:rPr lang="en-GB"/>
              <a:t>look? - Docker run command</a:t>
            </a:r>
            <a:endParaRPr/>
          </a:p>
        </p:txBody>
      </p:sp>
      <p:sp>
        <p:nvSpPr>
          <p:cNvPr id="109" name="Google Shape;109;p22"/>
          <p:cNvSpPr txBox="1"/>
          <p:nvPr>
            <p:ph idx="1" type="body"/>
          </p:nvPr>
        </p:nvSpPr>
        <p:spPr>
          <a:xfrm>
            <a:off x="311700" y="1152475"/>
            <a:ext cx="8709900" cy="106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GB">
                <a:latin typeface="Courier New"/>
                <a:ea typeface="Courier New"/>
                <a:cs typeface="Courier New"/>
                <a:sym typeface="Courier New"/>
              </a:rPr>
              <a:t>docker run -it --ulimit nofile=</a:t>
            </a:r>
            <a:r>
              <a:rPr b="1" lang="en-GB">
                <a:latin typeface="Courier New"/>
                <a:ea typeface="Courier New"/>
                <a:cs typeface="Courier New"/>
                <a:sym typeface="Courier New"/>
              </a:rPr>
              <a:t>&lt;file_descriptor_limit&gt;</a:t>
            </a:r>
            <a:r>
              <a:rPr lang="en-GB">
                <a:latin typeface="Courier New"/>
                <a:ea typeface="Courier New"/>
                <a:cs typeface="Courier New"/>
                <a:sym typeface="Courier New"/>
              </a:rPr>
              <a:t> --memory </a:t>
            </a:r>
            <a:r>
              <a:rPr b="1" lang="en-GB">
                <a:latin typeface="Courier New"/>
                <a:ea typeface="Courier New"/>
                <a:cs typeface="Courier New"/>
                <a:sym typeface="Courier New"/>
              </a:rPr>
              <a:t>&lt;memory_limit&gt;</a:t>
            </a:r>
            <a:r>
              <a:rPr lang="en-GB">
                <a:latin typeface="Courier New"/>
                <a:ea typeface="Courier New"/>
                <a:cs typeface="Courier New"/>
                <a:sym typeface="Courier New"/>
              </a:rPr>
              <a:t> --cpus </a:t>
            </a:r>
            <a:r>
              <a:rPr b="1" lang="en-GB">
                <a:latin typeface="Courier New"/>
                <a:ea typeface="Courier New"/>
                <a:cs typeface="Courier New"/>
                <a:sym typeface="Courier New"/>
              </a:rPr>
              <a:t>&lt;cpu_limit&gt;</a:t>
            </a:r>
            <a:r>
              <a:rPr lang="en-GB">
                <a:latin typeface="Courier New"/>
                <a:ea typeface="Courier New"/>
                <a:cs typeface="Courier New"/>
                <a:sym typeface="Courier New"/>
              </a:rPr>
              <a:t> --name </a:t>
            </a:r>
            <a:r>
              <a:rPr b="1" lang="en-GB">
                <a:latin typeface="Courier New"/>
                <a:ea typeface="Courier New"/>
                <a:cs typeface="Courier New"/>
                <a:sym typeface="Courier New"/>
              </a:rPr>
              <a:t>&lt;app_name&gt; &lt;app_image&gt;</a:t>
            </a:r>
            <a:endParaRPr b="1">
              <a:latin typeface="Courier New"/>
              <a:ea typeface="Courier New"/>
              <a:cs typeface="Courier New"/>
              <a:sym typeface="Courier New"/>
            </a:endParaRPr>
          </a:p>
        </p:txBody>
      </p:sp>
      <p:sp>
        <p:nvSpPr>
          <p:cNvPr id="110" name="Google Shape;110;p22"/>
          <p:cNvSpPr txBox="1"/>
          <p:nvPr>
            <p:ph idx="1" type="body"/>
          </p:nvPr>
        </p:nvSpPr>
        <p:spPr>
          <a:xfrm>
            <a:off x="266350" y="2354625"/>
            <a:ext cx="8709900" cy="24921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b="1" lang="en-GB"/>
              <a:t>Hardware/Infrastructure Limits:</a:t>
            </a:r>
            <a:endParaRPr b="1"/>
          </a:p>
          <a:p>
            <a:pPr indent="-317500" lvl="1" marL="914400" rtl="0" algn="l">
              <a:lnSpc>
                <a:spcPct val="200000"/>
              </a:lnSpc>
              <a:spcBef>
                <a:spcPts val="0"/>
              </a:spcBef>
              <a:spcAft>
                <a:spcPts val="0"/>
              </a:spcAft>
              <a:buSzPts val="1400"/>
              <a:buChar char="○"/>
            </a:pPr>
            <a:r>
              <a:rPr lang="en-GB"/>
              <a:t>&lt;file_descriptor_limit&gt;</a:t>
            </a:r>
            <a:endParaRPr/>
          </a:p>
          <a:p>
            <a:pPr indent="-317500" lvl="1" marL="914400" rtl="0" algn="l">
              <a:lnSpc>
                <a:spcPct val="200000"/>
              </a:lnSpc>
              <a:spcBef>
                <a:spcPts val="0"/>
              </a:spcBef>
              <a:spcAft>
                <a:spcPts val="0"/>
              </a:spcAft>
              <a:buSzPts val="1400"/>
              <a:buChar char="○"/>
            </a:pPr>
            <a:r>
              <a:rPr lang="en-GB"/>
              <a:t>&lt;memory_limit&gt;</a:t>
            </a:r>
            <a:endParaRPr/>
          </a:p>
          <a:p>
            <a:pPr indent="-317500" lvl="1" marL="914400" rtl="0" algn="l">
              <a:lnSpc>
                <a:spcPct val="200000"/>
              </a:lnSpc>
              <a:spcBef>
                <a:spcPts val="0"/>
              </a:spcBef>
              <a:spcAft>
                <a:spcPts val="0"/>
              </a:spcAft>
              <a:buSzPts val="1400"/>
              <a:buChar char="○"/>
            </a:pPr>
            <a:r>
              <a:rPr lang="en-GB"/>
              <a:t>&lt;cpu_limit&gt;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look? - Minimum requirements</a:t>
            </a:r>
            <a:endParaRPr/>
          </a:p>
        </p:txBody>
      </p:sp>
      <p:sp>
        <p:nvSpPr>
          <p:cNvPr id="116" name="Google Shape;116;p23"/>
          <p:cNvSpPr txBox="1"/>
          <p:nvPr>
            <p:ph idx="1" type="body"/>
          </p:nvPr>
        </p:nvSpPr>
        <p:spPr>
          <a:xfrm>
            <a:off x="266350" y="1150075"/>
            <a:ext cx="8709900" cy="36966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b="1" lang="en-GB"/>
              <a:t>Run your application without limits</a:t>
            </a:r>
            <a:endParaRPr b="1"/>
          </a:p>
          <a:p>
            <a:pPr indent="-342900" lvl="0" marL="457200" rtl="0" algn="l">
              <a:lnSpc>
                <a:spcPct val="200000"/>
              </a:lnSpc>
              <a:spcBef>
                <a:spcPts val="0"/>
              </a:spcBef>
              <a:spcAft>
                <a:spcPts val="0"/>
              </a:spcAft>
              <a:buSzPts val="1800"/>
              <a:buChar char="●"/>
            </a:pPr>
            <a:r>
              <a:rPr b="1" lang="en-GB"/>
              <a:t>Performance Test with status URL (do nothing)</a:t>
            </a:r>
            <a:endParaRPr b="1"/>
          </a:p>
          <a:p>
            <a:pPr indent="-342900" lvl="0" marL="457200" rtl="0" algn="l">
              <a:lnSpc>
                <a:spcPct val="200000"/>
              </a:lnSpc>
              <a:spcBef>
                <a:spcPts val="0"/>
              </a:spcBef>
              <a:spcAft>
                <a:spcPts val="0"/>
              </a:spcAft>
              <a:buSzPts val="1800"/>
              <a:buChar char="●"/>
            </a:pPr>
            <a:r>
              <a:rPr b="1" lang="en-GB"/>
              <a:t>Performance Test with service URL (do the thing)</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look? - Example</a:t>
            </a:r>
            <a:endParaRPr/>
          </a:p>
        </p:txBody>
      </p:sp>
      <p:sp>
        <p:nvSpPr>
          <p:cNvPr id="122" name="Google Shape;122;p24"/>
          <p:cNvSpPr txBox="1"/>
          <p:nvPr>
            <p:ph idx="1" type="body"/>
          </p:nvPr>
        </p:nvSpPr>
        <p:spPr>
          <a:xfrm>
            <a:off x="266350" y="1150075"/>
            <a:ext cx="8709900" cy="36966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lang="en-GB"/>
              <a:t>Java Application</a:t>
            </a:r>
            <a:endParaRPr/>
          </a:p>
          <a:p>
            <a:pPr indent="-342900" lvl="0" marL="457200" rtl="0" algn="l">
              <a:lnSpc>
                <a:spcPct val="200000"/>
              </a:lnSpc>
              <a:spcBef>
                <a:spcPts val="0"/>
              </a:spcBef>
              <a:spcAft>
                <a:spcPts val="0"/>
              </a:spcAft>
              <a:buSzPts val="1800"/>
              <a:buChar char="●"/>
            </a:pPr>
            <a:r>
              <a:rPr lang="en-GB"/>
              <a:t>Endpoints</a:t>
            </a:r>
            <a:endParaRPr/>
          </a:p>
          <a:p>
            <a:pPr indent="-317500" lvl="1" marL="914400" rtl="0" algn="l">
              <a:lnSpc>
                <a:spcPct val="200000"/>
              </a:lnSpc>
              <a:spcBef>
                <a:spcPts val="0"/>
              </a:spcBef>
              <a:spcAft>
                <a:spcPts val="0"/>
              </a:spcAft>
              <a:buSzPts val="1400"/>
              <a:buChar char="○"/>
            </a:pPr>
            <a:r>
              <a:rPr lang="en-GB"/>
              <a:t>GET /status : do nothing, return HTTP 200</a:t>
            </a:r>
            <a:endParaRPr/>
          </a:p>
          <a:p>
            <a:pPr indent="-317500" lvl="1" marL="914400" rtl="0" algn="l">
              <a:lnSpc>
                <a:spcPct val="200000"/>
              </a:lnSpc>
              <a:spcBef>
                <a:spcPts val="0"/>
              </a:spcBef>
              <a:spcAft>
                <a:spcPts val="0"/>
              </a:spcAft>
              <a:buSzPts val="1400"/>
              <a:buChar char="○"/>
            </a:pPr>
            <a:r>
              <a:rPr lang="en-GB"/>
              <a:t>POST /sort : Sort N lists of integer numbers internally using async for each list and with thread sleep with random milliseconds</a:t>
            </a:r>
            <a:endParaRPr i="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look? - Example</a:t>
            </a:r>
            <a:endParaRPr/>
          </a:p>
        </p:txBody>
      </p:sp>
      <p:sp>
        <p:nvSpPr>
          <p:cNvPr id="128" name="Google Shape;128;p25"/>
          <p:cNvSpPr txBox="1"/>
          <p:nvPr>
            <p:ph idx="1" type="body"/>
          </p:nvPr>
        </p:nvSpPr>
        <p:spPr>
          <a:xfrm>
            <a:off x="266350" y="1150075"/>
            <a:ext cx="8709900" cy="369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latin typeface="Courier New"/>
                <a:ea typeface="Courier New"/>
                <a:cs typeface="Courier New"/>
                <a:sym typeface="Courier New"/>
              </a:rPr>
              <a:t>curl -v -X POST http://localhost:8080/sort 'content-type: application/json' \</a:t>
            </a:r>
            <a:br>
              <a:rPr lang="en-GB" sz="1400">
                <a:latin typeface="Courier New"/>
                <a:ea typeface="Courier New"/>
                <a:cs typeface="Courier New"/>
                <a:sym typeface="Courier New"/>
              </a:rPr>
            </a:br>
            <a:r>
              <a:rPr lang="en-GB" sz="1400">
                <a:latin typeface="Courier New"/>
                <a:ea typeface="Courier New"/>
                <a:cs typeface="Courier New"/>
                <a:sym typeface="Courier New"/>
              </a:rPr>
              <a:t>  -d '{</a:t>
            </a:r>
            <a:br>
              <a:rPr lang="en-GB" sz="1400">
                <a:latin typeface="Courier New"/>
                <a:ea typeface="Courier New"/>
                <a:cs typeface="Courier New"/>
                <a:sym typeface="Courier New"/>
              </a:rPr>
            </a:br>
            <a:r>
              <a:rPr lang="en-GB" sz="1400">
                <a:latin typeface="Courier New"/>
                <a:ea typeface="Courier New"/>
                <a:cs typeface="Courier New"/>
                <a:sym typeface="Courier New"/>
              </a:rPr>
              <a:t>	"intList": [{</a:t>
            </a:r>
            <a:br>
              <a:rPr lang="en-GB" sz="1400">
                <a:latin typeface="Courier New"/>
                <a:ea typeface="Courier New"/>
                <a:cs typeface="Courier New"/>
                <a:sym typeface="Courier New"/>
              </a:rPr>
            </a:br>
            <a:r>
              <a:rPr lang="en-GB" sz="1400">
                <a:latin typeface="Courier New"/>
                <a:ea typeface="Courier New"/>
                <a:cs typeface="Courier New"/>
                <a:sym typeface="Courier New"/>
              </a:rPr>
              <a:t>		"list": [8, 9, 4, 12, 56, 78, 90, 56, 34, 74]</a:t>
            </a:r>
            <a:br>
              <a:rPr lang="en-GB" sz="1400">
                <a:latin typeface="Courier New"/>
                <a:ea typeface="Courier New"/>
                <a:cs typeface="Courier New"/>
                <a:sym typeface="Courier New"/>
              </a:rPr>
            </a:br>
            <a:r>
              <a:rPr lang="en-GB" sz="1400">
                <a:latin typeface="Courier New"/>
                <a:ea typeface="Courier New"/>
                <a:cs typeface="Courier New"/>
                <a:sym typeface="Courier New"/>
              </a:rPr>
              <a:t>	}, {</a:t>
            </a:r>
            <a:br>
              <a:rPr lang="en-GB" sz="1400">
                <a:latin typeface="Courier New"/>
                <a:ea typeface="Courier New"/>
                <a:cs typeface="Courier New"/>
                <a:sym typeface="Courier New"/>
              </a:rPr>
            </a:br>
            <a:r>
              <a:rPr lang="en-GB" sz="1400">
                <a:latin typeface="Courier New"/>
                <a:ea typeface="Courier New"/>
                <a:cs typeface="Courier New"/>
                <a:sym typeface="Courier New"/>
              </a:rPr>
              <a:t>		"list": [8, 9, 4, 12, 56, 78, 90, 56, 34, 74]</a:t>
            </a:r>
            <a:br>
              <a:rPr lang="en-GB" sz="1400">
                <a:latin typeface="Courier New"/>
                <a:ea typeface="Courier New"/>
                <a:cs typeface="Courier New"/>
                <a:sym typeface="Courier New"/>
              </a:rPr>
            </a:br>
            <a:r>
              <a:rPr lang="en-GB" sz="1400">
                <a:latin typeface="Courier New"/>
                <a:ea typeface="Courier New"/>
                <a:cs typeface="Courier New"/>
                <a:sym typeface="Courier New"/>
              </a:rPr>
              <a:t>	}, {</a:t>
            </a:r>
            <a:br>
              <a:rPr lang="en-GB" sz="1400">
                <a:latin typeface="Courier New"/>
                <a:ea typeface="Courier New"/>
                <a:cs typeface="Courier New"/>
                <a:sym typeface="Courier New"/>
              </a:rPr>
            </a:br>
            <a:r>
              <a:rPr lang="en-GB" sz="1400">
                <a:latin typeface="Courier New"/>
                <a:ea typeface="Courier New"/>
                <a:cs typeface="Courier New"/>
                <a:sym typeface="Courier New"/>
              </a:rPr>
              <a:t>		"list": [8, 9, 4, 12, 56, 78, 90, 56, 34, 74]</a:t>
            </a:r>
            <a:br>
              <a:rPr lang="en-GB" sz="1400">
                <a:latin typeface="Courier New"/>
                <a:ea typeface="Courier New"/>
                <a:cs typeface="Courier New"/>
                <a:sym typeface="Courier New"/>
              </a:rPr>
            </a:br>
            <a:r>
              <a:rPr lang="en-GB" sz="1400">
                <a:latin typeface="Courier New"/>
                <a:ea typeface="Courier New"/>
                <a:cs typeface="Courier New"/>
                <a:sym typeface="Courier New"/>
              </a:rPr>
              <a:t>	}, {</a:t>
            </a:r>
            <a:br>
              <a:rPr lang="en-GB" sz="1400">
                <a:latin typeface="Courier New"/>
                <a:ea typeface="Courier New"/>
                <a:cs typeface="Courier New"/>
                <a:sym typeface="Courier New"/>
              </a:rPr>
            </a:br>
            <a:r>
              <a:rPr lang="en-GB" sz="1400">
                <a:latin typeface="Courier New"/>
                <a:ea typeface="Courier New"/>
                <a:cs typeface="Courier New"/>
                <a:sym typeface="Courier New"/>
              </a:rPr>
              <a:t>		"list": [8, 9, 4, 12, 56, 78, 90, 56, 34, 74]</a:t>
            </a:r>
            <a:br>
              <a:rPr lang="en-GB" sz="1400">
                <a:latin typeface="Courier New"/>
                <a:ea typeface="Courier New"/>
                <a:cs typeface="Courier New"/>
                <a:sym typeface="Courier New"/>
              </a:rPr>
            </a:br>
            <a:r>
              <a:rPr lang="en-GB" sz="1400">
                <a:latin typeface="Courier New"/>
                <a:ea typeface="Courier New"/>
                <a:cs typeface="Courier New"/>
                <a:sym typeface="Courier New"/>
              </a:rPr>
              <a:t>	}, {</a:t>
            </a:r>
            <a:br>
              <a:rPr lang="en-GB" sz="1400">
                <a:latin typeface="Courier New"/>
                <a:ea typeface="Courier New"/>
                <a:cs typeface="Courier New"/>
                <a:sym typeface="Courier New"/>
              </a:rPr>
            </a:br>
            <a:r>
              <a:rPr lang="en-GB" sz="1400">
                <a:latin typeface="Courier New"/>
                <a:ea typeface="Courier New"/>
                <a:cs typeface="Courier New"/>
                <a:sym typeface="Courier New"/>
              </a:rPr>
              <a:t>		"list": [8, 9, 4, 12, 56, 78, 90, 56, 34, 74]</a:t>
            </a:r>
            <a:br>
              <a:rPr lang="en-GB" sz="1400">
                <a:latin typeface="Courier New"/>
                <a:ea typeface="Courier New"/>
                <a:cs typeface="Courier New"/>
                <a:sym typeface="Courier New"/>
              </a:rPr>
            </a:br>
            <a:r>
              <a:rPr lang="en-GB" sz="1400">
                <a:latin typeface="Courier New"/>
                <a:ea typeface="Courier New"/>
                <a:cs typeface="Courier New"/>
                <a:sym typeface="Courier New"/>
              </a:rPr>
              <a:t>	}]</a:t>
            </a:r>
            <a:br>
              <a:rPr lang="en-GB" sz="1400">
                <a:latin typeface="Courier New"/>
                <a:ea typeface="Courier New"/>
                <a:cs typeface="Courier New"/>
                <a:sym typeface="Courier New"/>
              </a:rPr>
            </a:br>
            <a:r>
              <a:rPr lang="en-GB"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spcBef>
                <a:spcPts val="1600"/>
              </a:spcBef>
              <a:spcAft>
                <a:spcPts val="1600"/>
              </a:spcAft>
              <a:buNone/>
            </a:pPr>
            <a:r>
              <a:t/>
            </a:r>
            <a:endParaRPr sz="14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look? - Example</a:t>
            </a:r>
            <a:endParaRPr/>
          </a:p>
        </p:txBody>
      </p:sp>
      <p:sp>
        <p:nvSpPr>
          <p:cNvPr id="134" name="Google Shape;134;p26"/>
          <p:cNvSpPr txBox="1"/>
          <p:nvPr>
            <p:ph idx="1" type="body"/>
          </p:nvPr>
        </p:nvSpPr>
        <p:spPr>
          <a:xfrm>
            <a:off x="661475" y="1081800"/>
            <a:ext cx="8436900" cy="94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600">
                <a:latin typeface="Courier New"/>
                <a:ea typeface="Courier New"/>
                <a:cs typeface="Courier New"/>
                <a:sym typeface="Courier New"/>
              </a:rPr>
              <a:t>Run Application</a:t>
            </a:r>
            <a:endParaRPr b="1" sz="1600">
              <a:latin typeface="Courier New"/>
              <a:ea typeface="Courier New"/>
              <a:cs typeface="Courier New"/>
              <a:sym typeface="Courier New"/>
            </a:endParaRPr>
          </a:p>
          <a:p>
            <a:pPr indent="0" lvl="0" marL="0" rtl="0" algn="l">
              <a:lnSpc>
                <a:spcPct val="100000"/>
              </a:lnSpc>
              <a:spcBef>
                <a:spcPts val="0"/>
              </a:spcBef>
              <a:spcAft>
                <a:spcPts val="0"/>
              </a:spcAft>
              <a:buNone/>
            </a:pPr>
            <a:r>
              <a:rPr lang="en-GB" sz="1600">
                <a:latin typeface="Courier New"/>
                <a:ea typeface="Courier New"/>
                <a:cs typeface="Courier New"/>
                <a:sym typeface="Courier New"/>
              </a:rPr>
              <a:t>docker run -it -p 8080:8080 --name demo demo</a:t>
            </a:r>
            <a:r>
              <a:rPr lang="en-GB" sz="1600">
                <a:latin typeface="Courier New"/>
                <a:ea typeface="Courier New"/>
                <a:cs typeface="Courier New"/>
                <a:sym typeface="Courier New"/>
              </a:rPr>
              <a:t>:1.0.0</a:t>
            </a:r>
            <a:endParaRPr sz="16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6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6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6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a:latin typeface="Courier New"/>
              <a:ea typeface="Courier New"/>
              <a:cs typeface="Courier New"/>
              <a:sym typeface="Courier New"/>
            </a:endParaRPr>
          </a:p>
        </p:txBody>
      </p:sp>
      <p:sp>
        <p:nvSpPr>
          <p:cNvPr id="135" name="Google Shape;135;p26"/>
          <p:cNvSpPr txBox="1"/>
          <p:nvPr/>
        </p:nvSpPr>
        <p:spPr>
          <a:xfrm>
            <a:off x="661475" y="2935900"/>
            <a:ext cx="7270200" cy="1590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600">
                <a:solidFill>
                  <a:schemeClr val="dk2"/>
                </a:solidFill>
                <a:latin typeface="Courier New"/>
                <a:ea typeface="Courier New"/>
                <a:cs typeface="Courier New"/>
                <a:sym typeface="Courier New"/>
              </a:rPr>
              <a:t>Open File Descriptors</a:t>
            </a:r>
            <a:endParaRPr b="1" sz="16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1600">
                <a:solidFill>
                  <a:schemeClr val="dk2"/>
                </a:solidFill>
                <a:latin typeface="Courier New"/>
                <a:ea typeface="Courier New"/>
                <a:cs typeface="Courier New"/>
                <a:sym typeface="Courier New"/>
              </a:rPr>
              <a:t>docker exec -it demo /bin/bash</a:t>
            </a:r>
            <a:endParaRPr sz="16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1600">
                <a:solidFill>
                  <a:schemeClr val="dk2"/>
                </a:solidFill>
                <a:latin typeface="Courier New"/>
                <a:ea typeface="Courier New"/>
                <a:cs typeface="Courier New"/>
                <a:sym typeface="Courier New"/>
              </a:rPr>
              <a:t>apt-get update</a:t>
            </a:r>
            <a:endParaRPr sz="16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1600">
                <a:solidFill>
                  <a:schemeClr val="dk2"/>
                </a:solidFill>
                <a:latin typeface="Courier New"/>
                <a:ea typeface="Courier New"/>
                <a:cs typeface="Courier New"/>
                <a:sym typeface="Courier New"/>
              </a:rPr>
              <a:t>apt-get install procps -y</a:t>
            </a:r>
            <a:endParaRPr sz="16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1600">
                <a:solidFill>
                  <a:schemeClr val="dk2"/>
                </a:solidFill>
                <a:latin typeface="Courier New"/>
                <a:ea typeface="Courier New"/>
                <a:cs typeface="Courier New"/>
                <a:sym typeface="Courier New"/>
              </a:rPr>
              <a:t>ps -efl </a:t>
            </a:r>
            <a:endParaRPr sz="16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1600">
                <a:solidFill>
                  <a:schemeClr val="dk2"/>
                </a:solidFill>
                <a:latin typeface="Courier New"/>
                <a:ea typeface="Courier New"/>
                <a:cs typeface="Courier New"/>
                <a:sym typeface="Courier New"/>
              </a:rPr>
              <a:t>watch ‘ls -altr /proc/6/fd | wc -l’ </a:t>
            </a:r>
            <a:endParaRPr sz="1600">
              <a:solidFill>
                <a:schemeClr val="dk2"/>
              </a:solidFill>
              <a:latin typeface="Courier New"/>
              <a:ea typeface="Courier New"/>
              <a:cs typeface="Courier New"/>
              <a:sym typeface="Courier New"/>
            </a:endParaRPr>
          </a:p>
        </p:txBody>
      </p:sp>
      <p:sp>
        <p:nvSpPr>
          <p:cNvPr id="136" name="Google Shape;136;p26"/>
          <p:cNvSpPr txBox="1"/>
          <p:nvPr/>
        </p:nvSpPr>
        <p:spPr>
          <a:xfrm>
            <a:off x="661475" y="1818425"/>
            <a:ext cx="8125500" cy="753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600">
                <a:solidFill>
                  <a:schemeClr val="dk2"/>
                </a:solidFill>
                <a:latin typeface="Courier New"/>
                <a:ea typeface="Courier New"/>
                <a:cs typeface="Courier New"/>
                <a:sym typeface="Courier New"/>
              </a:rPr>
              <a:t>Docker Status</a:t>
            </a:r>
            <a:endParaRPr b="1" sz="16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1600">
                <a:solidFill>
                  <a:schemeClr val="dk2"/>
                </a:solidFill>
                <a:latin typeface="Courier New"/>
                <a:ea typeface="Courier New"/>
                <a:cs typeface="Courier New"/>
                <a:sym typeface="Courier New"/>
              </a:rPr>
              <a:t>docker stats demo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look? - Example</a:t>
            </a:r>
            <a:endParaRPr/>
          </a:p>
        </p:txBody>
      </p:sp>
      <p:sp>
        <p:nvSpPr>
          <p:cNvPr id="142" name="Google Shape;142;p27"/>
          <p:cNvSpPr txBox="1"/>
          <p:nvPr/>
        </p:nvSpPr>
        <p:spPr>
          <a:xfrm>
            <a:off x="798325" y="1067400"/>
            <a:ext cx="8034000" cy="1504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600">
                <a:solidFill>
                  <a:schemeClr val="dk2"/>
                </a:solidFill>
                <a:latin typeface="Courier New"/>
                <a:ea typeface="Courier New"/>
                <a:cs typeface="Courier New"/>
                <a:sym typeface="Courier New"/>
              </a:rPr>
              <a:t>Performance Test (Ex: Apache Benchmark Tool)</a:t>
            </a:r>
            <a:endParaRPr b="1" sz="16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6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1600">
                <a:solidFill>
                  <a:schemeClr val="dk2"/>
                </a:solidFill>
                <a:latin typeface="Courier New"/>
                <a:ea typeface="Courier New"/>
                <a:cs typeface="Courier New"/>
                <a:sym typeface="Courier New"/>
              </a:rPr>
              <a:t>ab -s 60 -c 10 -n 20 </a:t>
            </a:r>
            <a:r>
              <a:rPr lang="en-GB" sz="1600" u="sng">
                <a:solidFill>
                  <a:schemeClr val="hlink"/>
                </a:solidFill>
                <a:latin typeface="Courier New"/>
                <a:ea typeface="Courier New"/>
                <a:cs typeface="Courier New"/>
                <a:sym typeface="Courier New"/>
                <a:hlinkClick r:id="rId3"/>
              </a:rPr>
              <a:t>http://localhost:8080/status</a:t>
            </a:r>
            <a:endParaRPr/>
          </a:p>
        </p:txBody>
      </p:sp>
      <p:sp>
        <p:nvSpPr>
          <p:cNvPr id="143" name="Google Shape;143;p27"/>
          <p:cNvSpPr txBox="1"/>
          <p:nvPr/>
        </p:nvSpPr>
        <p:spPr>
          <a:xfrm>
            <a:off x="798300" y="2571600"/>
            <a:ext cx="8034000" cy="15042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GB" sz="1600">
                <a:solidFill>
                  <a:schemeClr val="dk2"/>
                </a:solidFill>
              </a:rPr>
              <a:t>-c : Concurrent Users</a:t>
            </a:r>
            <a:endParaRPr b="1" sz="1600">
              <a:solidFill>
                <a:schemeClr val="dk2"/>
              </a:solidFill>
            </a:endParaRPr>
          </a:p>
          <a:p>
            <a:pPr indent="-317500" lvl="0" marL="457200" rtl="0" algn="l">
              <a:lnSpc>
                <a:spcPct val="115000"/>
              </a:lnSpc>
              <a:spcBef>
                <a:spcPts val="0"/>
              </a:spcBef>
              <a:spcAft>
                <a:spcPts val="0"/>
              </a:spcAft>
              <a:buSzPts val="1400"/>
              <a:buChar char="●"/>
            </a:pPr>
            <a:r>
              <a:rPr b="1" lang="en-GB" sz="1600">
                <a:solidFill>
                  <a:schemeClr val="dk2"/>
                </a:solidFill>
              </a:rPr>
              <a:t>-n : Number of iterations</a:t>
            </a:r>
            <a:endParaRPr b="1" sz="1600">
              <a:solidFill>
                <a:schemeClr val="dk2"/>
              </a:solidFill>
            </a:endParaRPr>
          </a:p>
          <a:p>
            <a:pPr indent="-317500" lvl="0" marL="457200" rtl="0" algn="l">
              <a:lnSpc>
                <a:spcPct val="115000"/>
              </a:lnSpc>
              <a:spcBef>
                <a:spcPts val="0"/>
              </a:spcBef>
              <a:spcAft>
                <a:spcPts val="0"/>
              </a:spcAft>
              <a:buSzPts val="1400"/>
              <a:buChar char="●"/>
            </a:pPr>
            <a:r>
              <a:rPr b="1" lang="en-GB" sz="1600">
                <a:solidFill>
                  <a:schemeClr val="dk2"/>
                </a:solidFill>
              </a:rPr>
              <a:t>-s : timeout (seconds)</a:t>
            </a:r>
            <a:endParaRPr b="1" sz="16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look? - Example</a:t>
            </a:r>
            <a:endParaRPr/>
          </a:p>
        </p:txBody>
      </p:sp>
      <p:pic>
        <p:nvPicPr>
          <p:cNvPr id="149" name="Google Shape;149;p28"/>
          <p:cNvPicPr preferRelativeResize="0"/>
          <p:nvPr/>
        </p:nvPicPr>
        <p:blipFill>
          <a:blip r:embed="rId3">
            <a:alphaModFix/>
          </a:blip>
          <a:stretch>
            <a:fillRect/>
          </a:stretch>
        </p:blipFill>
        <p:spPr>
          <a:xfrm>
            <a:off x="63200" y="294250"/>
            <a:ext cx="8940825" cy="4516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look? - Example</a:t>
            </a:r>
            <a:endParaRPr/>
          </a:p>
        </p:txBody>
      </p:sp>
      <p:sp>
        <p:nvSpPr>
          <p:cNvPr id="155" name="Google Shape;155;p29"/>
          <p:cNvSpPr txBox="1"/>
          <p:nvPr/>
        </p:nvSpPr>
        <p:spPr>
          <a:xfrm>
            <a:off x="695675" y="1067400"/>
            <a:ext cx="8136600" cy="1504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1600">
                <a:solidFill>
                  <a:schemeClr val="dk2"/>
                </a:solidFill>
                <a:latin typeface="Courier New"/>
                <a:ea typeface="Courier New"/>
                <a:cs typeface="Courier New"/>
                <a:sym typeface="Courier New"/>
              </a:rPr>
              <a:t>Performance Test (Ex: Apache Benchmark Tool)</a:t>
            </a:r>
            <a:endParaRPr b="1" sz="16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6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GB" sz="1600">
                <a:solidFill>
                  <a:schemeClr val="dk2"/>
                </a:solidFill>
                <a:latin typeface="Courier New"/>
                <a:ea typeface="Courier New"/>
                <a:cs typeface="Courier New"/>
                <a:sym typeface="Courier New"/>
              </a:rPr>
              <a:t>ab -p request.json -T application/json -H 'accept: application/json' -c 10 -n 200 http://localhost:8080/sort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pic>
        <p:nvPicPr>
          <p:cNvPr id="160" name="Google Shape;160;p30"/>
          <p:cNvPicPr preferRelativeResize="0"/>
          <p:nvPr/>
        </p:nvPicPr>
        <p:blipFill>
          <a:blip r:embed="rId3">
            <a:alphaModFix/>
          </a:blip>
          <a:stretch>
            <a:fillRect/>
          </a:stretch>
        </p:blipFill>
        <p:spPr>
          <a:xfrm>
            <a:off x="152400" y="152400"/>
            <a:ext cx="8839200" cy="459025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look? - Maximum requirements</a:t>
            </a:r>
            <a:endParaRPr/>
          </a:p>
        </p:txBody>
      </p:sp>
      <p:sp>
        <p:nvSpPr>
          <p:cNvPr id="166" name="Google Shape;166;p31"/>
          <p:cNvSpPr txBox="1"/>
          <p:nvPr>
            <p:ph idx="1" type="body"/>
          </p:nvPr>
        </p:nvSpPr>
        <p:spPr>
          <a:xfrm>
            <a:off x="266350" y="1150075"/>
            <a:ext cx="8709900" cy="36966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b="1" lang="en-GB"/>
              <a:t>Run your application applying infrastructure limits</a:t>
            </a:r>
            <a:endParaRPr b="1"/>
          </a:p>
          <a:p>
            <a:pPr indent="-342900" lvl="0" marL="457200" rtl="0" algn="l">
              <a:lnSpc>
                <a:spcPct val="200000"/>
              </a:lnSpc>
              <a:spcBef>
                <a:spcPts val="0"/>
              </a:spcBef>
              <a:spcAft>
                <a:spcPts val="0"/>
              </a:spcAft>
              <a:buSzPts val="1800"/>
              <a:buChar char="●"/>
            </a:pPr>
            <a:r>
              <a:rPr b="1" lang="en-GB"/>
              <a:t>Run your application applying server (JVM) parameters</a:t>
            </a:r>
            <a:endParaRPr b="1"/>
          </a:p>
          <a:p>
            <a:pPr indent="-342900" lvl="0" marL="457200" rtl="0" algn="l">
              <a:lnSpc>
                <a:spcPct val="200000"/>
              </a:lnSpc>
              <a:spcBef>
                <a:spcPts val="0"/>
              </a:spcBef>
              <a:spcAft>
                <a:spcPts val="0"/>
              </a:spcAft>
              <a:buSzPts val="1800"/>
              <a:buChar char="●"/>
            </a:pPr>
            <a:r>
              <a:rPr b="1" lang="en-GB"/>
              <a:t>Performance Test with service URL (do the thing)</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Schedule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Infrastructure and Application</a:t>
            </a:r>
            <a:endParaRPr/>
          </a:p>
          <a:p>
            <a:pPr indent="-342900" lvl="0" marL="457200" rtl="0" algn="l">
              <a:spcBef>
                <a:spcPts val="0"/>
              </a:spcBef>
              <a:spcAft>
                <a:spcPts val="0"/>
              </a:spcAft>
              <a:buSzPts val="1800"/>
              <a:buChar char="●"/>
            </a:pPr>
            <a:r>
              <a:rPr lang="en-GB"/>
              <a:t>What look?</a:t>
            </a:r>
            <a:endParaRPr/>
          </a:p>
          <a:p>
            <a:pPr indent="-342900" lvl="0" marL="457200" rtl="0" algn="l">
              <a:spcBef>
                <a:spcPts val="0"/>
              </a:spcBef>
              <a:spcAft>
                <a:spcPts val="0"/>
              </a:spcAft>
              <a:buSzPts val="1800"/>
              <a:buChar char="●"/>
            </a:pPr>
            <a:r>
              <a:rPr lang="en-GB"/>
              <a:t>How to look?</a:t>
            </a:r>
            <a:endParaRPr/>
          </a:p>
          <a:p>
            <a:pPr indent="-342900" lvl="0" marL="457200" rtl="0" algn="l">
              <a:spcBef>
                <a:spcPts val="0"/>
              </a:spcBef>
              <a:spcAft>
                <a:spcPts val="0"/>
              </a:spcAft>
              <a:buSzPts val="1800"/>
              <a:buChar char="●"/>
            </a:pPr>
            <a:r>
              <a:rPr lang="en-GB"/>
              <a:t>Optimization tradeoffs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look? - Example</a:t>
            </a:r>
            <a:endParaRPr/>
          </a:p>
        </p:txBody>
      </p:sp>
      <p:sp>
        <p:nvSpPr>
          <p:cNvPr id="172" name="Google Shape;172;p32"/>
          <p:cNvSpPr txBox="1"/>
          <p:nvPr>
            <p:ph idx="1" type="body"/>
          </p:nvPr>
        </p:nvSpPr>
        <p:spPr>
          <a:xfrm>
            <a:off x="45750" y="1081800"/>
            <a:ext cx="9052500" cy="137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600">
                <a:latin typeface="Courier New"/>
                <a:ea typeface="Courier New"/>
                <a:cs typeface="Courier New"/>
                <a:sym typeface="Courier New"/>
              </a:rPr>
              <a:t>Run Application</a:t>
            </a:r>
            <a:endParaRPr b="1" sz="1600">
              <a:latin typeface="Courier New"/>
              <a:ea typeface="Courier New"/>
              <a:cs typeface="Courier New"/>
              <a:sym typeface="Courier New"/>
            </a:endParaRPr>
          </a:p>
          <a:p>
            <a:pPr indent="0" lvl="0" marL="0" rtl="0" algn="l">
              <a:lnSpc>
                <a:spcPct val="100000"/>
              </a:lnSpc>
              <a:spcBef>
                <a:spcPts val="0"/>
              </a:spcBef>
              <a:spcAft>
                <a:spcPts val="0"/>
              </a:spcAft>
              <a:buNone/>
            </a:pPr>
            <a:r>
              <a:rPr lang="en-GB" sz="1600">
                <a:latin typeface="Courier New"/>
                <a:ea typeface="Courier New"/>
                <a:cs typeface="Courier New"/>
                <a:sym typeface="Courier New"/>
              </a:rPr>
              <a:t>docker run -it --ulimit nofile=128 --memory 1000MB --cpus 0.5  -e "JAVA_OPTS=-Xms312m -Xmx750m -DcorePoolSize=100 -DmaxPoolSize=120 -DqueueCapacity=300" -p 8080:8080  --name demo demo:1.0.0</a:t>
            </a:r>
            <a:endParaRPr>
              <a:latin typeface="Courier New"/>
              <a:ea typeface="Courier New"/>
              <a:cs typeface="Courier New"/>
              <a:sym typeface="Courier New"/>
            </a:endParaRPr>
          </a:p>
        </p:txBody>
      </p:sp>
      <p:sp>
        <p:nvSpPr>
          <p:cNvPr id="173" name="Google Shape;173;p32"/>
          <p:cNvSpPr txBox="1"/>
          <p:nvPr>
            <p:ph idx="1" type="body"/>
          </p:nvPr>
        </p:nvSpPr>
        <p:spPr>
          <a:xfrm>
            <a:off x="121950" y="2605800"/>
            <a:ext cx="9052500" cy="234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600"/>
              <a:t>Infrastructure limits:</a:t>
            </a:r>
            <a:endParaRPr b="1" sz="1600"/>
          </a:p>
          <a:p>
            <a:pPr indent="-330200" lvl="0" marL="457200" rtl="0" algn="l">
              <a:lnSpc>
                <a:spcPct val="100000"/>
              </a:lnSpc>
              <a:spcBef>
                <a:spcPts val="0"/>
              </a:spcBef>
              <a:spcAft>
                <a:spcPts val="0"/>
              </a:spcAft>
              <a:buSzPts val="1600"/>
              <a:buChar char="●"/>
            </a:pPr>
            <a:r>
              <a:rPr lang="en-GB" sz="1600"/>
              <a:t>--cpus</a:t>
            </a:r>
            <a:endParaRPr sz="1600"/>
          </a:p>
          <a:p>
            <a:pPr indent="-330200" lvl="0" marL="457200" rtl="0" algn="l">
              <a:lnSpc>
                <a:spcPct val="100000"/>
              </a:lnSpc>
              <a:spcBef>
                <a:spcPts val="0"/>
              </a:spcBef>
              <a:spcAft>
                <a:spcPts val="0"/>
              </a:spcAft>
              <a:buSzPts val="1600"/>
              <a:buChar char="●"/>
            </a:pPr>
            <a:r>
              <a:rPr lang="en-GB" sz="1600"/>
              <a:t>--memory</a:t>
            </a:r>
            <a:endParaRPr sz="1600"/>
          </a:p>
          <a:p>
            <a:pPr indent="-330200" lvl="0" marL="457200" rtl="0" algn="l">
              <a:lnSpc>
                <a:spcPct val="100000"/>
              </a:lnSpc>
              <a:spcBef>
                <a:spcPts val="0"/>
              </a:spcBef>
              <a:spcAft>
                <a:spcPts val="0"/>
              </a:spcAft>
              <a:buSzPts val="1600"/>
              <a:buChar char="●"/>
            </a:pPr>
            <a:r>
              <a:rPr lang="en-GB" sz="1600"/>
              <a:t>--ulimit</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Clr>
                <a:schemeClr val="dk1"/>
              </a:buClr>
              <a:buSzPts val="1100"/>
              <a:buFont typeface="Arial"/>
              <a:buNone/>
            </a:pPr>
            <a:r>
              <a:rPr b="1" lang="en-GB" sz="1600"/>
              <a:t>Applications config</a:t>
            </a:r>
            <a:r>
              <a:rPr b="1" lang="en-GB" sz="1600"/>
              <a:t>:</a:t>
            </a:r>
            <a:endParaRPr b="1" sz="1600"/>
          </a:p>
          <a:p>
            <a:pPr indent="-330200" lvl="0" marL="457200" rtl="0" algn="l">
              <a:lnSpc>
                <a:spcPct val="100000"/>
              </a:lnSpc>
              <a:spcBef>
                <a:spcPts val="0"/>
              </a:spcBef>
              <a:spcAft>
                <a:spcPts val="0"/>
              </a:spcAft>
              <a:buSzPts val="1600"/>
              <a:buChar char="●"/>
            </a:pPr>
            <a:r>
              <a:rPr lang="en-GB" sz="1600"/>
              <a:t>Threads: corePoolSize (2), maxPoolSize (2), queueCapacity(3)</a:t>
            </a:r>
            <a:endParaRPr sz="1600"/>
          </a:p>
          <a:p>
            <a:pPr indent="-330200" lvl="0" marL="457200" rtl="0" algn="l">
              <a:lnSpc>
                <a:spcPct val="100000"/>
              </a:lnSpc>
              <a:spcBef>
                <a:spcPts val="0"/>
              </a:spcBef>
              <a:spcAft>
                <a:spcPts val="0"/>
              </a:spcAft>
              <a:buSzPts val="1600"/>
              <a:buChar char="●"/>
            </a:pPr>
            <a:r>
              <a:rPr lang="en-GB" sz="1600"/>
              <a:t>Xms  / Xmx</a:t>
            </a:r>
            <a:endParaRPr sz="1600"/>
          </a:p>
          <a:p>
            <a:pPr indent="-330200" lvl="0" marL="457200" rtl="0" algn="l">
              <a:lnSpc>
                <a:spcPct val="100000"/>
              </a:lnSpc>
              <a:spcBef>
                <a:spcPts val="0"/>
              </a:spcBef>
              <a:spcAft>
                <a:spcPts val="0"/>
              </a:spcAft>
              <a:buSzPts val="1600"/>
              <a:buChar char="●"/>
            </a:pPr>
            <a:r>
              <a:rPr lang="en-GB" sz="1600"/>
              <a:t>etc.</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to look? Before start again</a:t>
            </a:r>
            <a:endParaRPr/>
          </a:p>
        </p:txBody>
      </p:sp>
      <p:pic>
        <p:nvPicPr>
          <p:cNvPr id="179" name="Google Shape;179;p33"/>
          <p:cNvPicPr preferRelativeResize="0"/>
          <p:nvPr/>
        </p:nvPicPr>
        <p:blipFill>
          <a:blip r:embed="rId3">
            <a:alphaModFix/>
          </a:blip>
          <a:stretch>
            <a:fillRect/>
          </a:stretch>
        </p:blipFill>
        <p:spPr>
          <a:xfrm>
            <a:off x="70675" y="1170125"/>
            <a:ext cx="8683501" cy="1211175"/>
          </a:xfrm>
          <a:prstGeom prst="rect">
            <a:avLst/>
          </a:prstGeom>
          <a:noFill/>
          <a:ln>
            <a:noFill/>
          </a:ln>
        </p:spPr>
      </p:pic>
      <p:sp>
        <p:nvSpPr>
          <p:cNvPr id="180" name="Google Shape;180;p33"/>
          <p:cNvSpPr txBox="1"/>
          <p:nvPr/>
        </p:nvSpPr>
        <p:spPr>
          <a:xfrm>
            <a:off x="376350" y="2700625"/>
            <a:ext cx="8006100" cy="1790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434343"/>
              </a:buClr>
              <a:buSzPts val="1800"/>
              <a:buChar char="●"/>
            </a:pPr>
            <a:r>
              <a:rPr lang="en-GB" sz="1800">
                <a:solidFill>
                  <a:srgbClr val="434343"/>
                </a:solidFill>
              </a:rPr>
              <a:t>Memory Limit is 1GB</a:t>
            </a:r>
            <a:endParaRPr sz="1800">
              <a:solidFill>
                <a:srgbClr val="434343"/>
              </a:solidFill>
            </a:endParaRPr>
          </a:p>
          <a:p>
            <a:pPr indent="-342900" lvl="0" marL="457200" rtl="0" algn="l">
              <a:spcBef>
                <a:spcPts val="0"/>
              </a:spcBef>
              <a:spcAft>
                <a:spcPts val="0"/>
              </a:spcAft>
              <a:buClr>
                <a:srgbClr val="434343"/>
              </a:buClr>
              <a:buSzPts val="1800"/>
              <a:buChar char="●"/>
            </a:pPr>
            <a:r>
              <a:rPr lang="en-GB" sz="1800">
                <a:solidFill>
                  <a:srgbClr val="434343"/>
                </a:solidFill>
              </a:rPr>
              <a:t>You start to usage around 300MB because of JAVA_OPTS with -</a:t>
            </a:r>
            <a:r>
              <a:rPr i="1" lang="en-GB" sz="1800">
                <a:solidFill>
                  <a:srgbClr val="434343"/>
                </a:solidFill>
              </a:rPr>
              <a:t>Xms312m</a:t>
            </a:r>
            <a:r>
              <a:rPr lang="en-GB" sz="1800">
                <a:solidFill>
                  <a:srgbClr val="434343"/>
                </a:solidFill>
              </a:rPr>
              <a:t> </a:t>
            </a:r>
            <a:endParaRPr sz="1800">
              <a:solidFill>
                <a:srgbClr val="43434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87" name="Google Shape;187;p34"/>
          <p:cNvPicPr preferRelativeResize="0"/>
          <p:nvPr/>
        </p:nvPicPr>
        <p:blipFill>
          <a:blip r:embed="rId3">
            <a:alphaModFix/>
          </a:blip>
          <a:stretch>
            <a:fillRect/>
          </a:stretch>
        </p:blipFill>
        <p:spPr>
          <a:xfrm>
            <a:off x="116838" y="152800"/>
            <a:ext cx="8910325" cy="4990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Optimizations tradeoffs</a:t>
            </a:r>
            <a:endParaRPr/>
          </a:p>
        </p:txBody>
      </p:sp>
      <p:sp>
        <p:nvSpPr>
          <p:cNvPr id="193" name="Google Shape;193;p35"/>
          <p:cNvSpPr txBox="1"/>
          <p:nvPr>
            <p:ph idx="1" type="body"/>
          </p:nvPr>
        </p:nvSpPr>
        <p:spPr>
          <a:xfrm>
            <a:off x="266350" y="1150075"/>
            <a:ext cx="8709900" cy="36966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800"/>
              <a:buChar char="●"/>
            </a:pPr>
            <a:r>
              <a:rPr b="1" lang="en-GB"/>
              <a:t>Change memory limits</a:t>
            </a:r>
            <a:endParaRPr b="1"/>
          </a:p>
          <a:p>
            <a:pPr indent="-342900" lvl="0" marL="457200" rtl="0" algn="l">
              <a:lnSpc>
                <a:spcPct val="200000"/>
              </a:lnSpc>
              <a:spcBef>
                <a:spcPts val="0"/>
              </a:spcBef>
              <a:spcAft>
                <a:spcPts val="0"/>
              </a:spcAft>
              <a:buSzPts val="1800"/>
              <a:buChar char="●"/>
            </a:pPr>
            <a:r>
              <a:rPr b="1" lang="en-GB"/>
              <a:t>Change CPU limits</a:t>
            </a:r>
            <a:endParaRPr b="1"/>
          </a:p>
          <a:p>
            <a:pPr indent="-342900" lvl="0" marL="457200" rtl="0" algn="l">
              <a:lnSpc>
                <a:spcPct val="200000"/>
              </a:lnSpc>
              <a:spcBef>
                <a:spcPts val="0"/>
              </a:spcBef>
              <a:spcAft>
                <a:spcPts val="0"/>
              </a:spcAft>
              <a:buSzPts val="1800"/>
              <a:buChar char="●"/>
            </a:pPr>
            <a:r>
              <a:rPr b="1" lang="en-GB"/>
              <a:t>File Descriptors and Sockets</a:t>
            </a:r>
            <a:endParaRPr b="1"/>
          </a:p>
          <a:p>
            <a:pPr indent="-342900" lvl="0" marL="457200" rtl="0" algn="l">
              <a:lnSpc>
                <a:spcPct val="200000"/>
              </a:lnSpc>
              <a:spcBef>
                <a:spcPts val="0"/>
              </a:spcBef>
              <a:spcAft>
                <a:spcPts val="0"/>
              </a:spcAft>
              <a:buSzPts val="1800"/>
              <a:buChar char="●"/>
            </a:pPr>
            <a:r>
              <a:rPr b="1" lang="en-GB"/>
              <a:t>N</a:t>
            </a:r>
            <a:r>
              <a:rPr b="1" lang="en-GB"/>
              <a:t>umber of containers  x T</a:t>
            </a:r>
            <a:r>
              <a:rPr b="1" lang="en-GB"/>
              <a:t>hreads (workers) inside application</a:t>
            </a:r>
            <a:endParaRPr b="1"/>
          </a:p>
          <a:p>
            <a:pPr indent="-342900" lvl="0" marL="457200" rtl="0" algn="l">
              <a:lnSpc>
                <a:spcPct val="200000"/>
              </a:lnSpc>
              <a:spcBef>
                <a:spcPts val="0"/>
              </a:spcBef>
              <a:spcAft>
                <a:spcPts val="0"/>
              </a:spcAft>
              <a:buSzPts val="1800"/>
              <a:buChar char="●"/>
            </a:pPr>
            <a:r>
              <a:rPr b="1" lang="en-GB"/>
              <a:t>Specific configurations for your Server/JVM</a:t>
            </a:r>
            <a:endParaRPr b="1"/>
          </a:p>
          <a:p>
            <a:pPr indent="-317500" lvl="1" marL="914400" rtl="0" algn="l">
              <a:spcBef>
                <a:spcPts val="0"/>
              </a:spcBef>
              <a:spcAft>
                <a:spcPts val="0"/>
              </a:spcAft>
              <a:buSzPts val="1400"/>
              <a:buChar char="○"/>
            </a:pPr>
            <a:r>
              <a:rPr lang="en-GB"/>
              <a:t>server.undertow.io-threads </a:t>
            </a:r>
            <a:endParaRPr/>
          </a:p>
          <a:p>
            <a:pPr indent="-317500" lvl="1" marL="914400" rtl="0" algn="l">
              <a:spcBef>
                <a:spcPts val="1600"/>
              </a:spcBef>
              <a:spcAft>
                <a:spcPts val="1600"/>
              </a:spcAft>
              <a:buSzPts val="1400"/>
              <a:buChar char="○"/>
            </a:pPr>
            <a:r>
              <a:rPr lang="en-GB"/>
              <a:t>KestrelServerOptions.ThreadCount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Optimizations tradeoffs</a:t>
            </a:r>
            <a:endParaRPr/>
          </a:p>
        </p:txBody>
      </p:sp>
      <p:sp>
        <p:nvSpPr>
          <p:cNvPr id="199" name="Google Shape;199;p36"/>
          <p:cNvSpPr txBox="1"/>
          <p:nvPr>
            <p:ph idx="1" type="body"/>
          </p:nvPr>
        </p:nvSpPr>
        <p:spPr>
          <a:xfrm>
            <a:off x="266350" y="1150075"/>
            <a:ext cx="8709900" cy="3696600"/>
          </a:xfrm>
          <a:prstGeom prst="rect">
            <a:avLst/>
          </a:prstGeom>
        </p:spPr>
        <p:txBody>
          <a:bodyPr anchorCtr="0" anchor="t" bIns="91425" lIns="91425" spcFirstLastPara="1" rIns="91425" wrap="square" tIns="91425">
            <a:noAutofit/>
          </a:bodyPr>
          <a:lstStyle/>
          <a:p>
            <a:pPr indent="-342900" lvl="0" marL="457200" marR="0" rtl="0" algn="l">
              <a:lnSpc>
                <a:spcPct val="200000"/>
              </a:lnSpc>
              <a:spcBef>
                <a:spcPts val="0"/>
              </a:spcBef>
              <a:spcAft>
                <a:spcPts val="0"/>
              </a:spcAft>
              <a:buClr>
                <a:schemeClr val="dk2"/>
              </a:buClr>
              <a:buSzPts val="1800"/>
              <a:buFont typeface="Arial"/>
              <a:buChar char="●"/>
            </a:pPr>
            <a:r>
              <a:rPr b="1" lang="en-GB"/>
              <a:t>IO Usage</a:t>
            </a:r>
            <a:endParaRPr b="1"/>
          </a:p>
          <a:p>
            <a:pPr indent="-342900" lvl="0" marL="457200" marR="0" rtl="0" algn="l">
              <a:lnSpc>
                <a:spcPct val="200000"/>
              </a:lnSpc>
              <a:spcBef>
                <a:spcPts val="0"/>
              </a:spcBef>
              <a:spcAft>
                <a:spcPts val="0"/>
              </a:spcAft>
              <a:buSzPts val="1800"/>
              <a:buChar char="●"/>
            </a:pPr>
            <a:r>
              <a:rPr b="1" lang="en-GB"/>
              <a:t>Network Usage</a:t>
            </a:r>
            <a:endParaRPr b="1"/>
          </a:p>
          <a:p>
            <a:pPr indent="-342900" lvl="0" marL="457200" marR="0" rtl="0" algn="l">
              <a:lnSpc>
                <a:spcPct val="200000"/>
              </a:lnSpc>
              <a:spcBef>
                <a:spcPts val="0"/>
              </a:spcBef>
              <a:spcAft>
                <a:spcPts val="0"/>
              </a:spcAft>
              <a:buSzPts val="1800"/>
              <a:buChar char="●"/>
            </a:pPr>
            <a:r>
              <a:rPr b="1" lang="en-GB"/>
              <a:t>Related dependencies</a:t>
            </a:r>
            <a:endParaRPr b="1"/>
          </a:p>
          <a:p>
            <a:pPr indent="-317500" lvl="1" marL="914400" marR="0" rtl="0" algn="l">
              <a:lnSpc>
                <a:spcPct val="200000"/>
              </a:lnSpc>
              <a:spcBef>
                <a:spcPts val="0"/>
              </a:spcBef>
              <a:spcAft>
                <a:spcPts val="0"/>
              </a:spcAft>
              <a:buSzPts val="1400"/>
              <a:buChar char="○"/>
            </a:pPr>
            <a:r>
              <a:rPr b="1" lang="en-GB"/>
              <a:t>APIs</a:t>
            </a:r>
            <a:endParaRPr b="1"/>
          </a:p>
          <a:p>
            <a:pPr indent="-317500" lvl="1" marL="914400" marR="0" rtl="0" algn="l">
              <a:lnSpc>
                <a:spcPct val="200000"/>
              </a:lnSpc>
              <a:spcBef>
                <a:spcPts val="0"/>
              </a:spcBef>
              <a:spcAft>
                <a:spcPts val="0"/>
              </a:spcAft>
              <a:buSzPts val="1400"/>
              <a:buChar char="○"/>
            </a:pPr>
            <a:r>
              <a:rPr b="1" lang="en-GB"/>
              <a:t>Database</a:t>
            </a:r>
            <a:endParaRPr b="1"/>
          </a:p>
          <a:p>
            <a:pPr indent="-317500" lvl="1" marL="914400" marR="0" rtl="0" algn="l">
              <a:lnSpc>
                <a:spcPct val="200000"/>
              </a:lnSpc>
              <a:spcBef>
                <a:spcPts val="0"/>
              </a:spcBef>
              <a:spcAft>
                <a:spcPts val="0"/>
              </a:spcAft>
              <a:buSzPts val="1400"/>
              <a:buChar char="○"/>
            </a:pPr>
            <a:r>
              <a:rPr b="1" lang="en-GB"/>
              <a:t>File System</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Any doubts?</a:t>
            </a:r>
            <a:endParaRPr/>
          </a:p>
        </p:txBody>
      </p:sp>
      <p:sp>
        <p:nvSpPr>
          <p:cNvPr id="205" name="Google Shape;205;p37"/>
          <p:cNvSpPr txBox="1"/>
          <p:nvPr>
            <p:ph idx="1" type="body"/>
          </p:nvPr>
        </p:nvSpPr>
        <p:spPr>
          <a:xfrm>
            <a:off x="311700" y="2816325"/>
            <a:ext cx="8520600" cy="175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GB"/>
              <a:t>Source:</a:t>
            </a:r>
            <a:endParaRPr b="1"/>
          </a:p>
          <a:p>
            <a:pPr indent="0" lvl="0" marL="0" rtl="0" algn="l">
              <a:lnSpc>
                <a:spcPct val="100000"/>
              </a:lnSpc>
              <a:spcBef>
                <a:spcPts val="0"/>
              </a:spcBef>
              <a:spcAft>
                <a:spcPts val="0"/>
              </a:spcAft>
              <a:buNone/>
            </a:pPr>
            <a:r>
              <a:rPr lang="en-GB" u="sng">
                <a:solidFill>
                  <a:schemeClr val="hlink"/>
                </a:solidFill>
                <a:hlinkClick r:id="rId3"/>
              </a:rPr>
              <a:t>https://github.com/felipelino/container-optimizer-demo</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b="1" lang="en-GB"/>
              <a:t>Contacts:</a:t>
            </a:r>
            <a:endParaRPr b="1"/>
          </a:p>
          <a:p>
            <a:pPr indent="0" lvl="0" marL="0" rtl="0" algn="l">
              <a:lnSpc>
                <a:spcPct val="100000"/>
              </a:lnSpc>
              <a:spcBef>
                <a:spcPts val="0"/>
              </a:spcBef>
              <a:spcAft>
                <a:spcPts val="0"/>
              </a:spcAft>
              <a:buNone/>
            </a:pPr>
            <a:r>
              <a:rPr lang="en-GB"/>
              <a:t>Felipe Lino (felipelino44@gmail.com)</a:t>
            </a:r>
            <a:endParaRPr/>
          </a:p>
        </p:txBody>
      </p:sp>
      <p:pic>
        <p:nvPicPr>
          <p:cNvPr id="206" name="Google Shape;206;p37"/>
          <p:cNvPicPr preferRelativeResize="0"/>
          <p:nvPr/>
        </p:nvPicPr>
        <p:blipFill>
          <a:blip r:embed="rId4">
            <a:alphaModFix/>
          </a:blip>
          <a:stretch>
            <a:fillRect/>
          </a:stretch>
        </p:blipFill>
        <p:spPr>
          <a:xfrm>
            <a:off x="3267075" y="1063725"/>
            <a:ext cx="2609850" cy="1752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Infrastructure - Concerns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200000"/>
              </a:lnSpc>
              <a:spcBef>
                <a:spcPts val="0"/>
              </a:spcBef>
              <a:spcAft>
                <a:spcPts val="0"/>
              </a:spcAft>
              <a:buClr>
                <a:schemeClr val="dk2"/>
              </a:buClr>
              <a:buSzPts val="1800"/>
              <a:buFont typeface="Arial"/>
              <a:buChar char="●"/>
            </a:pPr>
            <a:r>
              <a:rPr lang="en-GB"/>
              <a:t>Isolated</a:t>
            </a:r>
            <a:endParaRPr/>
          </a:p>
          <a:p>
            <a:pPr indent="-342900" lvl="0" marL="457200" marR="0" rtl="0" algn="l">
              <a:lnSpc>
                <a:spcPct val="200000"/>
              </a:lnSpc>
              <a:spcBef>
                <a:spcPts val="0"/>
              </a:spcBef>
              <a:spcAft>
                <a:spcPts val="0"/>
              </a:spcAft>
              <a:buClr>
                <a:schemeClr val="dk2"/>
              </a:buClr>
              <a:buSzPts val="1800"/>
              <a:buFont typeface="Arial"/>
              <a:buChar char="●"/>
            </a:pPr>
            <a:r>
              <a:rPr lang="en-GB"/>
              <a:t>One container application doesn’t affect other</a:t>
            </a:r>
            <a:endParaRPr/>
          </a:p>
          <a:p>
            <a:pPr indent="-342900" lvl="0" marL="457200" marR="0" rtl="0" algn="l">
              <a:lnSpc>
                <a:spcPct val="200000"/>
              </a:lnSpc>
              <a:spcBef>
                <a:spcPts val="0"/>
              </a:spcBef>
              <a:spcAft>
                <a:spcPts val="0"/>
              </a:spcAft>
              <a:buClr>
                <a:schemeClr val="dk2"/>
              </a:buClr>
              <a:buSzPts val="1800"/>
              <a:buFont typeface="Arial"/>
              <a:buChar char="●"/>
            </a:pPr>
            <a:r>
              <a:rPr lang="en-GB"/>
              <a:t>You don’t need to worry about where your container will run</a:t>
            </a:r>
            <a:endParaRPr/>
          </a:p>
          <a:p>
            <a:pPr indent="-342900" lvl="0" marL="457200" marR="0" rtl="0" algn="l">
              <a:lnSpc>
                <a:spcPct val="200000"/>
              </a:lnSpc>
              <a:spcBef>
                <a:spcPts val="0"/>
              </a:spcBef>
              <a:spcAft>
                <a:spcPts val="0"/>
              </a:spcAft>
              <a:buSzPts val="1800"/>
              <a:buChar char="●"/>
            </a:pPr>
            <a:r>
              <a:rPr lang="en-GB"/>
              <a:t>You can reproduce the same behavior locally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Infrastructure - Concerns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2"/>
              </a:buClr>
              <a:buSzPts val="1800"/>
              <a:buFont typeface="Arial"/>
              <a:buChar char="●"/>
            </a:pPr>
            <a:r>
              <a:rPr lang="en-GB"/>
              <a:t>Your application will share resources with other containers</a:t>
            </a:r>
            <a:r>
              <a:rPr lang="en-GB"/>
              <a:t>?</a:t>
            </a:r>
            <a:endParaRPr/>
          </a:p>
          <a:p>
            <a:pPr indent="-317500" lvl="1" marL="914400" marR="0" rtl="0" algn="l">
              <a:lnSpc>
                <a:spcPct val="150000"/>
              </a:lnSpc>
              <a:spcBef>
                <a:spcPts val="0"/>
              </a:spcBef>
              <a:spcAft>
                <a:spcPts val="0"/>
              </a:spcAft>
              <a:buSzPts val="1400"/>
              <a:buChar char="○"/>
            </a:pPr>
            <a:r>
              <a:rPr lang="en-GB"/>
              <a:t>Pros</a:t>
            </a:r>
            <a:endParaRPr/>
          </a:p>
          <a:p>
            <a:pPr indent="-317500" lvl="2" marL="1371600" rtl="0" algn="l">
              <a:lnSpc>
                <a:spcPct val="150000"/>
              </a:lnSpc>
              <a:spcBef>
                <a:spcPts val="0"/>
              </a:spcBef>
              <a:spcAft>
                <a:spcPts val="0"/>
              </a:spcAft>
              <a:buSzPts val="1400"/>
              <a:buChar char="■"/>
            </a:pPr>
            <a:r>
              <a:rPr lang="en-GB"/>
              <a:t>Better use of your physical resources (CPU, Memory, etc)</a:t>
            </a:r>
            <a:endParaRPr/>
          </a:p>
          <a:p>
            <a:pPr indent="-317500" lvl="3" marL="1828800" rtl="0" algn="l">
              <a:lnSpc>
                <a:spcPct val="150000"/>
              </a:lnSpc>
              <a:spcBef>
                <a:spcPts val="0"/>
              </a:spcBef>
              <a:spcAft>
                <a:spcPts val="0"/>
              </a:spcAft>
              <a:buSzPts val="1400"/>
              <a:buChar char="●"/>
            </a:pPr>
            <a:r>
              <a:rPr lang="en-GB"/>
              <a:t>Your application it is not using CPU ALL the time</a:t>
            </a:r>
            <a:endParaRPr/>
          </a:p>
          <a:p>
            <a:pPr indent="-317500" lvl="2" marL="1371600" marR="0" rtl="0" algn="l">
              <a:lnSpc>
                <a:spcPct val="150000"/>
              </a:lnSpc>
              <a:spcBef>
                <a:spcPts val="0"/>
              </a:spcBef>
              <a:spcAft>
                <a:spcPts val="0"/>
              </a:spcAft>
              <a:buSzPts val="1400"/>
              <a:buChar char="■"/>
            </a:pPr>
            <a:r>
              <a:rPr lang="en-GB"/>
              <a:t>Make sense have more than one container in the same host</a:t>
            </a:r>
            <a:endParaRPr/>
          </a:p>
          <a:p>
            <a:pPr indent="-317500" lvl="2" marL="1371600" marR="0" rtl="0" algn="l">
              <a:lnSpc>
                <a:spcPct val="150000"/>
              </a:lnSpc>
              <a:spcBef>
                <a:spcPts val="0"/>
              </a:spcBef>
              <a:spcAft>
                <a:spcPts val="0"/>
              </a:spcAft>
              <a:buSzPts val="1400"/>
              <a:buChar char="■"/>
            </a:pPr>
            <a:r>
              <a:rPr lang="en-GB"/>
              <a:t>Save money</a:t>
            </a:r>
            <a:endParaRPr/>
          </a:p>
          <a:p>
            <a:pPr indent="-317500" lvl="1" marL="914400" marR="0" rtl="0" algn="l">
              <a:lnSpc>
                <a:spcPct val="150000"/>
              </a:lnSpc>
              <a:spcBef>
                <a:spcPts val="0"/>
              </a:spcBef>
              <a:spcAft>
                <a:spcPts val="0"/>
              </a:spcAft>
              <a:buSzPts val="1400"/>
              <a:buChar char="○"/>
            </a:pPr>
            <a:r>
              <a:rPr lang="en-GB"/>
              <a:t>Cons</a:t>
            </a:r>
            <a:endParaRPr/>
          </a:p>
          <a:p>
            <a:pPr indent="-317500" lvl="2" marL="1371600" marR="0" rtl="0" algn="l">
              <a:lnSpc>
                <a:spcPct val="150000"/>
              </a:lnSpc>
              <a:spcBef>
                <a:spcPts val="0"/>
              </a:spcBef>
              <a:spcAft>
                <a:spcPts val="0"/>
              </a:spcAft>
              <a:buSzPts val="1400"/>
              <a:buChar char="■"/>
            </a:pPr>
            <a:r>
              <a:rPr lang="en-GB"/>
              <a:t>The physical resources available changes over time</a:t>
            </a:r>
            <a:endParaRPr/>
          </a:p>
          <a:p>
            <a:pPr indent="-317500" lvl="2" marL="1371600" marR="0" rtl="0" algn="l">
              <a:lnSpc>
                <a:spcPct val="150000"/>
              </a:lnSpc>
              <a:spcBef>
                <a:spcPts val="0"/>
              </a:spcBef>
              <a:spcAft>
                <a:spcPts val="0"/>
              </a:spcAft>
              <a:buSzPts val="1400"/>
              <a:buChar char="■"/>
            </a:pPr>
            <a:r>
              <a:rPr lang="en-GB"/>
              <a:t>Application impacts each other</a:t>
            </a:r>
            <a:endParaRPr/>
          </a:p>
          <a:p>
            <a:pPr indent="-317500" lvl="2" marL="1371600" marR="0" rtl="0" algn="l">
              <a:lnSpc>
                <a:spcPct val="150000"/>
              </a:lnSpc>
              <a:spcBef>
                <a:spcPts val="0"/>
              </a:spcBef>
              <a:spcAft>
                <a:spcPts val="0"/>
              </a:spcAft>
              <a:buSzPts val="1400"/>
              <a:buChar char="■"/>
            </a:pPr>
            <a:r>
              <a:rPr lang="en-GB"/>
              <a:t>Spent more money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Infrastructure - Concerns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2"/>
              </a:buClr>
              <a:buSzPts val="1800"/>
              <a:buFont typeface="Arial"/>
              <a:buChar char="●"/>
            </a:pPr>
            <a:r>
              <a:rPr lang="en-GB"/>
              <a:t>All containers in the same host are yours</a:t>
            </a:r>
            <a:r>
              <a:rPr lang="en-GB"/>
              <a:t>?</a:t>
            </a:r>
            <a:endParaRPr/>
          </a:p>
          <a:p>
            <a:pPr indent="-317500" lvl="1" marL="914400" marR="0" rtl="0" algn="l">
              <a:lnSpc>
                <a:spcPct val="150000"/>
              </a:lnSpc>
              <a:spcBef>
                <a:spcPts val="0"/>
              </a:spcBef>
              <a:spcAft>
                <a:spcPts val="0"/>
              </a:spcAft>
              <a:buClr>
                <a:schemeClr val="dk2"/>
              </a:buClr>
              <a:buSzPts val="1400"/>
              <a:buFont typeface="Arial"/>
              <a:buChar char="○"/>
            </a:pPr>
            <a:r>
              <a:rPr lang="en-GB"/>
              <a:t>If yes</a:t>
            </a:r>
            <a:endParaRPr/>
          </a:p>
          <a:p>
            <a:pPr indent="-317500" lvl="2" marL="1371600" marR="0" rtl="0" algn="l">
              <a:lnSpc>
                <a:spcPct val="150000"/>
              </a:lnSpc>
              <a:spcBef>
                <a:spcPts val="0"/>
              </a:spcBef>
              <a:spcAft>
                <a:spcPts val="0"/>
              </a:spcAft>
              <a:buClr>
                <a:schemeClr val="dk2"/>
              </a:buClr>
              <a:buSzPts val="1400"/>
              <a:buFont typeface="Arial"/>
              <a:buChar char="■"/>
            </a:pPr>
            <a:r>
              <a:rPr lang="en-GB"/>
              <a:t>The control about sharing resources belongs to the team responsible by the applications</a:t>
            </a:r>
            <a:endParaRPr/>
          </a:p>
          <a:p>
            <a:pPr indent="-317500" lvl="2" marL="1371600" marR="0" rtl="0" algn="l">
              <a:lnSpc>
                <a:spcPct val="150000"/>
              </a:lnSpc>
              <a:spcBef>
                <a:spcPts val="0"/>
              </a:spcBef>
              <a:spcAft>
                <a:spcPts val="0"/>
              </a:spcAft>
              <a:buSzPts val="1400"/>
              <a:buChar char="■"/>
            </a:pPr>
            <a:r>
              <a:rPr lang="en-GB"/>
              <a:t>The development team needs to know about infrastructure</a:t>
            </a:r>
            <a:endParaRPr/>
          </a:p>
          <a:p>
            <a:pPr indent="-317500" lvl="2" marL="1371600" marR="0" rtl="0" algn="l">
              <a:lnSpc>
                <a:spcPct val="150000"/>
              </a:lnSpc>
              <a:spcBef>
                <a:spcPts val="0"/>
              </a:spcBef>
              <a:spcAft>
                <a:spcPts val="0"/>
              </a:spcAft>
              <a:buSzPts val="1400"/>
              <a:buChar char="■"/>
            </a:pPr>
            <a:r>
              <a:rPr lang="en-GB"/>
              <a:t>The development team could tune the applications and hardware</a:t>
            </a:r>
            <a:endParaRPr/>
          </a:p>
          <a:p>
            <a:pPr indent="-317500" lvl="2" marL="1371600" marR="0" rtl="0" algn="l">
              <a:lnSpc>
                <a:spcPct val="150000"/>
              </a:lnSpc>
              <a:spcBef>
                <a:spcPts val="0"/>
              </a:spcBef>
              <a:spcAft>
                <a:spcPts val="0"/>
              </a:spcAft>
              <a:buSzPts val="1400"/>
              <a:buChar char="■"/>
            </a:pPr>
            <a:r>
              <a:rPr lang="en-GB"/>
              <a:t>Could have waste of resources (Ex: batch operations)</a:t>
            </a:r>
            <a:endParaRPr/>
          </a:p>
          <a:p>
            <a:pPr indent="-317500" lvl="1" marL="914400" marR="0" rtl="0" algn="l">
              <a:lnSpc>
                <a:spcPct val="150000"/>
              </a:lnSpc>
              <a:spcBef>
                <a:spcPts val="0"/>
              </a:spcBef>
              <a:spcAft>
                <a:spcPts val="0"/>
              </a:spcAft>
              <a:buSzPts val="1400"/>
              <a:buChar char="○"/>
            </a:pPr>
            <a:r>
              <a:rPr lang="en-GB"/>
              <a:t>If not</a:t>
            </a:r>
            <a:endParaRPr/>
          </a:p>
          <a:p>
            <a:pPr indent="-317500" lvl="2" marL="1371600" rtl="0" algn="l">
              <a:lnSpc>
                <a:spcPct val="150000"/>
              </a:lnSpc>
              <a:spcBef>
                <a:spcPts val="0"/>
              </a:spcBef>
              <a:spcAft>
                <a:spcPts val="0"/>
              </a:spcAft>
              <a:buSzPts val="1400"/>
              <a:buChar char="■"/>
            </a:pPr>
            <a:r>
              <a:rPr lang="en-GB"/>
              <a:t>The control about sharing resources belongs to the infrastructure team</a:t>
            </a:r>
            <a:endParaRPr/>
          </a:p>
          <a:p>
            <a:pPr indent="-317500" lvl="2" marL="1371600" marR="0" rtl="0" algn="l">
              <a:lnSpc>
                <a:spcPct val="150000"/>
              </a:lnSpc>
              <a:spcBef>
                <a:spcPts val="0"/>
              </a:spcBef>
              <a:spcAft>
                <a:spcPts val="0"/>
              </a:spcAft>
              <a:buSzPts val="1400"/>
              <a:buChar char="■"/>
            </a:pPr>
            <a:r>
              <a:rPr lang="en-GB"/>
              <a:t>The development team has fewer options to tune application</a:t>
            </a:r>
            <a:endParaRPr/>
          </a:p>
          <a:p>
            <a:pPr indent="-317500" lvl="2" marL="1371600" marR="0" rtl="0" algn="l">
              <a:lnSpc>
                <a:spcPct val="150000"/>
              </a:lnSpc>
              <a:spcBef>
                <a:spcPts val="0"/>
              </a:spcBef>
              <a:spcAft>
                <a:spcPts val="0"/>
              </a:spcAft>
              <a:buSzPts val="1400"/>
              <a:buChar char="■"/>
            </a:pPr>
            <a:r>
              <a:rPr lang="en-GB"/>
              <a:t>Possible no waste of resources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Infrastructure - Concerns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2"/>
              </a:buClr>
              <a:buSzPts val="1800"/>
              <a:buFont typeface="Arial"/>
              <a:buChar char="●"/>
            </a:pPr>
            <a:r>
              <a:rPr lang="en-GB"/>
              <a:t>The host will share containers with other applications?</a:t>
            </a:r>
            <a:endParaRPr/>
          </a:p>
          <a:p>
            <a:pPr indent="-317500" lvl="1" marL="914400" marR="0" rtl="0" algn="l">
              <a:lnSpc>
                <a:spcPct val="150000"/>
              </a:lnSpc>
              <a:spcBef>
                <a:spcPts val="0"/>
              </a:spcBef>
              <a:spcAft>
                <a:spcPts val="0"/>
              </a:spcAft>
              <a:buSzPts val="1400"/>
              <a:buChar char="○"/>
            </a:pPr>
            <a:r>
              <a:rPr lang="en-GB"/>
              <a:t>Data base</a:t>
            </a:r>
            <a:endParaRPr/>
          </a:p>
          <a:p>
            <a:pPr indent="-317500" lvl="1" marL="914400" marR="0" rtl="0" algn="l">
              <a:lnSpc>
                <a:spcPct val="150000"/>
              </a:lnSpc>
              <a:spcBef>
                <a:spcPts val="0"/>
              </a:spcBef>
              <a:spcAft>
                <a:spcPts val="0"/>
              </a:spcAft>
              <a:buSzPts val="1400"/>
              <a:buChar char="○"/>
            </a:pPr>
            <a:r>
              <a:rPr lang="en-GB"/>
              <a:t>Infrastructure resources</a:t>
            </a:r>
            <a:endParaRPr/>
          </a:p>
          <a:p>
            <a:pPr indent="-317500" lvl="2" marL="1371600" marR="0" rtl="0" algn="l">
              <a:lnSpc>
                <a:spcPct val="150000"/>
              </a:lnSpc>
              <a:spcBef>
                <a:spcPts val="0"/>
              </a:spcBef>
              <a:spcAft>
                <a:spcPts val="0"/>
              </a:spcAft>
              <a:buSzPts val="1400"/>
              <a:buChar char="■"/>
            </a:pPr>
            <a:r>
              <a:rPr lang="en-GB"/>
              <a:t>Load Balancers</a:t>
            </a:r>
            <a:endParaRPr/>
          </a:p>
          <a:p>
            <a:pPr indent="-317500" lvl="2" marL="1371600" marR="0" rtl="0" algn="l">
              <a:lnSpc>
                <a:spcPct val="150000"/>
              </a:lnSpc>
              <a:spcBef>
                <a:spcPts val="0"/>
              </a:spcBef>
              <a:spcAft>
                <a:spcPts val="0"/>
              </a:spcAft>
              <a:buSzPts val="1400"/>
              <a:buChar char="■"/>
            </a:pPr>
            <a:r>
              <a:rPr lang="en-GB"/>
              <a:t>HAProxy</a:t>
            </a:r>
            <a:endParaRPr/>
          </a:p>
          <a:p>
            <a:pPr indent="-317500" lvl="2" marL="1371600" marR="0" rtl="0" algn="l">
              <a:lnSpc>
                <a:spcPct val="150000"/>
              </a:lnSpc>
              <a:spcBef>
                <a:spcPts val="0"/>
              </a:spcBef>
              <a:spcAft>
                <a:spcPts val="0"/>
              </a:spcAft>
              <a:buSzPts val="1400"/>
              <a:buChar char="■"/>
            </a:pPr>
            <a:r>
              <a:rPr lang="en-GB"/>
              <a:t>Nginx / Apache</a:t>
            </a:r>
            <a:endParaRPr/>
          </a:p>
          <a:p>
            <a:pPr indent="-317500" lvl="2" marL="1371600" marR="0" rtl="0" algn="l">
              <a:lnSpc>
                <a:spcPct val="150000"/>
              </a:lnSpc>
              <a:spcBef>
                <a:spcPts val="0"/>
              </a:spcBef>
              <a:spcAft>
                <a:spcPts val="0"/>
              </a:spcAft>
              <a:buSzPts val="1400"/>
              <a:buChar char="■"/>
            </a:pPr>
            <a:r>
              <a:rPr lang="en-GB"/>
              <a:t>Cache Layer</a:t>
            </a:r>
            <a:endParaRPr/>
          </a:p>
          <a:p>
            <a:pPr indent="-317500" lvl="2" marL="1371600" rtl="0" algn="l">
              <a:lnSpc>
                <a:spcPct val="150000"/>
              </a:lnSpc>
              <a:spcBef>
                <a:spcPts val="0"/>
              </a:spcBef>
              <a:spcAft>
                <a:spcPts val="0"/>
              </a:spcAft>
              <a:buSzPts val="1400"/>
              <a:buChar char="■"/>
            </a:pPr>
            <a:r>
              <a:rPr lang="en-GB"/>
              <a:t>Logger App (ex: FluentD)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Infrastructure - Concerns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2"/>
              </a:buClr>
              <a:buSzPts val="1800"/>
              <a:buFont typeface="Arial"/>
              <a:buChar char="●"/>
            </a:pPr>
            <a:r>
              <a:rPr lang="en-GB"/>
              <a:t>The environment will put some limits?</a:t>
            </a:r>
            <a:endParaRPr/>
          </a:p>
          <a:p>
            <a:pPr indent="-317500" lvl="1" marL="914400" marR="0" rtl="0" algn="l">
              <a:lnSpc>
                <a:spcPct val="150000"/>
              </a:lnSpc>
              <a:spcBef>
                <a:spcPts val="0"/>
              </a:spcBef>
              <a:spcAft>
                <a:spcPts val="0"/>
              </a:spcAft>
              <a:buClr>
                <a:schemeClr val="dk2"/>
              </a:buClr>
              <a:buSzPts val="1400"/>
              <a:buFont typeface="Arial"/>
              <a:buChar char="○"/>
            </a:pPr>
            <a:r>
              <a:rPr lang="en-GB"/>
              <a:t>Memory</a:t>
            </a:r>
            <a:endParaRPr/>
          </a:p>
          <a:p>
            <a:pPr indent="-317500" lvl="1" marL="914400" marR="0" rtl="0" algn="l">
              <a:lnSpc>
                <a:spcPct val="150000"/>
              </a:lnSpc>
              <a:spcBef>
                <a:spcPts val="0"/>
              </a:spcBef>
              <a:spcAft>
                <a:spcPts val="0"/>
              </a:spcAft>
              <a:buSzPts val="1400"/>
              <a:buChar char="○"/>
            </a:pPr>
            <a:r>
              <a:rPr lang="en-GB"/>
              <a:t>CPU usage</a:t>
            </a:r>
            <a:endParaRPr/>
          </a:p>
          <a:p>
            <a:pPr indent="-317500" lvl="1" marL="914400" marR="0" rtl="0" algn="l">
              <a:lnSpc>
                <a:spcPct val="150000"/>
              </a:lnSpc>
              <a:spcBef>
                <a:spcPts val="0"/>
              </a:spcBef>
              <a:spcAft>
                <a:spcPts val="0"/>
              </a:spcAft>
              <a:buSzPts val="1400"/>
              <a:buChar char="○"/>
            </a:pPr>
            <a:r>
              <a:rPr lang="en-GB"/>
              <a:t>File Descriptor</a:t>
            </a:r>
            <a:endParaRPr/>
          </a:p>
          <a:p>
            <a:pPr indent="-317500" lvl="1" marL="914400" marR="0" rtl="0" algn="l">
              <a:lnSpc>
                <a:spcPct val="150000"/>
              </a:lnSpc>
              <a:spcBef>
                <a:spcPts val="0"/>
              </a:spcBef>
              <a:spcAft>
                <a:spcPts val="0"/>
              </a:spcAft>
              <a:buSzPts val="1400"/>
              <a:buChar char="○"/>
            </a:pPr>
            <a:r>
              <a:rPr lang="en-GB"/>
              <a:t>Network Bandwidth</a:t>
            </a:r>
            <a:endParaRPr/>
          </a:p>
          <a:p>
            <a:pPr indent="-317500" lvl="1" marL="914400" marR="0" rtl="0" algn="l">
              <a:lnSpc>
                <a:spcPct val="150000"/>
              </a:lnSpc>
              <a:spcBef>
                <a:spcPts val="0"/>
              </a:spcBef>
              <a:spcAft>
                <a:spcPts val="0"/>
              </a:spcAft>
              <a:buSzPts val="1400"/>
              <a:buChar char="○"/>
            </a:pPr>
            <a:r>
              <a:rPr lang="en-GB"/>
              <a:t>Disk I/O operations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Application </a:t>
            </a:r>
            <a:r>
              <a:rPr lang="en-GB"/>
              <a:t>- Concerns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0" rtl="0" algn="l">
              <a:lnSpc>
                <a:spcPct val="150000"/>
              </a:lnSpc>
              <a:spcBef>
                <a:spcPts val="0"/>
              </a:spcBef>
              <a:spcAft>
                <a:spcPts val="0"/>
              </a:spcAft>
              <a:buClr>
                <a:schemeClr val="dk2"/>
              </a:buClr>
              <a:buSzPts val="1800"/>
              <a:buFont typeface="Arial"/>
              <a:buChar char="●"/>
            </a:pPr>
            <a:r>
              <a:rPr lang="en-GB"/>
              <a:t>Your application will run inside a Virtual Machine / Server </a:t>
            </a:r>
            <a:r>
              <a:rPr lang="en-GB"/>
              <a:t>?</a:t>
            </a:r>
            <a:endParaRPr/>
          </a:p>
          <a:p>
            <a:pPr indent="-317500" lvl="1" marL="914400" marR="0" rtl="0" algn="l">
              <a:lnSpc>
                <a:spcPct val="150000"/>
              </a:lnSpc>
              <a:spcBef>
                <a:spcPts val="0"/>
              </a:spcBef>
              <a:spcAft>
                <a:spcPts val="0"/>
              </a:spcAft>
              <a:buClr>
                <a:schemeClr val="dk2"/>
              </a:buClr>
              <a:buSzPts val="1400"/>
              <a:buFont typeface="Arial"/>
              <a:buChar char="○"/>
            </a:pPr>
            <a:r>
              <a:rPr lang="en-GB"/>
              <a:t>Java with JVM (Application Server: Tomcat, Jetty, etc)</a:t>
            </a:r>
            <a:endParaRPr/>
          </a:p>
          <a:p>
            <a:pPr indent="-317500" lvl="1" marL="914400" marR="0" rtl="0" algn="l">
              <a:lnSpc>
                <a:spcPct val="150000"/>
              </a:lnSpc>
              <a:spcBef>
                <a:spcPts val="0"/>
              </a:spcBef>
              <a:spcAft>
                <a:spcPts val="0"/>
              </a:spcAft>
              <a:buSzPts val="1400"/>
              <a:buChar char="○"/>
            </a:pPr>
            <a:r>
              <a:rPr lang="en-GB"/>
              <a:t>.NET Kestrel Web Server </a:t>
            </a:r>
            <a:endParaRPr/>
          </a:p>
          <a:p>
            <a:pPr indent="-342900" lvl="0" marL="457200" marR="0" rtl="0" algn="l">
              <a:lnSpc>
                <a:spcPct val="150000"/>
              </a:lnSpc>
              <a:spcBef>
                <a:spcPts val="0"/>
              </a:spcBef>
              <a:spcAft>
                <a:spcPts val="0"/>
              </a:spcAft>
              <a:buSzPts val="1800"/>
              <a:buChar char="●"/>
            </a:pPr>
            <a:r>
              <a:rPr lang="en-GB"/>
              <a:t>Your container runs more than one application?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look?</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GB" sz="1400"/>
              <a:t>Memory</a:t>
            </a:r>
            <a:endParaRPr sz="1400"/>
          </a:p>
          <a:p>
            <a:pPr indent="-317500" lvl="0" marL="457200" rtl="0" algn="l">
              <a:lnSpc>
                <a:spcPct val="150000"/>
              </a:lnSpc>
              <a:spcBef>
                <a:spcPts val="0"/>
              </a:spcBef>
              <a:spcAft>
                <a:spcPts val="0"/>
              </a:spcAft>
              <a:buSzPts val="1400"/>
              <a:buChar char="●"/>
            </a:pPr>
            <a:r>
              <a:rPr lang="en-GB" sz="1400"/>
              <a:t>CPU usage</a:t>
            </a:r>
            <a:endParaRPr sz="1400"/>
          </a:p>
          <a:p>
            <a:pPr indent="-317500" lvl="0" marL="457200" rtl="0" algn="l">
              <a:lnSpc>
                <a:spcPct val="150000"/>
              </a:lnSpc>
              <a:spcBef>
                <a:spcPts val="0"/>
              </a:spcBef>
              <a:spcAft>
                <a:spcPts val="0"/>
              </a:spcAft>
              <a:buSzPts val="1400"/>
              <a:buChar char="●"/>
            </a:pPr>
            <a:r>
              <a:rPr lang="en-GB" sz="1400"/>
              <a:t>File Descriptor</a:t>
            </a:r>
            <a:endParaRPr sz="1400"/>
          </a:p>
          <a:p>
            <a:pPr indent="-317500" lvl="1" marL="914400" rtl="0" algn="l">
              <a:lnSpc>
                <a:spcPct val="150000"/>
              </a:lnSpc>
              <a:spcBef>
                <a:spcPts val="0"/>
              </a:spcBef>
              <a:spcAft>
                <a:spcPts val="0"/>
              </a:spcAft>
              <a:buSzPts val="1400"/>
              <a:buChar char="○"/>
            </a:pPr>
            <a:r>
              <a:rPr lang="en-GB"/>
              <a:t>Sockets</a:t>
            </a:r>
            <a:endParaRPr/>
          </a:p>
          <a:p>
            <a:pPr indent="-317500" lvl="1" marL="914400" rtl="0" algn="l">
              <a:lnSpc>
                <a:spcPct val="150000"/>
              </a:lnSpc>
              <a:spcBef>
                <a:spcPts val="0"/>
              </a:spcBef>
              <a:spcAft>
                <a:spcPts val="0"/>
              </a:spcAft>
              <a:buSzPts val="1400"/>
              <a:buChar char="○"/>
            </a:pPr>
            <a:r>
              <a:rPr lang="en-GB"/>
              <a:t>Files</a:t>
            </a:r>
            <a:endParaRPr/>
          </a:p>
          <a:p>
            <a:pPr indent="-317500" lvl="0" marL="457200" rtl="0" algn="l">
              <a:lnSpc>
                <a:spcPct val="150000"/>
              </a:lnSpc>
              <a:spcBef>
                <a:spcPts val="0"/>
              </a:spcBef>
              <a:spcAft>
                <a:spcPts val="0"/>
              </a:spcAft>
              <a:buSzPts val="1400"/>
              <a:buChar char="●"/>
            </a:pPr>
            <a:r>
              <a:rPr lang="en-GB" sz="1400"/>
              <a:t>Network Bandwidth</a:t>
            </a:r>
            <a:endParaRPr sz="1400"/>
          </a:p>
          <a:p>
            <a:pPr indent="-317500" lvl="0" marL="457200" rtl="0" algn="l">
              <a:lnSpc>
                <a:spcPct val="150000"/>
              </a:lnSpc>
              <a:spcBef>
                <a:spcPts val="0"/>
              </a:spcBef>
              <a:spcAft>
                <a:spcPts val="0"/>
              </a:spcAft>
              <a:buSzPts val="1400"/>
              <a:buChar char="●"/>
            </a:pPr>
            <a:r>
              <a:rPr lang="en-GB" sz="1400"/>
              <a:t>Disk I/O operations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