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58"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2CDBC-0222-3C2E-FDEA-A23840568698}" v="82" dt="2025-02-01T20:13:28.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6" d="100"/>
          <a:sy n="56" d="100"/>
        </p:scale>
        <p:origin x="10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elin Nieto" userId="S::y.nieto1@uniandes.edu.co::205be185-be8f-4f7c-88d3-3867a5347792" providerId="AD" clId="Web-{4F72CDBC-0222-3C2E-FDEA-A23840568698}"/>
    <pc:docChg chg="addSld delSld modSld">
      <pc:chgData name="Yoselin Nieto" userId="S::y.nieto1@uniandes.edu.co::205be185-be8f-4f7c-88d3-3867a5347792" providerId="AD" clId="Web-{4F72CDBC-0222-3C2E-FDEA-A23840568698}" dt="2025-02-01T20:13:28.241" v="80" actId="20577"/>
      <pc:docMkLst>
        <pc:docMk/>
      </pc:docMkLst>
      <pc:sldChg chg="modSp">
        <pc:chgData name="Yoselin Nieto" userId="S::y.nieto1@uniandes.edu.co::205be185-be8f-4f7c-88d3-3867a5347792" providerId="AD" clId="Web-{4F72CDBC-0222-3C2E-FDEA-A23840568698}" dt="2025-02-01T20:13:28.241" v="80" actId="20577"/>
        <pc:sldMkLst>
          <pc:docMk/>
          <pc:sldMk cId="346915362" sldId="257"/>
        </pc:sldMkLst>
        <pc:spChg chg="mod">
          <ac:chgData name="Yoselin Nieto" userId="S::y.nieto1@uniandes.edu.co::205be185-be8f-4f7c-88d3-3867a5347792" providerId="AD" clId="Web-{4F72CDBC-0222-3C2E-FDEA-A23840568698}" dt="2025-02-01T20:13:28.241" v="80" actId="20577"/>
          <ac:spMkLst>
            <pc:docMk/>
            <pc:sldMk cId="346915362" sldId="257"/>
            <ac:spMk id="3" creationId="{D7EF6AF7-9ED9-8CA2-0191-AA4901B3F74D}"/>
          </ac:spMkLst>
        </pc:spChg>
      </pc:sldChg>
      <pc:sldChg chg="addSp modSp">
        <pc:chgData name="Yoselin Nieto" userId="S::y.nieto1@uniandes.edu.co::205be185-be8f-4f7c-88d3-3867a5347792" providerId="AD" clId="Web-{4F72CDBC-0222-3C2E-FDEA-A23840568698}" dt="2025-02-01T20:12:01.579" v="70" actId="20577"/>
        <pc:sldMkLst>
          <pc:docMk/>
          <pc:sldMk cId="2689159220" sldId="258"/>
        </pc:sldMkLst>
        <pc:spChg chg="add mod">
          <ac:chgData name="Yoselin Nieto" userId="S::y.nieto1@uniandes.edu.co::205be185-be8f-4f7c-88d3-3867a5347792" providerId="AD" clId="Web-{4F72CDBC-0222-3C2E-FDEA-A23840568698}" dt="2025-02-01T20:12:01.579" v="70" actId="20577"/>
          <ac:spMkLst>
            <pc:docMk/>
            <pc:sldMk cId="2689159220" sldId="258"/>
            <ac:spMk id="2" creationId="{A1FF6395-022D-48D0-2CFD-A0DFF0A8CD8D}"/>
          </ac:spMkLst>
        </pc:spChg>
        <pc:spChg chg="mod">
          <ac:chgData name="Yoselin Nieto" userId="S::y.nieto1@uniandes.edu.co::205be185-be8f-4f7c-88d3-3867a5347792" providerId="AD" clId="Web-{4F72CDBC-0222-3C2E-FDEA-A23840568698}" dt="2025-02-01T20:10:23.280" v="43" actId="20577"/>
          <ac:spMkLst>
            <pc:docMk/>
            <pc:sldMk cId="2689159220" sldId="258"/>
            <ac:spMk id="5" creationId="{4F8A843F-E43E-7423-DD6F-4BE7005DBDC5}"/>
          </ac:spMkLst>
        </pc:spChg>
        <pc:picChg chg="mod">
          <ac:chgData name="Yoselin Nieto" userId="S::y.nieto1@uniandes.edu.co::205be185-be8f-4f7c-88d3-3867a5347792" providerId="AD" clId="Web-{4F72CDBC-0222-3C2E-FDEA-A23840568698}" dt="2025-02-01T20:10:03.248" v="38" actId="14100"/>
          <ac:picMkLst>
            <pc:docMk/>
            <pc:sldMk cId="2689159220" sldId="258"/>
            <ac:picMk id="18" creationId="{346F6B79-7151-9D46-27B1-DE842E04EA55}"/>
          </ac:picMkLst>
        </pc:picChg>
        <pc:cxnChg chg="mod">
          <ac:chgData name="Yoselin Nieto" userId="S::y.nieto1@uniandes.edu.co::205be185-be8f-4f7c-88d3-3867a5347792" providerId="AD" clId="Web-{4F72CDBC-0222-3C2E-FDEA-A23840568698}" dt="2025-02-01T20:10:09.654" v="40" actId="1076"/>
          <ac:cxnSpMkLst>
            <pc:docMk/>
            <pc:sldMk cId="2689159220" sldId="258"/>
            <ac:cxnSpMk id="20" creationId="{E753C4F8-CE15-BF12-260C-A5304E71E0AF}"/>
          </ac:cxnSpMkLst>
        </pc:cxnChg>
      </pc:sldChg>
      <pc:sldChg chg="addSp delSp modSp new del">
        <pc:chgData name="Yoselin Nieto" userId="S::y.nieto1@uniandes.edu.co::205be185-be8f-4f7c-88d3-3867a5347792" providerId="AD" clId="Web-{4F72CDBC-0222-3C2E-FDEA-A23840568698}" dt="2025-02-01T20:11:16.984" v="50"/>
        <pc:sldMkLst>
          <pc:docMk/>
          <pc:sldMk cId="3888576102" sldId="260"/>
        </pc:sldMkLst>
        <pc:spChg chg="del">
          <ac:chgData name="Yoselin Nieto" userId="S::y.nieto1@uniandes.edu.co::205be185-be8f-4f7c-88d3-3867a5347792" providerId="AD" clId="Web-{4F72CDBC-0222-3C2E-FDEA-A23840568698}" dt="2025-02-01T20:06:06.019" v="1"/>
          <ac:spMkLst>
            <pc:docMk/>
            <pc:sldMk cId="3888576102" sldId="260"/>
            <ac:spMk id="2" creationId="{DD1E2C83-6EBE-0C1D-77C3-6DC5A0D30F25}"/>
          </ac:spMkLst>
        </pc:spChg>
        <pc:spChg chg="del mod">
          <ac:chgData name="Yoselin Nieto" userId="S::y.nieto1@uniandes.edu.co::205be185-be8f-4f7c-88d3-3867a5347792" providerId="AD" clId="Web-{4F72CDBC-0222-3C2E-FDEA-A23840568698}" dt="2025-02-01T20:10:14.123" v="41"/>
          <ac:spMkLst>
            <pc:docMk/>
            <pc:sldMk cId="3888576102" sldId="260"/>
            <ac:spMk id="3" creationId="{A1FF6395-022D-48D0-2CFD-A0DFF0A8CD8D}"/>
          </ac:spMkLst>
        </pc:spChg>
        <pc:spChg chg="add mod">
          <ac:chgData name="Yoselin Nieto" userId="S::y.nieto1@uniandes.edu.co::205be185-be8f-4f7c-88d3-3867a5347792" providerId="AD" clId="Web-{4F72CDBC-0222-3C2E-FDEA-A23840568698}" dt="2025-02-01T20:10:14.123" v="41"/>
          <ac:spMkLst>
            <pc:docMk/>
            <pc:sldMk cId="3888576102" sldId="260"/>
            <ac:spMk id="5" creationId="{287A77B3-7FC5-257A-EB22-6EA41125AC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F065D7-3270-89D9-6725-EDEC5C38895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10F5C16C-9BCF-7761-CFD5-E605DF1597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FDE5FF89-88F9-FC6B-0813-350835CC8AB4}"/>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5" name="Marcador de pie de página 4">
            <a:extLst>
              <a:ext uri="{FF2B5EF4-FFF2-40B4-BE49-F238E27FC236}">
                <a16:creationId xmlns:a16="http://schemas.microsoft.com/office/drawing/2014/main" id="{7DE77CA0-FD42-694A-FAEB-6D98D39B748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D70B81A-BD5E-B557-CEEF-7B6780496BD2}"/>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90793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45AC04-B47F-D597-1678-B6FF8EB1B7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A624598-3A45-2E00-0B25-EA9C775D17F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C48AEE5-D37B-379A-360C-300BA98E8B40}"/>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5" name="Marcador de pie de página 4">
            <a:extLst>
              <a:ext uri="{FF2B5EF4-FFF2-40B4-BE49-F238E27FC236}">
                <a16:creationId xmlns:a16="http://schemas.microsoft.com/office/drawing/2014/main" id="{C01D522E-DB9E-4345-BF52-FC00489D7A9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90330A9-53C1-DE98-A4B9-98E3572995B7}"/>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331981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E7E384-7E3F-B38F-7752-64F58938067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2C37AE6-AE45-86A1-E205-1A2EAFDD876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7D50457-3439-3519-F68E-0790E06B567A}"/>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5" name="Marcador de pie de página 4">
            <a:extLst>
              <a:ext uri="{FF2B5EF4-FFF2-40B4-BE49-F238E27FC236}">
                <a16:creationId xmlns:a16="http://schemas.microsoft.com/office/drawing/2014/main" id="{5832AE25-5995-4DC6-EB81-2B24FD2B6E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F4AD9E9-61E1-94D5-4C61-AB45E346C410}"/>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176309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E707D-22B0-7964-2561-5A6F907CB5E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AF4E128-D3C7-23DC-8C94-C48F42241F2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F8326C3-94A7-F089-351B-4DE09C784A80}"/>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5" name="Marcador de pie de página 4">
            <a:extLst>
              <a:ext uri="{FF2B5EF4-FFF2-40B4-BE49-F238E27FC236}">
                <a16:creationId xmlns:a16="http://schemas.microsoft.com/office/drawing/2014/main" id="{8C2B543E-509D-E2C7-5BD2-9A85FC8E2B3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60CA71C-C0D1-1012-CAE5-A50CC9D5495C}"/>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132213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65655-21C7-DC7C-8B08-F5387807CB8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620DDB9-77F5-6E2E-358B-C4AC1BA901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18F0844-184B-0FDF-B6EE-561C25E39AE3}"/>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5" name="Marcador de pie de página 4">
            <a:extLst>
              <a:ext uri="{FF2B5EF4-FFF2-40B4-BE49-F238E27FC236}">
                <a16:creationId xmlns:a16="http://schemas.microsoft.com/office/drawing/2014/main" id="{228C08FB-5F01-42C8-B8AF-7CC6BE2EE00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85A3111-6EFF-A3CD-3E79-D6A2307BD7D8}"/>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112985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F703C-171F-ED2F-9757-EB50C925FC8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7110344-C9F4-C27F-4B67-3A51DD201AB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19E50D8-CE1E-8C7C-4E9F-81E0E3B84A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E51A8F5-E04F-BE3B-645D-4B7A746EB584}"/>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6" name="Marcador de pie de página 5">
            <a:extLst>
              <a:ext uri="{FF2B5EF4-FFF2-40B4-BE49-F238E27FC236}">
                <a16:creationId xmlns:a16="http://schemas.microsoft.com/office/drawing/2014/main" id="{9BAF77CD-7DEE-D20B-C32E-195FF8697C0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B7A2C5B-A7A9-77A6-678E-3DE7188F397E}"/>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141104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55D43-79EE-5F8E-D369-FA4C272B1ED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07E1634-95DE-1C7E-738D-332E4AD97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D9A3FD3-F89A-7B35-CF75-C72D58DE942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8B1F39D-D80C-09F0-5833-52DC01677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55D4150-6262-66C8-0693-6474AD85CEB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8C23569-9551-DEF3-3E16-94EC47035FAA}"/>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8" name="Marcador de pie de página 7">
            <a:extLst>
              <a:ext uri="{FF2B5EF4-FFF2-40B4-BE49-F238E27FC236}">
                <a16:creationId xmlns:a16="http://schemas.microsoft.com/office/drawing/2014/main" id="{B5D62E63-6F00-1F01-D509-1B88F148A7A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0A48DF6-F533-9CE6-371B-3BFDEEE8F407}"/>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237461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15F4F-0B90-7460-8788-49CA195701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B0B91CF-FC4D-EF17-C8EA-DE64E4B69A60}"/>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4" name="Marcador de pie de página 3">
            <a:extLst>
              <a:ext uri="{FF2B5EF4-FFF2-40B4-BE49-F238E27FC236}">
                <a16:creationId xmlns:a16="http://schemas.microsoft.com/office/drawing/2014/main" id="{B9F211CF-CFE3-EE1E-8D77-A8911D13C1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B3F7123-48C8-EB90-7A59-494C3F7110D5}"/>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154474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2B9127B-02EE-D1FB-6792-49104CE44D5E}"/>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3" name="Marcador de pie de página 2">
            <a:extLst>
              <a:ext uri="{FF2B5EF4-FFF2-40B4-BE49-F238E27FC236}">
                <a16:creationId xmlns:a16="http://schemas.microsoft.com/office/drawing/2014/main" id="{ECEF4026-BEFF-A4A3-8001-D7F8F83045A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633D67F-E220-052B-95A8-5DF57E9622A1}"/>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267560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0598A-A903-C4DB-B4A6-C3B9A8B320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7CBC711-BA14-8919-422B-5290BCE7D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5C905B2-76DF-9549-B67F-91215B72C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B94B49-6829-B140-5AE0-50CD909E7D99}"/>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6" name="Marcador de pie de página 5">
            <a:extLst>
              <a:ext uri="{FF2B5EF4-FFF2-40B4-BE49-F238E27FC236}">
                <a16:creationId xmlns:a16="http://schemas.microsoft.com/office/drawing/2014/main" id="{3646636A-373F-6347-958D-5BD9DC4304B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43EC1E0-34AD-CAE7-9615-76126482F1CF}"/>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294638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59BCB-619B-D49E-3FEA-8A9E3DA727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37628F2C-E70C-6185-4302-060046C16D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DC790FF-BBAA-6FDE-D7B6-1BD17335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81F759C-C077-2D7F-0BD2-EF0E73648495}"/>
              </a:ext>
            </a:extLst>
          </p:cNvPr>
          <p:cNvSpPr>
            <a:spLocks noGrp="1"/>
          </p:cNvSpPr>
          <p:nvPr>
            <p:ph type="dt" sz="half" idx="10"/>
          </p:nvPr>
        </p:nvSpPr>
        <p:spPr/>
        <p:txBody>
          <a:bodyPr/>
          <a:lstStyle/>
          <a:p>
            <a:fld id="{158320F7-28A9-417A-91C2-0945FC393905}" type="datetimeFigureOut">
              <a:rPr lang="es-CO" smtClean="0"/>
              <a:t>1/02/2025</a:t>
            </a:fld>
            <a:endParaRPr lang="es-CO"/>
          </a:p>
        </p:txBody>
      </p:sp>
      <p:sp>
        <p:nvSpPr>
          <p:cNvPr id="6" name="Marcador de pie de página 5">
            <a:extLst>
              <a:ext uri="{FF2B5EF4-FFF2-40B4-BE49-F238E27FC236}">
                <a16:creationId xmlns:a16="http://schemas.microsoft.com/office/drawing/2014/main" id="{F8CF5BF1-E4C8-C939-0B07-FF98CDB2191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C8E234C-752F-38BF-0038-8643C7ED7C46}"/>
              </a:ext>
            </a:extLst>
          </p:cNvPr>
          <p:cNvSpPr>
            <a:spLocks noGrp="1"/>
          </p:cNvSpPr>
          <p:nvPr>
            <p:ph type="sldNum" sz="quarter" idx="12"/>
          </p:nvPr>
        </p:nvSpPr>
        <p:spPr/>
        <p:txBody>
          <a:bodyPr/>
          <a:lstStyle/>
          <a:p>
            <a:fld id="{8D780627-BD33-4712-A35C-1F9AF69BC6EB}" type="slidenum">
              <a:rPr lang="es-CO" smtClean="0"/>
              <a:t>‹Nº›</a:t>
            </a:fld>
            <a:endParaRPr lang="es-CO"/>
          </a:p>
        </p:txBody>
      </p:sp>
    </p:spTree>
    <p:extLst>
      <p:ext uri="{BB962C8B-B14F-4D97-AF65-F5344CB8AC3E}">
        <p14:creationId xmlns:p14="http://schemas.microsoft.com/office/powerpoint/2010/main" val="288213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C5C674E-DA13-16EA-D868-40E84EECE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EFB905C-A45E-88A9-F375-C5AB138D3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5CECE9E-1E96-BD5F-BE09-075C445721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8320F7-28A9-417A-91C2-0945FC393905}" type="datetimeFigureOut">
              <a:rPr lang="es-CO" smtClean="0"/>
              <a:t>1/02/2025</a:t>
            </a:fld>
            <a:endParaRPr lang="es-CO"/>
          </a:p>
        </p:txBody>
      </p:sp>
      <p:sp>
        <p:nvSpPr>
          <p:cNvPr id="5" name="Marcador de pie de página 4">
            <a:extLst>
              <a:ext uri="{FF2B5EF4-FFF2-40B4-BE49-F238E27FC236}">
                <a16:creationId xmlns:a16="http://schemas.microsoft.com/office/drawing/2014/main" id="{238B9786-8383-14F6-EF95-4DC29E245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F295B17D-1CB2-4D89-B9BD-FFB9B2880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80627-BD33-4712-A35C-1F9AF69BC6EB}" type="slidenum">
              <a:rPr lang="es-CO" smtClean="0"/>
              <a:t>‹Nº›</a:t>
            </a:fld>
            <a:endParaRPr lang="es-CO"/>
          </a:p>
        </p:txBody>
      </p:sp>
    </p:spTree>
    <p:extLst>
      <p:ext uri="{BB962C8B-B14F-4D97-AF65-F5344CB8AC3E}">
        <p14:creationId xmlns:p14="http://schemas.microsoft.com/office/powerpoint/2010/main" val="2556594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B73D1-4430-7027-E1E9-9FF1D9409F87}"/>
              </a:ext>
            </a:extLst>
          </p:cNvPr>
          <p:cNvSpPr>
            <a:spLocks noGrp="1"/>
          </p:cNvSpPr>
          <p:nvPr>
            <p:ph type="title"/>
          </p:nvPr>
        </p:nvSpPr>
        <p:spPr>
          <a:solidFill>
            <a:schemeClr val="accent5"/>
          </a:solidFill>
        </p:spPr>
        <p:txBody>
          <a:bodyPr/>
          <a:lstStyle/>
          <a:p>
            <a:pPr algn="ctr"/>
            <a:r>
              <a:rPr lang="es-CO" dirty="0"/>
              <a:t>Red de inversionistas</a:t>
            </a:r>
          </a:p>
        </p:txBody>
      </p:sp>
      <p:sp>
        <p:nvSpPr>
          <p:cNvPr id="3" name="Marcador de contenido 2">
            <a:extLst>
              <a:ext uri="{FF2B5EF4-FFF2-40B4-BE49-F238E27FC236}">
                <a16:creationId xmlns:a16="http://schemas.microsoft.com/office/drawing/2014/main" id="{D7EF6AF7-9ED9-8CA2-0191-AA4901B3F74D}"/>
              </a:ext>
            </a:extLst>
          </p:cNvPr>
          <p:cNvSpPr>
            <a:spLocks noGrp="1"/>
          </p:cNvSpPr>
          <p:nvPr>
            <p:ph idx="1"/>
          </p:nvPr>
        </p:nvSpPr>
        <p:spPr/>
        <p:txBody>
          <a:bodyPr vert="horz" lIns="91440" tIns="45720" rIns="91440" bIns="45720" rtlCol="0" anchor="t">
            <a:normAutofit/>
          </a:bodyPr>
          <a:lstStyle/>
          <a:p>
            <a:pPr marL="0" indent="0">
              <a:buNone/>
            </a:pPr>
            <a:r>
              <a:rPr lang="es-CO" sz="1800" kern="100" dirty="0">
                <a:effectLst/>
                <a:latin typeface="Aptos"/>
                <a:ea typeface="Aptos" panose="020B0004020202020204" pitchFamily="34" charset="0"/>
                <a:cs typeface="Times New Roman"/>
              </a:rPr>
              <a:t>El caso de estudio es una red dirigida donde se presentan organizaciones y sus inversionistas, los Nodos representan estas organizaciones y las aristas las conexiones entre ellas. La red tiene un alto grado de desconexión entre sí, lo que se soporta por las estadísticas de alta modularidad 0.795, hay 926 arcos para los 2000 nodos, es decir que gran </a:t>
            </a:r>
            <a:r>
              <a:rPr lang="es-CO" sz="1800" kern="100" dirty="0">
                <a:latin typeface="Aptos"/>
                <a:ea typeface="Aptos" panose="020B0004020202020204" pitchFamily="34" charset="0"/>
                <a:cs typeface="Times New Roman"/>
              </a:rPr>
              <a:t>número</a:t>
            </a:r>
            <a:r>
              <a:rPr lang="es-CO" sz="1800" kern="100" dirty="0">
                <a:effectLst/>
                <a:latin typeface="Aptos"/>
                <a:ea typeface="Aptos" panose="020B0004020202020204" pitchFamily="34" charset="0"/>
                <a:cs typeface="Times New Roman"/>
              </a:rPr>
              <a:t> de nodos (organizaciones) que no presentan conexiones, lo que también se refleja en el grado promedio de 0.46 es decir que en promedio por nodo se tendría menos de una conexión. </a:t>
            </a:r>
            <a:r>
              <a:rPr lang="es-CO" sz="1800" kern="100" dirty="0">
                <a:latin typeface="Aptos"/>
                <a:ea typeface="Aptos" panose="020B0004020202020204" pitchFamily="34" charset="0"/>
                <a:cs typeface="Times New Roman"/>
              </a:rPr>
              <a:t>M</a:t>
            </a:r>
            <a:r>
              <a:rPr lang="es-CO" sz="1800" kern="100" dirty="0">
                <a:effectLst/>
                <a:latin typeface="Aptos"/>
                <a:ea typeface="Aptos" panose="020B0004020202020204" pitchFamily="34" charset="0"/>
                <a:cs typeface="Times New Roman"/>
              </a:rPr>
              <a:t>as de la mitad de las organizaciones, se encuentran en comunidades muy pequeñas. La red tiene una densidad casi nula, por lo cual se podrían tener muchas más conexiones que las que actualmente se presentan. A pesar de lo anterior, un gran </a:t>
            </a:r>
            <a:r>
              <a:rPr lang="es-CO" sz="1800" kern="100" dirty="0">
                <a:latin typeface="Aptos"/>
                <a:ea typeface="Aptos" panose="020B0004020202020204" pitchFamily="34" charset="0"/>
                <a:cs typeface="Times New Roman"/>
              </a:rPr>
              <a:t>número</a:t>
            </a:r>
            <a:r>
              <a:rPr lang="es-CO" sz="1800" kern="100" dirty="0">
                <a:effectLst/>
                <a:latin typeface="Aptos"/>
                <a:ea typeface="Aptos" panose="020B0004020202020204" pitchFamily="34" charset="0"/>
                <a:cs typeface="Times New Roman"/>
              </a:rPr>
              <a:t> de organizaciones se encuentran posicionados de manera atractiva para las inversiones </a:t>
            </a:r>
            <a:r>
              <a:rPr lang="es-CO" sz="1800" kern="100">
                <a:effectLst/>
                <a:latin typeface="Aptos"/>
                <a:ea typeface="Aptos" panose="020B0004020202020204" pitchFamily="34" charset="0"/>
                <a:cs typeface="Times New Roman"/>
              </a:rPr>
              <a:t>de acuerdo </a:t>
            </a:r>
            <a:r>
              <a:rPr lang="es-CO" sz="1800" kern="100">
                <a:latin typeface="Aptos"/>
                <a:ea typeface="Aptos" panose="020B0004020202020204" pitchFamily="34" charset="0"/>
                <a:cs typeface="Times New Roman"/>
              </a:rPr>
              <a:t>con </a:t>
            </a:r>
            <a:r>
              <a:rPr lang="es-CO" sz="1800" kern="100" dirty="0">
                <a:effectLst/>
                <a:latin typeface="Aptos"/>
                <a:ea typeface="Aptos" panose="020B0004020202020204" pitchFamily="34" charset="0"/>
                <a:cs typeface="Times New Roman"/>
              </a:rPr>
              <a:t>su baja Excentricidad como se puede observar en la Figura </a:t>
            </a:r>
            <a:r>
              <a:rPr lang="es-CO" sz="1800" kern="100" dirty="0">
                <a:latin typeface="Aptos"/>
                <a:ea typeface="Aptos" panose="020B0004020202020204" pitchFamily="34" charset="0"/>
                <a:cs typeface="Times New Roman"/>
              </a:rPr>
              <a:t>1</a:t>
            </a:r>
            <a:r>
              <a:rPr lang="es-CO" sz="1800" kern="100" dirty="0">
                <a:effectLst/>
                <a:latin typeface="Aptos"/>
                <a:ea typeface="Aptos" panose="020B0004020202020204" pitchFamily="34" charset="0"/>
                <a:cs typeface="Times New Roman"/>
              </a:rPr>
              <a:t>.</a:t>
            </a:r>
          </a:p>
          <a:p>
            <a:pPr marL="0" indent="0">
              <a:buNone/>
            </a:pPr>
            <a:r>
              <a:rPr lang="es-CO" sz="1800" kern="100" dirty="0">
                <a:effectLst/>
                <a:latin typeface="Aptos" panose="020B0004020202020204" pitchFamily="34" charset="0"/>
                <a:ea typeface="Aptos" panose="020B0004020202020204" pitchFamily="34" charset="0"/>
                <a:cs typeface="Times New Roman" panose="02020603050405020304" pitchFamily="18" charset="0"/>
              </a:rPr>
              <a:t>En la figura 2 se puede ver el top 5 de intermediadores de inversiones, encabezado por ANIMOCA BRANDS, también se pueden ver empresas como MIRAE ASSET GLOBAL INVESTMENTS y en menores proporciones GOOGLE,SOFTBANK Y DIDI.</a:t>
            </a:r>
          </a:p>
          <a:p>
            <a:pPr marL="0" indent="0">
              <a:buNone/>
            </a:pPr>
            <a:r>
              <a:rPr lang="es-CO" sz="1800" kern="100" dirty="0">
                <a:effectLst/>
                <a:latin typeface="Aptos"/>
                <a:ea typeface="Aptos" panose="020B0004020202020204" pitchFamily="34" charset="0"/>
                <a:cs typeface="Times New Roman"/>
              </a:rPr>
              <a:t>Se identificaron como las empresas con mayor grado de entrada DIDI, POLYGON, YUGA LABS,FIGMENT Y </a:t>
            </a:r>
            <a:r>
              <a:rPr lang="es-CO" sz="1800" kern="100">
                <a:effectLst/>
                <a:latin typeface="Aptos"/>
                <a:ea typeface="Aptos" panose="020B0004020202020204" pitchFamily="34" charset="0"/>
                <a:cs typeface="Times New Roman"/>
              </a:rPr>
              <a:t>RELIANCE JIO como se ve en la figura 3</a:t>
            </a:r>
            <a:r>
              <a:rPr lang="es-CO" sz="1800" kern="100">
                <a:latin typeface="Aptos"/>
                <a:ea typeface="Aptos" panose="020B0004020202020204" pitchFamily="34" charset="0"/>
                <a:cs typeface="Times New Roman"/>
              </a:rPr>
              <a:t>.</a:t>
            </a:r>
            <a:r>
              <a:rPr lang="es-CO" sz="1800" kern="100">
                <a:effectLst/>
                <a:latin typeface="Aptos"/>
                <a:ea typeface="Aptos" panose="020B0004020202020204" pitchFamily="34" charset="0"/>
                <a:cs typeface="Times New Roman"/>
              </a:rPr>
              <a:t> </a:t>
            </a:r>
            <a:r>
              <a:rPr lang="es-CO" sz="1800" kern="100">
                <a:latin typeface="Aptos"/>
                <a:ea typeface="Aptos" panose="020B0004020202020204" pitchFamily="34" charset="0"/>
                <a:cs typeface="Times New Roman"/>
              </a:rPr>
              <a:t>Estas</a:t>
            </a:r>
            <a:r>
              <a:rPr lang="es-CO" sz="1800" kern="100">
                <a:effectLst/>
                <a:latin typeface="Aptos"/>
                <a:ea typeface="Aptos" panose="020B0004020202020204" pitchFamily="34" charset="0"/>
                <a:cs typeface="Times New Roman"/>
              </a:rPr>
              <a:t> podrían ser las más atractivas para los inversionistas, de </a:t>
            </a:r>
            <a:r>
              <a:rPr lang="es-CO" sz="1800" kern="100" dirty="0">
                <a:effectLst/>
                <a:latin typeface="Aptos"/>
                <a:ea typeface="Aptos" panose="020B0004020202020204" pitchFamily="34" charset="0"/>
                <a:cs typeface="Times New Roman"/>
              </a:rPr>
              <a:t>acuerdo con el analisis actual de la red. </a:t>
            </a:r>
            <a:endParaRPr lang="es-CO" dirty="0">
              <a:latin typeface="Aptos"/>
              <a:cs typeface="Times New Roman"/>
            </a:endParaRPr>
          </a:p>
        </p:txBody>
      </p:sp>
    </p:spTree>
    <p:extLst>
      <p:ext uri="{BB962C8B-B14F-4D97-AF65-F5344CB8AC3E}">
        <p14:creationId xmlns:p14="http://schemas.microsoft.com/office/powerpoint/2010/main" val="34691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Mapa&#10;&#10;Descripción generada automáticamente">
            <a:extLst>
              <a:ext uri="{FF2B5EF4-FFF2-40B4-BE49-F238E27FC236}">
                <a16:creationId xmlns:a16="http://schemas.microsoft.com/office/drawing/2014/main" id="{645FED4D-520E-D931-F7FE-753AA9F5286C}"/>
              </a:ext>
            </a:extLst>
          </p:cNvPr>
          <p:cNvPicPr>
            <a:picLocks noChangeAspect="1"/>
          </p:cNvPicPr>
          <p:nvPr/>
        </p:nvPicPr>
        <p:blipFill>
          <a:blip r:embed="rId2">
            <a:extLst>
              <a:ext uri="{28A0092B-C50C-407E-A947-70E740481C1C}">
                <a14:useLocalDpi xmlns:a14="http://schemas.microsoft.com/office/drawing/2010/main" val="0"/>
              </a:ext>
            </a:extLst>
          </a:blip>
          <a:srcRect t="2631" r="28941"/>
          <a:stretch/>
        </p:blipFill>
        <p:spPr bwMode="auto">
          <a:xfrm>
            <a:off x="6956625" y="1113239"/>
            <a:ext cx="4820410" cy="4649300"/>
          </a:xfrm>
          <a:prstGeom prst="rect">
            <a:avLst/>
          </a:prstGeom>
          <a:noFill/>
          <a:ln>
            <a:noFill/>
          </a:ln>
        </p:spPr>
      </p:pic>
      <p:sp>
        <p:nvSpPr>
          <p:cNvPr id="6" name="CuadroTexto 5">
            <a:extLst>
              <a:ext uri="{FF2B5EF4-FFF2-40B4-BE49-F238E27FC236}">
                <a16:creationId xmlns:a16="http://schemas.microsoft.com/office/drawing/2014/main" id="{28A37C3E-B2A8-0E32-C4B6-3A89F13BD1F7}"/>
              </a:ext>
            </a:extLst>
          </p:cNvPr>
          <p:cNvSpPr txBox="1"/>
          <p:nvPr/>
        </p:nvSpPr>
        <p:spPr>
          <a:xfrm>
            <a:off x="7176570" y="141947"/>
            <a:ext cx="4842510" cy="971292"/>
          </a:xfrm>
          <a:prstGeom prst="rect">
            <a:avLst/>
          </a:prstGeom>
          <a:noFill/>
        </p:spPr>
        <p:txBody>
          <a:bodyPr wrap="square">
            <a:spAutoFit/>
          </a:bodyPr>
          <a:lstStyle/>
          <a:p>
            <a:pPr>
              <a:lnSpc>
                <a:spcPct val="107000"/>
              </a:lnSpc>
              <a:spcAft>
                <a:spcPts val="800"/>
              </a:spcAft>
            </a:pPr>
            <a:r>
              <a:rPr lang="es-CO" sz="1800" kern="100" dirty="0">
                <a:effectLst/>
                <a:latin typeface="Aptos" panose="020B0004020202020204" pitchFamily="34" charset="0"/>
                <a:ea typeface="Aptos" panose="020B0004020202020204" pitchFamily="34" charset="0"/>
                <a:cs typeface="Times New Roman" panose="02020603050405020304" pitchFamily="18" charset="0"/>
              </a:rPr>
              <a:t>Empresas con mayor influencia como intermediarios en el flujo de inversiones </a:t>
            </a:r>
            <a:r>
              <a:rPr lang="es-CO" sz="1800" b="1" kern="100" dirty="0">
                <a:effectLst/>
                <a:latin typeface="Aptos" panose="020B0004020202020204" pitchFamily="34" charset="0"/>
                <a:ea typeface="Aptos" panose="020B0004020202020204" pitchFamily="34" charset="0"/>
                <a:cs typeface="Times New Roman" panose="02020603050405020304" pitchFamily="18" charset="0"/>
              </a:rPr>
              <a:t>Mayor </a:t>
            </a:r>
            <a:r>
              <a:rPr lang="es-CO" sz="1800" b="1" kern="100" dirty="0" err="1">
                <a:effectLst/>
                <a:latin typeface="Aptos" panose="020B0004020202020204" pitchFamily="34" charset="0"/>
                <a:ea typeface="Aptos" panose="020B0004020202020204" pitchFamily="34" charset="0"/>
                <a:cs typeface="Times New Roman" panose="02020603050405020304" pitchFamily="18" charset="0"/>
              </a:rPr>
              <a:t>Betweenness</a:t>
            </a:r>
            <a:r>
              <a:rPr lang="es-CO"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s-CO"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id="{9037749A-9C10-22B4-3514-6E81DB127C89}"/>
              </a:ext>
            </a:extLst>
          </p:cNvPr>
          <p:cNvSpPr/>
          <p:nvPr/>
        </p:nvSpPr>
        <p:spPr>
          <a:xfrm>
            <a:off x="1225675" y="4821431"/>
            <a:ext cx="2514791" cy="923330"/>
          </a:xfrm>
          <a:prstGeom prst="rect">
            <a:avLst/>
          </a:prstGeom>
          <a:noFill/>
        </p:spPr>
        <p:txBody>
          <a:bodyPr wrap="none" lIns="91440" tIns="45720" rIns="91440" bIns="45720">
            <a:spAutoFit/>
          </a:bodyPr>
          <a:lstStyle/>
          <a:p>
            <a:pPr algn="ctr"/>
            <a:r>
              <a:rPr lang="es-ES" sz="5400" b="0" cap="none" spc="0" dirty="0">
                <a:ln w="0"/>
                <a:solidFill>
                  <a:schemeClr val="accent5">
                    <a:lumMod val="75000"/>
                  </a:schemeClr>
                </a:solidFill>
                <a:effectLst>
                  <a:outerShdw blurRad="38100" dist="19050" dir="2700000" algn="tl" rotWithShape="0">
                    <a:schemeClr val="dk1">
                      <a:alpha val="40000"/>
                    </a:schemeClr>
                  </a:outerShdw>
                </a:effectLst>
              </a:rPr>
              <a:t>Figura 1</a:t>
            </a:r>
          </a:p>
        </p:txBody>
      </p:sp>
      <p:sp>
        <p:nvSpPr>
          <p:cNvPr id="8" name="Rectángulo 7">
            <a:extLst>
              <a:ext uri="{FF2B5EF4-FFF2-40B4-BE49-F238E27FC236}">
                <a16:creationId xmlns:a16="http://schemas.microsoft.com/office/drawing/2014/main" id="{8FB9A82A-942D-E13E-8529-5BD9AEE21FD7}"/>
              </a:ext>
            </a:extLst>
          </p:cNvPr>
          <p:cNvSpPr/>
          <p:nvPr/>
        </p:nvSpPr>
        <p:spPr>
          <a:xfrm>
            <a:off x="7574944" y="5166804"/>
            <a:ext cx="2514791" cy="923330"/>
          </a:xfrm>
          <a:prstGeom prst="rect">
            <a:avLst/>
          </a:prstGeom>
          <a:noFill/>
        </p:spPr>
        <p:txBody>
          <a:bodyPr wrap="none" lIns="91440" tIns="45720" rIns="91440" bIns="45720">
            <a:spAutoFit/>
          </a:bodyPr>
          <a:lstStyle/>
          <a:p>
            <a:pPr algn="ctr"/>
            <a:r>
              <a:rPr lang="es-ES" sz="5400" b="0" cap="none" spc="0" dirty="0">
                <a:ln w="0">
                  <a:solidFill>
                    <a:schemeClr val="accent5">
                      <a:lumMod val="75000"/>
                    </a:schemeClr>
                  </a:solidFill>
                </a:ln>
                <a:solidFill>
                  <a:schemeClr val="accent5">
                    <a:lumMod val="75000"/>
                  </a:schemeClr>
                </a:solidFill>
                <a:effectLst>
                  <a:outerShdw blurRad="38100" dist="19050" dir="2700000" algn="tl" rotWithShape="0">
                    <a:schemeClr val="dk1">
                      <a:alpha val="40000"/>
                    </a:schemeClr>
                  </a:outerShdw>
                </a:effectLst>
              </a:rPr>
              <a:t>Figura</a:t>
            </a:r>
            <a:r>
              <a:rPr lang="es-ES" sz="5400" b="0" cap="none" spc="0" dirty="0">
                <a:ln w="0">
                  <a:solidFill>
                    <a:schemeClr val="accent5">
                      <a:lumMod val="75000"/>
                    </a:schemeClr>
                  </a:solidFill>
                </a:ln>
                <a:solidFill>
                  <a:schemeClr val="tx1"/>
                </a:solidFill>
                <a:effectLst>
                  <a:outerShdw blurRad="38100" dist="19050" dir="2700000" algn="tl" rotWithShape="0">
                    <a:schemeClr val="dk1">
                      <a:alpha val="40000"/>
                    </a:schemeClr>
                  </a:outerShdw>
                </a:effectLst>
              </a:rPr>
              <a:t> 2</a:t>
            </a:r>
            <a:endParaRPr lang="es-ES" sz="5400" b="0" cap="none" spc="0" dirty="0">
              <a:ln w="0">
                <a:solidFill>
                  <a:schemeClr val="accent5">
                    <a:lumMod val="75000"/>
                  </a:schemeClr>
                </a:solidFill>
              </a:ln>
              <a:solidFill>
                <a:schemeClr val="accent5">
                  <a:lumMod val="75000"/>
                </a:schemeClr>
              </a:solidFill>
              <a:effectLst>
                <a:outerShdw blurRad="38100" dist="19050" dir="2700000" algn="tl" rotWithShape="0">
                  <a:schemeClr val="dk1">
                    <a:alpha val="40000"/>
                  </a:schemeClr>
                </a:outerShdw>
              </a:effectLst>
            </a:endParaRPr>
          </a:p>
        </p:txBody>
      </p:sp>
      <p:pic>
        <p:nvPicPr>
          <p:cNvPr id="9" name="Imagen 8">
            <a:extLst>
              <a:ext uri="{FF2B5EF4-FFF2-40B4-BE49-F238E27FC236}">
                <a16:creationId xmlns:a16="http://schemas.microsoft.com/office/drawing/2014/main" id="{BE960C22-DA8C-96B7-F745-A576BB7AE5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41947"/>
            <a:ext cx="6783705" cy="4459645"/>
          </a:xfrm>
          <a:prstGeom prst="rect">
            <a:avLst/>
          </a:prstGeom>
          <a:noFill/>
          <a:ln>
            <a:noFill/>
          </a:ln>
        </p:spPr>
      </p:pic>
      <p:sp>
        <p:nvSpPr>
          <p:cNvPr id="15" name="CuadroTexto 14">
            <a:extLst>
              <a:ext uri="{FF2B5EF4-FFF2-40B4-BE49-F238E27FC236}">
                <a16:creationId xmlns:a16="http://schemas.microsoft.com/office/drawing/2014/main" id="{80DD6D53-9607-7FE3-4E4C-F7566E311DFF}"/>
              </a:ext>
            </a:extLst>
          </p:cNvPr>
          <p:cNvSpPr txBox="1"/>
          <p:nvPr/>
        </p:nvSpPr>
        <p:spPr>
          <a:xfrm>
            <a:off x="3040381" y="3110472"/>
            <a:ext cx="3217208" cy="2056332"/>
          </a:xfrm>
          <a:prstGeom prst="rect">
            <a:avLst/>
          </a:prstGeom>
          <a:noFill/>
        </p:spPr>
        <p:txBody>
          <a:bodyPr wrap="square" rtlCol="0">
            <a:spAutoFit/>
          </a:bodyPr>
          <a:lstStyle/>
          <a:p>
            <a:pPr algn="just">
              <a:lnSpc>
                <a:spcPct val="107000"/>
              </a:lnSpc>
              <a:spcAft>
                <a:spcPts val="800"/>
              </a:spcAft>
            </a:pPr>
            <a:r>
              <a:rPr lang="es-CO" sz="1800" kern="100" dirty="0">
                <a:effectLst/>
                <a:latin typeface="Aptos" panose="020B0004020202020204" pitchFamily="34" charset="0"/>
                <a:ea typeface="Aptos" panose="020B0004020202020204" pitchFamily="34" charset="0"/>
                <a:cs typeface="Times New Roman" panose="02020603050405020304" pitchFamily="18" charset="0"/>
              </a:rPr>
              <a:t>Los nodos en morado </a:t>
            </a:r>
          </a:p>
          <a:p>
            <a:pPr algn="just">
              <a:lnSpc>
                <a:spcPct val="107000"/>
              </a:lnSpc>
              <a:spcAft>
                <a:spcPts val="800"/>
              </a:spcAft>
            </a:pPr>
            <a:r>
              <a:rPr lang="es-CO" sz="1800" kern="100" dirty="0">
                <a:effectLst/>
                <a:latin typeface="Aptos" panose="020B0004020202020204" pitchFamily="34" charset="0"/>
                <a:ea typeface="Aptos" panose="020B0004020202020204" pitchFamily="34" charset="0"/>
                <a:cs typeface="Times New Roman" panose="02020603050405020304" pitchFamily="18" charset="0"/>
              </a:rPr>
              <a:t>Representan las densidad de  organizaciones mejor posicionadas para acceder a oportunidades de inversión. </a:t>
            </a:r>
          </a:p>
          <a:p>
            <a:endParaRPr lang="es-CO" dirty="0"/>
          </a:p>
        </p:txBody>
      </p:sp>
      <p:sp>
        <p:nvSpPr>
          <p:cNvPr id="17" name="Oval 3">
            <a:extLst>
              <a:ext uri="{FF2B5EF4-FFF2-40B4-BE49-F238E27FC236}">
                <a16:creationId xmlns:a16="http://schemas.microsoft.com/office/drawing/2014/main" id="{96E681B2-53FB-375B-1523-AD8F5814B090}"/>
              </a:ext>
            </a:extLst>
          </p:cNvPr>
          <p:cNvSpPr>
            <a:spLocks noChangeArrowheads="1"/>
          </p:cNvSpPr>
          <p:nvPr/>
        </p:nvSpPr>
        <p:spPr bwMode="auto">
          <a:xfrm>
            <a:off x="5862830" y="3295651"/>
            <a:ext cx="152400" cy="101600"/>
          </a:xfrm>
          <a:prstGeom prst="ellipse">
            <a:avLst/>
          </a:prstGeom>
          <a:solidFill>
            <a:srgbClr val="9999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315198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F8A843F-E43E-7423-DD6F-4BE7005DBDC5}"/>
              </a:ext>
            </a:extLst>
          </p:cNvPr>
          <p:cNvSpPr txBox="1"/>
          <p:nvPr/>
        </p:nvSpPr>
        <p:spPr>
          <a:xfrm>
            <a:off x="1098311" y="4592968"/>
            <a:ext cx="5543550" cy="1323439"/>
          </a:xfrm>
          <a:prstGeom prst="rect">
            <a:avLst/>
          </a:prstGeom>
          <a:noFill/>
        </p:spPr>
        <p:txBody>
          <a:bodyPr wrap="square" lIns="91440" tIns="45720" rIns="91440" bIns="45720" rtlCol="0" anchor="t">
            <a:spAutoFit/>
          </a:bodyPr>
          <a:lstStyle/>
          <a:p>
            <a:r>
              <a:rPr lang="es-CO" sz="4000" dirty="0"/>
              <a:t>Figura 3</a:t>
            </a:r>
          </a:p>
          <a:p>
            <a:endParaRPr lang="es-CO" sz="4000" dirty="0"/>
          </a:p>
        </p:txBody>
      </p:sp>
      <p:sp>
        <p:nvSpPr>
          <p:cNvPr id="6" name="CuadroTexto 5">
            <a:extLst>
              <a:ext uri="{FF2B5EF4-FFF2-40B4-BE49-F238E27FC236}">
                <a16:creationId xmlns:a16="http://schemas.microsoft.com/office/drawing/2014/main" id="{D7307430-A45E-AFA5-B2D2-5546F07CF390}"/>
              </a:ext>
            </a:extLst>
          </p:cNvPr>
          <p:cNvSpPr txBox="1"/>
          <p:nvPr/>
        </p:nvSpPr>
        <p:spPr>
          <a:xfrm>
            <a:off x="8854440" y="968423"/>
            <a:ext cx="3337560" cy="646331"/>
          </a:xfrm>
          <a:prstGeom prst="rect">
            <a:avLst/>
          </a:prstGeom>
          <a:solidFill>
            <a:schemeClr val="accent5"/>
          </a:solidFill>
        </p:spPr>
        <p:txBody>
          <a:bodyPr wrap="square" rtlCol="0">
            <a:spAutoFit/>
          </a:bodyPr>
          <a:lstStyle/>
          <a:p>
            <a:r>
              <a:rPr lang="es-CO" dirty="0"/>
              <a:t>Empresas con mayor grado de entrada en el rango 1 a 5</a:t>
            </a:r>
          </a:p>
        </p:txBody>
      </p:sp>
      <p:pic>
        <p:nvPicPr>
          <p:cNvPr id="10" name="Imagen 9" descr="Un papalote volando en el cielo&#10;&#10;Descripción generada automáticamente">
            <a:extLst>
              <a:ext uri="{FF2B5EF4-FFF2-40B4-BE49-F238E27FC236}">
                <a16:creationId xmlns:a16="http://schemas.microsoft.com/office/drawing/2014/main" id="{C7F7D82A-2A4A-39C1-C249-7743B808B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5" y="3428997"/>
            <a:ext cx="9" cy="6"/>
          </a:xfrm>
          <a:prstGeom prst="rect">
            <a:avLst/>
          </a:prstGeom>
        </p:spPr>
      </p:pic>
      <p:pic>
        <p:nvPicPr>
          <p:cNvPr id="18" name="Imagen 17" descr="Patrón de fondo, Mapa&#10;&#10;Descripción generada automáticamente">
            <a:extLst>
              <a:ext uri="{FF2B5EF4-FFF2-40B4-BE49-F238E27FC236}">
                <a16:creationId xmlns:a16="http://schemas.microsoft.com/office/drawing/2014/main" id="{346F6B79-7151-9D46-27B1-DE842E04E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flipV="1">
            <a:off x="1097508" y="434340"/>
            <a:ext cx="7288199" cy="3792218"/>
          </a:xfrm>
          <a:prstGeom prst="rect">
            <a:avLst/>
          </a:prstGeom>
        </p:spPr>
      </p:pic>
      <p:cxnSp>
        <p:nvCxnSpPr>
          <p:cNvPr id="20" name="Conector recto 19">
            <a:extLst>
              <a:ext uri="{FF2B5EF4-FFF2-40B4-BE49-F238E27FC236}">
                <a16:creationId xmlns:a16="http://schemas.microsoft.com/office/drawing/2014/main" id="{E753C4F8-CE15-BF12-260C-A5304E71E0AF}"/>
              </a:ext>
            </a:extLst>
          </p:cNvPr>
          <p:cNvCxnSpPr/>
          <p:nvPr/>
        </p:nvCxnSpPr>
        <p:spPr>
          <a:xfrm>
            <a:off x="217978" y="5358592"/>
            <a:ext cx="1176147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Marcador de contenido 2">
            <a:extLst>
              <a:ext uri="{FF2B5EF4-FFF2-40B4-BE49-F238E27FC236}">
                <a16:creationId xmlns:a16="http://schemas.microsoft.com/office/drawing/2014/main" id="{A1FF6395-022D-48D0-2CFD-A0DFF0A8CD8D}"/>
              </a:ext>
            </a:extLst>
          </p:cNvPr>
          <p:cNvSpPr>
            <a:spLocks noGrp="1"/>
          </p:cNvSpPr>
          <p:nvPr/>
        </p:nvSpPr>
        <p:spPr>
          <a:xfrm>
            <a:off x="467783" y="5565391"/>
            <a:ext cx="2593495" cy="1137855"/>
          </a:xfrm>
          <a:prstGeom prst="rect">
            <a:avLst/>
          </a:prstGeom>
          <a:solidFill>
            <a:schemeClr val="accent5">
              <a:lumMod val="20000"/>
              <a:lumOff val="80000"/>
            </a:schemeClr>
          </a:solidFill>
          <a:ln>
            <a:solidFill>
              <a:srgbClr val="4472C4"/>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es-ES" sz="3600" b="1">
                <a:solidFill>
                  <a:srgbClr val="78206E"/>
                </a:solidFill>
                <a:latin typeface="Mostrar Aptos"/>
              </a:rPr>
              <a:t>AUTORES </a:t>
            </a:r>
            <a:endParaRPr lang="es-ES"/>
          </a:p>
          <a:p>
            <a:pPr algn="ctr">
              <a:buNone/>
            </a:pPr>
            <a:r>
              <a:rPr lang="es-ES" sz="1600" b="1" dirty="0">
                <a:solidFill>
                  <a:srgbClr val="78206E"/>
                </a:solidFill>
                <a:latin typeface="Mostrar Aptos"/>
                <a:ea typeface="Source Sans Pro"/>
              </a:rPr>
              <a:t>ANA MARIA SOTO OROZCO</a:t>
            </a:r>
            <a:endParaRPr lang="es-ES" sz="3600" b="1" dirty="0">
              <a:solidFill>
                <a:srgbClr val="78206E"/>
              </a:solidFill>
              <a:latin typeface="Mostrar Aptos"/>
            </a:endParaRPr>
          </a:p>
          <a:p>
            <a:pPr algn="ctr">
              <a:buNone/>
            </a:pPr>
            <a:r>
              <a:rPr lang="es-ES" sz="1600" b="1" dirty="0">
                <a:solidFill>
                  <a:srgbClr val="78206E"/>
                </a:solidFill>
                <a:latin typeface="Mostrar Aptos"/>
                <a:ea typeface="Source Sans Pro"/>
              </a:rPr>
              <a:t>FELIPE DIEGO FELIPE DIEGO LOBATO DA SILVA</a:t>
            </a:r>
            <a:endParaRPr lang="es-ES" sz="3600" b="1" dirty="0">
              <a:solidFill>
                <a:srgbClr val="78206E"/>
              </a:solidFill>
              <a:latin typeface="Mostrar Aptos"/>
            </a:endParaRPr>
          </a:p>
          <a:p>
            <a:pPr algn="ctr">
              <a:buNone/>
            </a:pPr>
            <a:r>
              <a:rPr lang="es-ES" sz="1600" b="1" dirty="0">
                <a:solidFill>
                  <a:srgbClr val="78206E"/>
                </a:solidFill>
                <a:latin typeface="Mostrar Aptos"/>
                <a:ea typeface="Source Sans Pro"/>
              </a:rPr>
              <a:t>NICOLAS ALEJANDRO YEPES JOVEN</a:t>
            </a:r>
          </a:p>
          <a:p>
            <a:pPr marL="0" indent="0" algn="ctr">
              <a:buNone/>
            </a:pPr>
            <a:r>
              <a:rPr lang="es-ES" sz="1600" b="1" dirty="0">
                <a:solidFill>
                  <a:srgbClr val="78206E"/>
                </a:solidFill>
                <a:latin typeface="Mostrar Aptos"/>
                <a:ea typeface="Source Sans Pro"/>
              </a:rPr>
              <a:t>YOSELIN NIETO GIL</a:t>
            </a:r>
            <a:endParaRPr lang="es-ES" sz="3600" b="1" dirty="0">
              <a:solidFill>
                <a:srgbClr val="78206E"/>
              </a:solidFill>
              <a:latin typeface="Mostrar Aptos"/>
            </a:endParaRPr>
          </a:p>
        </p:txBody>
      </p:sp>
    </p:spTree>
    <p:extLst>
      <p:ext uri="{BB962C8B-B14F-4D97-AF65-F5344CB8AC3E}">
        <p14:creationId xmlns:p14="http://schemas.microsoft.com/office/powerpoint/2010/main" val="26891592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25244AD5ABAF7469B0D4C414E7143B4" ma:contentTypeVersion="9" ma:contentTypeDescription="Crear nuevo documento." ma:contentTypeScope="" ma:versionID="91b7ccb34f6ed0f83718cb359adc0e45">
  <xsd:schema xmlns:xsd="http://www.w3.org/2001/XMLSchema" xmlns:xs="http://www.w3.org/2001/XMLSchema" xmlns:p="http://schemas.microsoft.com/office/2006/metadata/properties" xmlns:ns2="24e5f3e9-88e6-4793-aabc-8fa82d895d3a" xmlns:ns3="1ca41124-333d-4959-9c05-262629a94880" targetNamespace="http://schemas.microsoft.com/office/2006/metadata/properties" ma:root="true" ma:fieldsID="5d00a73b90bc695eaf551dbff1be2bc9" ns2:_="" ns3:_="">
    <xsd:import namespace="24e5f3e9-88e6-4793-aabc-8fa82d895d3a"/>
    <xsd:import namespace="1ca41124-333d-4959-9c05-262629a9488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e5f3e9-88e6-4793-aabc-8fa82d895d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ca41124-333d-4959-9c05-262629a94880"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8677BF-5498-49E9-BF10-ABB7DF2A463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814EEA2-5DE7-4A21-B5B2-5A956FC7E6E2}">
  <ds:schemaRefs>
    <ds:schemaRef ds:uri="http://schemas.microsoft.com/sharepoint/v3/contenttype/forms"/>
  </ds:schemaRefs>
</ds:datastoreItem>
</file>

<file path=customXml/itemProps3.xml><?xml version="1.0" encoding="utf-8"?>
<ds:datastoreItem xmlns:ds="http://schemas.openxmlformats.org/officeDocument/2006/customXml" ds:itemID="{0E1F958A-DA14-4306-A564-147462E48E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e5f3e9-88e6-4793-aabc-8fa82d895d3a"/>
    <ds:schemaRef ds:uri="1ca41124-333d-4959-9c05-262629a948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114</TotalTime>
  <Words>316</Words>
  <Application>Microsoft Office PowerPoint</Application>
  <PresentationFormat>Panorámica</PresentationFormat>
  <Paragraphs>11</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Tema de Office</vt:lpstr>
      <vt:lpstr>Red de inversionistas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yoselin nieto gil</dc:creator>
  <cp:lastModifiedBy>yoselin nieto gil</cp:lastModifiedBy>
  <cp:revision>39</cp:revision>
  <cp:lastPrinted>2025-02-01T19:21:23Z</cp:lastPrinted>
  <dcterms:created xsi:type="dcterms:W3CDTF">2025-02-01T18:09:27Z</dcterms:created>
  <dcterms:modified xsi:type="dcterms:W3CDTF">2025-02-01T20:13:36Z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0x010100925244AD5ABAF7469B0D4C414E7143B4</vt:lpwstr>
  </property>
</Properties>
</file>