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2" r:id="rId7"/>
    <p:sldId id="261" r:id="rId8"/>
    <p:sldId id="263" r:id="rId9"/>
    <p:sldId id="268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9735-58D6-4E23-9C4B-CD490216CEE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2235-F4AE-4EC3-A845-A7C741BC310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9735-58D6-4E23-9C4B-CD490216CEE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2235-F4AE-4EC3-A845-A7C741BC310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9735-58D6-4E23-9C4B-CD490216CEE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2235-F4AE-4EC3-A845-A7C741BC310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9735-58D6-4E23-9C4B-CD490216CEE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2235-F4AE-4EC3-A845-A7C741BC310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9735-58D6-4E23-9C4B-CD490216CEE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2235-F4AE-4EC3-A845-A7C741BC310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9735-58D6-4E23-9C4B-CD490216CEE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2235-F4AE-4EC3-A845-A7C741BC310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9735-58D6-4E23-9C4B-CD490216CEE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2235-F4AE-4EC3-A845-A7C741BC310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9735-58D6-4E23-9C4B-CD490216CEE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2235-F4AE-4EC3-A845-A7C741BC310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9735-58D6-4E23-9C4B-CD490216CEE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2235-F4AE-4EC3-A845-A7C741BC310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9735-58D6-4E23-9C4B-CD490216CEE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2235-F4AE-4EC3-A845-A7C741BC310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9735-58D6-4E23-9C4B-CD490216CEE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2235-F4AE-4EC3-A845-A7C741BC310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9735-58D6-4E23-9C4B-CD490216CEE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A2235-F4AE-4EC3-A845-A7C741BC310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 /><Relationship Id="rId2" Type="http://schemas.openxmlformats.org/officeDocument/2006/relationships/slide" Target="slide3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.png" /><Relationship Id="rId4" Type="http://schemas.openxmlformats.org/officeDocument/2006/relationships/slide" Target="slide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 /><Relationship Id="rId2" Type="http://schemas.openxmlformats.org/officeDocument/2006/relationships/slide" Target="slide3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.png" /><Relationship Id="rId4" Type="http://schemas.openxmlformats.org/officeDocument/2006/relationships/slide" Target="slide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 /><Relationship Id="rId2" Type="http://schemas.openxmlformats.org/officeDocument/2006/relationships/slide" Target="slide3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.png" /><Relationship Id="rId4" Type="http://schemas.openxmlformats.org/officeDocument/2006/relationships/slide" Target="slide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 /><Relationship Id="rId2" Type="http://schemas.openxmlformats.org/officeDocument/2006/relationships/slide" Target="slide3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.png" /><Relationship Id="rId4" Type="http://schemas.openxmlformats.org/officeDocument/2006/relationships/slide" Target="slide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 /><Relationship Id="rId2" Type="http://schemas.openxmlformats.org/officeDocument/2006/relationships/slide" Target="slide3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 /><Relationship Id="rId2" Type="http://schemas.openxmlformats.org/officeDocument/2006/relationships/slide" Target="slide2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 /><Relationship Id="rId2" Type="http://schemas.openxmlformats.org/officeDocument/2006/relationships/slide" Target="slide2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 /><Relationship Id="rId2" Type="http://schemas.openxmlformats.org/officeDocument/2006/relationships/slide" Target="slide3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.png" /><Relationship Id="rId4" Type="http://schemas.openxmlformats.org/officeDocument/2006/relationships/slide" Target="slide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 /><Relationship Id="rId2" Type="http://schemas.openxmlformats.org/officeDocument/2006/relationships/slide" Target="slide3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.png" /><Relationship Id="rId4" Type="http://schemas.openxmlformats.org/officeDocument/2006/relationships/slide" Target="slide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 /><Relationship Id="rId2" Type="http://schemas.openxmlformats.org/officeDocument/2006/relationships/slide" Target="slide3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.png" /><Relationship Id="rId4" Type="http://schemas.openxmlformats.org/officeDocument/2006/relationships/slide" Target="slide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 /><Relationship Id="rId2" Type="http://schemas.openxmlformats.org/officeDocument/2006/relationships/slide" Target="slide3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.png" /><Relationship Id="rId4" Type="http://schemas.openxmlformats.org/officeDocument/2006/relationships/slide" Target="slide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 /><Relationship Id="rId2" Type="http://schemas.openxmlformats.org/officeDocument/2006/relationships/slide" Target="slide3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.png" /><Relationship Id="rId4" Type="http://schemas.openxmlformats.org/officeDocument/2006/relationships/slide" Target="slid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539552" y="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Cashflow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2008" y="620688"/>
            <a:ext cx="9071992" cy="6272299"/>
            <a:chOff x="72008" y="72008"/>
            <a:chExt cx="9071992" cy="6825423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79512" y="72008"/>
              <a:ext cx="2160240" cy="4293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2483768" y="72008"/>
              <a:ext cx="6660232" cy="4293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23528" y="332656"/>
              <a:ext cx="1872208" cy="15121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23528" y="1988840"/>
              <a:ext cx="1872208" cy="16561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644008" y="107339"/>
              <a:ext cx="2304256" cy="38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Navigation Area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23528" y="332657"/>
              <a:ext cx="1872208" cy="312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Incomes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3528" y="1988840"/>
              <a:ext cx="1872208" cy="312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Expenses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23528" y="692697"/>
              <a:ext cx="1728192" cy="124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Salaries: $1000</a:t>
              </a:r>
            </a:p>
            <a:p>
              <a:r>
                <a:rPr lang="en-US" sz="1600" dirty="0">
                  <a:hlinkClick r:id="rId2" action="ppaction://hlinksldjump"/>
                </a:rPr>
                <a:t>Asset 1</a:t>
              </a:r>
              <a:r>
                <a:rPr lang="en-US" sz="1600" dirty="0"/>
                <a:t>:  $500</a:t>
              </a:r>
            </a:p>
            <a:p>
              <a:r>
                <a:rPr lang="en-US" sz="1600" dirty="0"/>
                <a:t>Asset 2:  $200</a:t>
              </a:r>
            </a:p>
            <a:p>
              <a:r>
                <a:rPr lang="en-US" sz="1600" dirty="0"/>
                <a:t>Rent 1:    $200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51520" y="3717032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</a:t>
              </a:r>
              <a:r>
                <a:rPr lang="en-US" sz="1400" dirty="0" err="1"/>
                <a:t>Cashflow</a:t>
              </a:r>
              <a:r>
                <a:rPr lang="en-US" sz="1400" dirty="0"/>
                <a:t>:     $700</a:t>
              </a:r>
            </a:p>
            <a:p>
              <a:r>
                <a:rPr lang="en-US" sz="1400" dirty="0"/>
                <a:t>Passive Income: $900</a:t>
              </a:r>
            </a:p>
          </p:txBody>
        </p:sp>
        <p:sp>
          <p:nvSpPr>
            <p:cNvPr id="33" name="Heptágono 32"/>
            <p:cNvSpPr/>
            <p:nvPr/>
          </p:nvSpPr>
          <p:spPr>
            <a:xfrm>
              <a:off x="1907704" y="404664"/>
              <a:ext cx="216024" cy="216024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34" name="Heptágono 33"/>
            <p:cNvSpPr/>
            <p:nvPr/>
          </p:nvSpPr>
          <p:spPr>
            <a:xfrm>
              <a:off x="1907704" y="2060848"/>
              <a:ext cx="216024" cy="216024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72008" y="4410978"/>
              <a:ext cx="9071992" cy="24470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5536" y="4699010"/>
              <a:ext cx="3888432" cy="21589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860032" y="4699010"/>
              <a:ext cx="3528392" cy="21589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779912" y="4373976"/>
              <a:ext cx="2304256" cy="38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Balance Sheet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95536" y="4699011"/>
              <a:ext cx="3888432" cy="314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Assets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860032" y="4699010"/>
              <a:ext cx="3528392" cy="312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Liabilities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4860032" y="6084912"/>
              <a:ext cx="3528392" cy="728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860032" y="6073550"/>
              <a:ext cx="3528392" cy="312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Equity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95536" y="5059050"/>
              <a:ext cx="3744416" cy="1838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Cash: $1300</a:t>
              </a:r>
            </a:p>
            <a:p>
              <a:r>
                <a:rPr lang="en-US" sz="1600" dirty="0"/>
                <a:t>REIT: 60 %</a:t>
              </a:r>
            </a:p>
            <a:p>
              <a:r>
                <a:rPr lang="en-US" sz="1600" dirty="0"/>
                <a:t>	</a:t>
              </a:r>
              <a:r>
                <a:rPr lang="en-US" sz="1600" dirty="0">
                  <a:hlinkClick r:id="rId3" action="ppaction://hlinksldjump"/>
                </a:rPr>
                <a:t>Asset 1</a:t>
              </a:r>
              <a:r>
                <a:rPr lang="en-US" sz="1600" dirty="0"/>
                <a:t>:   500 x $ 10</a:t>
              </a:r>
            </a:p>
            <a:p>
              <a:r>
                <a:rPr lang="en-US" sz="1600" dirty="0"/>
                <a:t>	Asset 2:	100 x $ 100</a:t>
              </a:r>
            </a:p>
            <a:p>
              <a:r>
                <a:rPr lang="en-US" sz="1600" dirty="0"/>
                <a:t>RE:    40 %</a:t>
              </a:r>
            </a:p>
            <a:p>
              <a:r>
                <a:rPr lang="en-US" sz="1600" dirty="0"/>
                <a:t>	House 1: 	1 x $ 10000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860032" y="6381328"/>
              <a:ext cx="3528392" cy="38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Equity: $ 16.300</a:t>
              </a:r>
            </a:p>
          </p:txBody>
        </p:sp>
        <p:sp>
          <p:nvSpPr>
            <p:cNvPr id="46" name="Heptágono 45"/>
            <p:cNvSpPr/>
            <p:nvPr/>
          </p:nvSpPr>
          <p:spPr>
            <a:xfrm>
              <a:off x="3995936" y="4771018"/>
              <a:ext cx="216024" cy="216024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hlinkClick r:id="rId4" action="ppaction://hlinksldjump"/>
                </a:rPr>
                <a:t>+</a:t>
              </a:r>
              <a:endParaRPr lang="en-US" sz="1600" dirty="0"/>
            </a:p>
          </p:txBody>
        </p:sp>
        <p:sp>
          <p:nvSpPr>
            <p:cNvPr id="47" name="Heptágono 46"/>
            <p:cNvSpPr/>
            <p:nvPr/>
          </p:nvSpPr>
          <p:spPr>
            <a:xfrm>
              <a:off x="8100392" y="4771018"/>
              <a:ext cx="216024" cy="216024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860032" y="5059051"/>
              <a:ext cx="3528392" cy="93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Home Mortgage: 	$ 9.000</a:t>
              </a:r>
            </a:p>
            <a:p>
              <a:r>
                <a:rPr lang="en-US" sz="1600" dirty="0"/>
                <a:t>Credit Card: 	$ 1.000</a:t>
              </a:r>
            </a:p>
            <a:p>
              <a:endParaRPr lang="en-US" sz="16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07704" y="1556792"/>
              <a:ext cx="256947" cy="22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97224" y="3356992"/>
              <a:ext cx="256947" cy="22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CaixaDeTexto 24"/>
            <p:cNvSpPr txBox="1"/>
            <p:nvPr/>
          </p:nvSpPr>
          <p:spPr>
            <a:xfrm>
              <a:off x="323528" y="2228670"/>
              <a:ext cx="1728192" cy="124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Food:     	   $800</a:t>
              </a:r>
            </a:p>
            <a:p>
              <a:r>
                <a:rPr lang="en-US" sz="1600" dirty="0"/>
                <a:t>Rent:      	   $100</a:t>
              </a:r>
            </a:p>
            <a:p>
              <a:r>
                <a:rPr lang="en-US" sz="1600" dirty="0"/>
                <a:t>Mortgage: $100</a:t>
              </a:r>
            </a:p>
            <a:p>
              <a:r>
                <a:rPr lang="en-US" sz="1600" dirty="0"/>
                <a:t>CC: 	   $200</a:t>
              </a:r>
            </a:p>
          </p:txBody>
        </p:sp>
      </p:grpSp>
      <p:sp>
        <p:nvSpPr>
          <p:cNvPr id="3" name="Retângulo: Cantos Arredondados 2"/>
          <p:cNvSpPr/>
          <p:nvPr/>
        </p:nvSpPr>
        <p:spPr>
          <a:xfrm>
            <a:off x="125760" y="43553"/>
            <a:ext cx="89644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51520" y="100603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Felipe Maion – felipe.maion@gmail.com</a:t>
            </a:r>
          </a:p>
        </p:txBody>
      </p:sp>
      <p:sp>
        <p:nvSpPr>
          <p:cNvPr id="5" name="Heptágono 4"/>
          <p:cNvSpPr/>
          <p:nvPr/>
        </p:nvSpPr>
        <p:spPr>
          <a:xfrm>
            <a:off x="7380312" y="188640"/>
            <a:ext cx="216024" cy="18069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?</a:t>
            </a:r>
          </a:p>
        </p:txBody>
      </p:sp>
      <p:sp>
        <p:nvSpPr>
          <p:cNvPr id="9" name="Fluxograma: Vários Documentos 8"/>
          <p:cNvSpPr/>
          <p:nvPr/>
        </p:nvSpPr>
        <p:spPr>
          <a:xfrm>
            <a:off x="7812360" y="184666"/>
            <a:ext cx="288032" cy="25449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512" y="72008"/>
            <a:ext cx="2160240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83768" y="72008"/>
            <a:ext cx="6660232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323528" y="332656"/>
            <a:ext cx="1872208" cy="1512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323528" y="1988840"/>
            <a:ext cx="1872208" cy="1656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539552" y="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Cashflow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644008" y="1073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Navigation Area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23528" y="332657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Incomes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23528" y="1988840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Expenses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23528" y="69269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Salaries: $1000</a:t>
            </a:r>
          </a:p>
          <a:p>
            <a:r>
              <a:rPr lang="en-US" dirty="0">
                <a:hlinkClick r:id="rId2" action="ppaction://hlinksldjump"/>
              </a:rPr>
              <a:t>Asset 1</a:t>
            </a:r>
            <a:r>
              <a:rPr lang="en-US" dirty="0"/>
              <a:t>:  $500</a:t>
            </a:r>
          </a:p>
          <a:p>
            <a:r>
              <a:rPr lang="en-US" dirty="0"/>
              <a:t>Asset 2:  $200</a:t>
            </a:r>
          </a:p>
          <a:p>
            <a:r>
              <a:rPr lang="en-US" dirty="0"/>
              <a:t>Rent 1:    $200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51520" y="371703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 </a:t>
            </a:r>
            <a:r>
              <a:rPr lang="en-US" sz="1600" dirty="0" err="1"/>
              <a:t>Cashflow</a:t>
            </a:r>
            <a:r>
              <a:rPr lang="en-US" sz="1600" dirty="0"/>
              <a:t>:     $700</a:t>
            </a:r>
          </a:p>
          <a:p>
            <a:r>
              <a:rPr lang="en-US" sz="1600" dirty="0"/>
              <a:t>Passive Income: $900</a:t>
            </a:r>
          </a:p>
        </p:txBody>
      </p:sp>
      <p:sp>
        <p:nvSpPr>
          <p:cNvPr id="33" name="Heptágono 32"/>
          <p:cNvSpPr/>
          <p:nvPr/>
        </p:nvSpPr>
        <p:spPr>
          <a:xfrm>
            <a:off x="1907704" y="404664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Heptágono 33"/>
          <p:cNvSpPr/>
          <p:nvPr/>
        </p:nvSpPr>
        <p:spPr>
          <a:xfrm>
            <a:off x="1907704" y="206084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2008" y="4410978"/>
            <a:ext cx="9071992" cy="2447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395536" y="4699010"/>
            <a:ext cx="388843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/>
          <p:cNvSpPr/>
          <p:nvPr/>
        </p:nvSpPr>
        <p:spPr>
          <a:xfrm>
            <a:off x="4860032" y="4699010"/>
            <a:ext cx="352839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/>
          <p:cNvSpPr txBox="1"/>
          <p:nvPr/>
        </p:nvSpPr>
        <p:spPr>
          <a:xfrm>
            <a:off x="3779912" y="43739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Balance Sheet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95536" y="4699011"/>
            <a:ext cx="3888432" cy="31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Assets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860032" y="469901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Liabilities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4860032" y="6084912"/>
            <a:ext cx="3528392" cy="728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ixaDeTexto 41"/>
          <p:cNvSpPr txBox="1"/>
          <p:nvPr/>
        </p:nvSpPr>
        <p:spPr>
          <a:xfrm>
            <a:off x="4860032" y="607355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Equity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95536" y="505905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Cash: $1300</a:t>
            </a:r>
          </a:p>
          <a:p>
            <a:r>
              <a:rPr lang="en-US" dirty="0"/>
              <a:t>REIT: 60 %</a:t>
            </a:r>
          </a:p>
          <a:p>
            <a:r>
              <a:rPr lang="en-US" dirty="0"/>
              <a:t>	</a:t>
            </a:r>
            <a:r>
              <a:rPr lang="en-US" dirty="0">
                <a:hlinkClick r:id="rId3" action="ppaction://hlinksldjump"/>
              </a:rPr>
              <a:t>Asset 1</a:t>
            </a:r>
            <a:r>
              <a:rPr lang="en-US" dirty="0"/>
              <a:t>:   500 x $ 10</a:t>
            </a:r>
          </a:p>
          <a:p>
            <a:r>
              <a:rPr lang="en-US" dirty="0"/>
              <a:t>	Asset 2:	100 x $ 100</a:t>
            </a:r>
          </a:p>
          <a:p>
            <a:r>
              <a:rPr lang="en-US" dirty="0"/>
              <a:t>RE:    40 %</a:t>
            </a:r>
          </a:p>
          <a:p>
            <a:r>
              <a:rPr lang="en-US" dirty="0"/>
              <a:t>	House 1: 	1 x $ 10000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860032" y="63813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Equity: $ 16.300</a:t>
            </a:r>
          </a:p>
        </p:txBody>
      </p:sp>
      <p:sp>
        <p:nvSpPr>
          <p:cNvPr id="46" name="Heptágono 45"/>
          <p:cNvSpPr/>
          <p:nvPr/>
        </p:nvSpPr>
        <p:spPr>
          <a:xfrm>
            <a:off x="3995936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+</a:t>
            </a:r>
            <a:endParaRPr lang="en-US" dirty="0"/>
          </a:p>
        </p:txBody>
      </p:sp>
      <p:sp>
        <p:nvSpPr>
          <p:cNvPr id="47" name="Heptágono 46"/>
          <p:cNvSpPr/>
          <p:nvPr/>
        </p:nvSpPr>
        <p:spPr>
          <a:xfrm>
            <a:off x="8100392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860032" y="5059051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Mortgage: 	$ 9.000</a:t>
            </a:r>
          </a:p>
          <a:p>
            <a:r>
              <a:rPr lang="en-US" dirty="0"/>
              <a:t>Credit Card: 	$ 1.000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15567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7224" y="33569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aixaDeTexto 24"/>
          <p:cNvSpPr txBox="1"/>
          <p:nvPr/>
        </p:nvSpPr>
        <p:spPr>
          <a:xfrm>
            <a:off x="323528" y="222867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Food:     	   $800</a:t>
            </a:r>
          </a:p>
          <a:p>
            <a:r>
              <a:rPr lang="en-US" dirty="0"/>
              <a:t>Rent:      	   $100</a:t>
            </a:r>
          </a:p>
          <a:p>
            <a:r>
              <a:rPr lang="en-US" dirty="0"/>
              <a:t>Mortgage: $100</a:t>
            </a:r>
          </a:p>
          <a:p>
            <a:r>
              <a:rPr lang="en-US" dirty="0"/>
              <a:t>CC: 	   $200</a:t>
            </a:r>
          </a:p>
        </p:txBody>
      </p:sp>
      <p:sp>
        <p:nvSpPr>
          <p:cNvPr id="30" name="Texto explicativo retangular com cantos arredondados 29"/>
          <p:cNvSpPr/>
          <p:nvPr/>
        </p:nvSpPr>
        <p:spPr>
          <a:xfrm>
            <a:off x="3419872" y="980728"/>
            <a:ext cx="4176464" cy="3024336"/>
          </a:xfrm>
          <a:prstGeom prst="wedgeRoundRectCallout">
            <a:avLst>
              <a:gd name="adj1" fmla="val 2388"/>
              <a:gd name="adj2" fmla="val 125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Equity = Sum(Assets) – Sum(Liabilities)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512" y="72008"/>
            <a:ext cx="2160240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83768" y="72008"/>
            <a:ext cx="6660232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323528" y="332656"/>
            <a:ext cx="1872208" cy="1512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323528" y="1988840"/>
            <a:ext cx="1872208" cy="1656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539552" y="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Cashflow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644008" y="1073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Navigation Area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23528" y="332657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Incomes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23528" y="1988840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Expenses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23528" y="69269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Salaries: $1000</a:t>
            </a:r>
          </a:p>
          <a:p>
            <a:r>
              <a:rPr lang="en-US" dirty="0">
                <a:hlinkClick r:id="rId2" action="ppaction://hlinksldjump"/>
              </a:rPr>
              <a:t>Asset 1</a:t>
            </a:r>
            <a:r>
              <a:rPr lang="en-US" dirty="0"/>
              <a:t>:  $500</a:t>
            </a:r>
          </a:p>
          <a:p>
            <a:r>
              <a:rPr lang="en-US" dirty="0"/>
              <a:t>Asset 2:  $200</a:t>
            </a:r>
          </a:p>
          <a:p>
            <a:r>
              <a:rPr lang="en-US" dirty="0"/>
              <a:t>Rent 1:    $200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51520" y="371703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 </a:t>
            </a:r>
            <a:r>
              <a:rPr lang="en-US" sz="1600" dirty="0" err="1"/>
              <a:t>Cashflow</a:t>
            </a:r>
            <a:r>
              <a:rPr lang="en-US" sz="1600" dirty="0"/>
              <a:t>:     $700</a:t>
            </a:r>
          </a:p>
          <a:p>
            <a:r>
              <a:rPr lang="en-US" sz="1600" dirty="0"/>
              <a:t>Passive Income: $900</a:t>
            </a:r>
          </a:p>
        </p:txBody>
      </p:sp>
      <p:sp>
        <p:nvSpPr>
          <p:cNvPr id="33" name="Heptágono 32"/>
          <p:cNvSpPr/>
          <p:nvPr/>
        </p:nvSpPr>
        <p:spPr>
          <a:xfrm>
            <a:off x="1907704" y="404664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Heptágono 33"/>
          <p:cNvSpPr/>
          <p:nvPr/>
        </p:nvSpPr>
        <p:spPr>
          <a:xfrm>
            <a:off x="1907704" y="206084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2008" y="4410978"/>
            <a:ext cx="9071992" cy="2447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395536" y="4699010"/>
            <a:ext cx="388843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/>
          <p:cNvSpPr/>
          <p:nvPr/>
        </p:nvSpPr>
        <p:spPr>
          <a:xfrm>
            <a:off x="4860032" y="4699010"/>
            <a:ext cx="352839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/>
          <p:cNvSpPr txBox="1"/>
          <p:nvPr/>
        </p:nvSpPr>
        <p:spPr>
          <a:xfrm>
            <a:off x="3779912" y="43739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Balance Sheet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95536" y="4699011"/>
            <a:ext cx="3888432" cy="31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Assets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860032" y="469901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Liabilities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4860032" y="6084912"/>
            <a:ext cx="3528392" cy="728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ixaDeTexto 41"/>
          <p:cNvSpPr txBox="1"/>
          <p:nvPr/>
        </p:nvSpPr>
        <p:spPr>
          <a:xfrm>
            <a:off x="4860032" y="607355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Equity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95536" y="505905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Cash: $1300</a:t>
            </a:r>
          </a:p>
          <a:p>
            <a:r>
              <a:rPr lang="en-US" dirty="0"/>
              <a:t>REIT: 60 %</a:t>
            </a:r>
          </a:p>
          <a:p>
            <a:r>
              <a:rPr lang="en-US" dirty="0"/>
              <a:t>	</a:t>
            </a:r>
            <a:r>
              <a:rPr lang="en-US" dirty="0">
                <a:hlinkClick r:id="rId3" action="ppaction://hlinksldjump"/>
              </a:rPr>
              <a:t>Asset 1</a:t>
            </a:r>
            <a:r>
              <a:rPr lang="en-US" dirty="0"/>
              <a:t>:   500 x $ 10</a:t>
            </a:r>
          </a:p>
          <a:p>
            <a:r>
              <a:rPr lang="en-US" dirty="0"/>
              <a:t>	Asset 2:	100 x $ 100</a:t>
            </a:r>
          </a:p>
          <a:p>
            <a:r>
              <a:rPr lang="en-US" dirty="0"/>
              <a:t>RE:    40 %</a:t>
            </a:r>
          </a:p>
          <a:p>
            <a:r>
              <a:rPr lang="en-US" dirty="0"/>
              <a:t>	House 1: 	1 x $ 10000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860032" y="63813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Equity: $ 16.300</a:t>
            </a:r>
          </a:p>
        </p:txBody>
      </p:sp>
      <p:sp>
        <p:nvSpPr>
          <p:cNvPr id="46" name="Heptágono 45"/>
          <p:cNvSpPr/>
          <p:nvPr/>
        </p:nvSpPr>
        <p:spPr>
          <a:xfrm>
            <a:off x="3995936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+</a:t>
            </a:r>
            <a:endParaRPr lang="en-US" dirty="0"/>
          </a:p>
        </p:txBody>
      </p:sp>
      <p:sp>
        <p:nvSpPr>
          <p:cNvPr id="47" name="Heptágono 46"/>
          <p:cNvSpPr/>
          <p:nvPr/>
        </p:nvSpPr>
        <p:spPr>
          <a:xfrm>
            <a:off x="8100392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860032" y="5059051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Mortgage: 	$ 9.000</a:t>
            </a:r>
          </a:p>
          <a:p>
            <a:r>
              <a:rPr lang="en-US" dirty="0"/>
              <a:t>Credit Card: 	$ 1.000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15567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7224" y="33569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aixaDeTexto 24"/>
          <p:cNvSpPr txBox="1"/>
          <p:nvPr/>
        </p:nvSpPr>
        <p:spPr>
          <a:xfrm>
            <a:off x="323528" y="222867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Food:     	   $800</a:t>
            </a:r>
          </a:p>
          <a:p>
            <a:r>
              <a:rPr lang="en-US" dirty="0"/>
              <a:t>Rent:      	   $100</a:t>
            </a:r>
          </a:p>
          <a:p>
            <a:r>
              <a:rPr lang="en-US" dirty="0"/>
              <a:t>Mortgage: $100</a:t>
            </a:r>
          </a:p>
          <a:p>
            <a:r>
              <a:rPr lang="en-US" dirty="0"/>
              <a:t>CC: 	   $200</a:t>
            </a:r>
          </a:p>
        </p:txBody>
      </p:sp>
      <p:sp>
        <p:nvSpPr>
          <p:cNvPr id="30" name="Texto explicativo retangular com cantos arredondados 29"/>
          <p:cNvSpPr/>
          <p:nvPr/>
        </p:nvSpPr>
        <p:spPr>
          <a:xfrm>
            <a:off x="3419872" y="980728"/>
            <a:ext cx="4176464" cy="3024336"/>
          </a:xfrm>
          <a:prstGeom prst="wedgeRoundRectCallout">
            <a:avLst>
              <a:gd name="adj1" fmla="val 9354"/>
              <a:gd name="adj2" fmla="val -680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the near future I would like to use the Navigation Area to show opportunities of Assets. Stocks\REIT that meet my criteria. RE from news paper (scrap from Internet),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512" y="72008"/>
            <a:ext cx="2160240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83768" y="72008"/>
            <a:ext cx="6660232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323528" y="332656"/>
            <a:ext cx="1872208" cy="1512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323528" y="1988840"/>
            <a:ext cx="1872208" cy="1656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539552" y="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Cashflow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644008" y="1073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Navigation Area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23528" y="332657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Incomes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23528" y="1988840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Expenses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23528" y="69269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Salaries: $1000</a:t>
            </a:r>
          </a:p>
          <a:p>
            <a:r>
              <a:rPr lang="en-US" dirty="0">
                <a:hlinkClick r:id="rId2" action="ppaction://hlinksldjump"/>
              </a:rPr>
              <a:t>Asset 1</a:t>
            </a:r>
            <a:r>
              <a:rPr lang="en-US" dirty="0"/>
              <a:t>:  $500</a:t>
            </a:r>
          </a:p>
          <a:p>
            <a:r>
              <a:rPr lang="en-US" dirty="0"/>
              <a:t>Asset 2:  $200</a:t>
            </a:r>
          </a:p>
          <a:p>
            <a:r>
              <a:rPr lang="en-US" dirty="0"/>
              <a:t>Rent 1:    $200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51520" y="371703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 </a:t>
            </a:r>
            <a:r>
              <a:rPr lang="en-US" sz="1600" dirty="0" err="1"/>
              <a:t>Cashflow</a:t>
            </a:r>
            <a:r>
              <a:rPr lang="en-US" sz="1600" dirty="0"/>
              <a:t>:     $700</a:t>
            </a:r>
          </a:p>
          <a:p>
            <a:r>
              <a:rPr lang="en-US" sz="1600" dirty="0"/>
              <a:t>Passive Income: $900</a:t>
            </a:r>
          </a:p>
        </p:txBody>
      </p:sp>
      <p:sp>
        <p:nvSpPr>
          <p:cNvPr id="33" name="Heptágono 32"/>
          <p:cNvSpPr/>
          <p:nvPr/>
        </p:nvSpPr>
        <p:spPr>
          <a:xfrm>
            <a:off x="1907704" y="404664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Heptágono 33"/>
          <p:cNvSpPr/>
          <p:nvPr/>
        </p:nvSpPr>
        <p:spPr>
          <a:xfrm>
            <a:off x="1907704" y="206084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2008" y="4410978"/>
            <a:ext cx="9071992" cy="2447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395536" y="4699010"/>
            <a:ext cx="388843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/>
          <p:cNvSpPr/>
          <p:nvPr/>
        </p:nvSpPr>
        <p:spPr>
          <a:xfrm>
            <a:off x="4860032" y="4699010"/>
            <a:ext cx="352839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/>
          <p:cNvSpPr txBox="1"/>
          <p:nvPr/>
        </p:nvSpPr>
        <p:spPr>
          <a:xfrm>
            <a:off x="3779912" y="43739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Balance Sheet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95536" y="4699011"/>
            <a:ext cx="3888432" cy="31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Assets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860032" y="469901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Liabilities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4860032" y="6084912"/>
            <a:ext cx="3528392" cy="728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ixaDeTexto 41"/>
          <p:cNvSpPr txBox="1"/>
          <p:nvPr/>
        </p:nvSpPr>
        <p:spPr>
          <a:xfrm>
            <a:off x="4860032" y="607355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Equity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95536" y="505905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Cash: $1300</a:t>
            </a:r>
          </a:p>
          <a:p>
            <a:r>
              <a:rPr lang="en-US" dirty="0"/>
              <a:t>REIT: 60 %</a:t>
            </a:r>
          </a:p>
          <a:p>
            <a:r>
              <a:rPr lang="en-US" dirty="0"/>
              <a:t>	</a:t>
            </a:r>
            <a:r>
              <a:rPr lang="en-US" dirty="0">
                <a:hlinkClick r:id="rId3" action="ppaction://hlinksldjump"/>
              </a:rPr>
              <a:t>Asset 1</a:t>
            </a:r>
            <a:r>
              <a:rPr lang="en-US" dirty="0"/>
              <a:t>:   500 x $ 10</a:t>
            </a:r>
          </a:p>
          <a:p>
            <a:r>
              <a:rPr lang="en-US" dirty="0"/>
              <a:t>	Asset 2:	100 x $ 100</a:t>
            </a:r>
          </a:p>
          <a:p>
            <a:r>
              <a:rPr lang="en-US" dirty="0"/>
              <a:t>RE:    40 %</a:t>
            </a:r>
          </a:p>
          <a:p>
            <a:r>
              <a:rPr lang="en-US" dirty="0"/>
              <a:t>	House 1: 	1 x $ 10000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860032" y="63813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Equity: $ 16.300</a:t>
            </a:r>
          </a:p>
        </p:txBody>
      </p:sp>
      <p:sp>
        <p:nvSpPr>
          <p:cNvPr id="46" name="Heptágono 45"/>
          <p:cNvSpPr/>
          <p:nvPr/>
        </p:nvSpPr>
        <p:spPr>
          <a:xfrm>
            <a:off x="3995936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+</a:t>
            </a:r>
            <a:endParaRPr lang="en-US" dirty="0"/>
          </a:p>
        </p:txBody>
      </p:sp>
      <p:sp>
        <p:nvSpPr>
          <p:cNvPr id="47" name="Heptágono 46"/>
          <p:cNvSpPr/>
          <p:nvPr/>
        </p:nvSpPr>
        <p:spPr>
          <a:xfrm>
            <a:off x="8100392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860032" y="5059051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Mortgage: 	$ 9.000</a:t>
            </a:r>
          </a:p>
          <a:p>
            <a:r>
              <a:rPr lang="en-US" dirty="0"/>
              <a:t>Credit Card: 	$ 1.000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15567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7224" y="33569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aixaDeTexto 24"/>
          <p:cNvSpPr txBox="1"/>
          <p:nvPr/>
        </p:nvSpPr>
        <p:spPr>
          <a:xfrm>
            <a:off x="323528" y="222867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Food:     	   $800</a:t>
            </a:r>
          </a:p>
          <a:p>
            <a:r>
              <a:rPr lang="en-US" dirty="0"/>
              <a:t>Rent:      	   $100</a:t>
            </a:r>
          </a:p>
          <a:p>
            <a:r>
              <a:rPr lang="en-US" dirty="0"/>
              <a:t>Mortgage: $100</a:t>
            </a:r>
          </a:p>
          <a:p>
            <a:r>
              <a:rPr lang="en-US" dirty="0"/>
              <a:t>CC: 	   $200</a:t>
            </a:r>
          </a:p>
        </p:txBody>
      </p:sp>
      <p:sp>
        <p:nvSpPr>
          <p:cNvPr id="30" name="Texto explicativo retangular com cantos arredondados 29"/>
          <p:cNvSpPr/>
          <p:nvPr/>
        </p:nvSpPr>
        <p:spPr>
          <a:xfrm>
            <a:off x="3419872" y="980728"/>
            <a:ext cx="4176464" cy="3024336"/>
          </a:xfrm>
          <a:prstGeom prst="wedgeRoundRectCallout">
            <a:avLst>
              <a:gd name="adj1" fmla="val -76564"/>
              <a:gd name="adj2" fmla="val 34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the future:</a:t>
            </a:r>
          </a:p>
          <a:p>
            <a:pPr algn="ctr"/>
            <a:r>
              <a:rPr lang="en-US" dirty="0"/>
              <a:t>I would like to check the feasibility to import information from bank account, and classify the Expenses and Incomes automatically, but I don’t know how difficult ($) this would be. Also it would get the bank balance and display as Cash (Asset).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483768" y="72008"/>
            <a:ext cx="6660232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/>
          <p:cNvSpPr txBox="1"/>
          <p:nvPr/>
        </p:nvSpPr>
        <p:spPr>
          <a:xfrm>
            <a:off x="4644008" y="1073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Navigation Area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699792" y="548678"/>
            <a:ext cx="5904656" cy="3600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ixaDeTexto 34"/>
          <p:cNvSpPr txBox="1"/>
          <p:nvPr/>
        </p:nvSpPr>
        <p:spPr>
          <a:xfrm>
            <a:off x="2699792" y="548680"/>
            <a:ext cx="59046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Asset: Asset 1 – Asset Description here.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771800" y="908719"/>
            <a:ext cx="5582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 Asset 1	Type: REIT</a:t>
            </a:r>
          </a:p>
          <a:p>
            <a:r>
              <a:rPr lang="en-US" dirty="0"/>
              <a:t>Spot Price: $ 20 / share.</a:t>
            </a:r>
          </a:p>
          <a:p>
            <a:r>
              <a:rPr lang="en-US" dirty="0"/>
              <a:t>Description: Asset Description here.</a:t>
            </a:r>
          </a:p>
          <a:p>
            <a:r>
              <a:rPr lang="en-US" dirty="0"/>
              <a:t>Average Price: $ 10	</a:t>
            </a:r>
          </a:p>
          <a:p>
            <a:r>
              <a:rPr lang="en-US" dirty="0"/>
              <a:t>Total Dividends Payment: </a:t>
            </a:r>
            <a:r>
              <a:rPr lang="en-US" dirty="0">
                <a:hlinkClick r:id="rId2" action="ppaction://hlinksldjump"/>
              </a:rPr>
              <a:t>$2600</a:t>
            </a:r>
            <a:endParaRPr lang="en-US" dirty="0"/>
          </a:p>
          <a:p>
            <a:endParaRPr lang="en-US" dirty="0"/>
          </a:p>
        </p:txBody>
      </p:sp>
      <p:sp>
        <p:nvSpPr>
          <p:cNvPr id="37" name="Heptágono 36"/>
          <p:cNvSpPr/>
          <p:nvPr/>
        </p:nvSpPr>
        <p:spPr>
          <a:xfrm>
            <a:off x="8316416" y="62068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771800" y="2420889"/>
            <a:ext cx="5688632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Transactions: (</a:t>
            </a:r>
            <a:r>
              <a:rPr lang="en-US" dirty="0" err="1"/>
              <a:t>Qtd</a:t>
            </a:r>
            <a:r>
              <a:rPr lang="en-US" dirty="0"/>
              <a:t> x Price + Cost) </a:t>
            </a:r>
          </a:p>
          <a:p>
            <a:r>
              <a:rPr lang="en-US" dirty="0"/>
              <a:t>Asset 1:   100 x $ 10.00 + $10    Date: 01/02/2016</a:t>
            </a:r>
          </a:p>
          <a:p>
            <a:r>
              <a:rPr lang="en-US" dirty="0"/>
              <a:t>Asset 1:   100 x $ 10.00 + $10    Date: 01/03/2016</a:t>
            </a:r>
          </a:p>
          <a:p>
            <a:r>
              <a:rPr lang="en-US" dirty="0"/>
              <a:t>Asset 1:   100 x $ 12.00 + $10    Date: 01/04/2016</a:t>
            </a:r>
          </a:p>
          <a:p>
            <a:r>
              <a:rPr lang="en-US" dirty="0"/>
              <a:t>Asset 1:   200 x $   8.80 + $10    Date: 01/05/2016</a:t>
            </a: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72008" y="4410978"/>
            <a:ext cx="9071992" cy="2447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ângulo 39"/>
          <p:cNvSpPr/>
          <p:nvPr/>
        </p:nvSpPr>
        <p:spPr>
          <a:xfrm>
            <a:off x="395536" y="4699010"/>
            <a:ext cx="388843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ângulo 40"/>
          <p:cNvSpPr/>
          <p:nvPr/>
        </p:nvSpPr>
        <p:spPr>
          <a:xfrm>
            <a:off x="4860032" y="4699010"/>
            <a:ext cx="352839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ixaDeTexto 41"/>
          <p:cNvSpPr txBox="1"/>
          <p:nvPr/>
        </p:nvSpPr>
        <p:spPr>
          <a:xfrm>
            <a:off x="3779912" y="43739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Balance Sheet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95536" y="4699011"/>
            <a:ext cx="3888432" cy="31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Assets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860032" y="469901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Liabilities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4860032" y="6084912"/>
            <a:ext cx="3528392" cy="728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ixaDeTexto 45"/>
          <p:cNvSpPr txBox="1"/>
          <p:nvPr/>
        </p:nvSpPr>
        <p:spPr>
          <a:xfrm>
            <a:off x="4860032" y="607355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Equity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95536" y="505905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Cash: $1300</a:t>
            </a:r>
          </a:p>
          <a:p>
            <a:r>
              <a:rPr lang="en-US" dirty="0"/>
              <a:t>REIT: 60 %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Asset 1</a:t>
            </a:r>
            <a:r>
              <a:rPr lang="en-US" dirty="0"/>
              <a:t>:   500 x $ 10</a:t>
            </a:r>
          </a:p>
          <a:p>
            <a:r>
              <a:rPr lang="en-US" dirty="0"/>
              <a:t>	Asset 2:	100 x $ 100</a:t>
            </a:r>
          </a:p>
          <a:p>
            <a:r>
              <a:rPr lang="en-US" dirty="0"/>
              <a:t>RE:    40 %</a:t>
            </a:r>
          </a:p>
          <a:p>
            <a:r>
              <a:rPr lang="en-US" dirty="0"/>
              <a:t>	House 1: 	1 x $ 10000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4860032" y="63813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Equity: $ 16.300</a:t>
            </a:r>
          </a:p>
        </p:txBody>
      </p:sp>
      <p:sp>
        <p:nvSpPr>
          <p:cNvPr id="50" name="Heptágono 49"/>
          <p:cNvSpPr/>
          <p:nvPr/>
        </p:nvSpPr>
        <p:spPr>
          <a:xfrm>
            <a:off x="3995936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+</a:t>
            </a:r>
            <a:endParaRPr lang="en-US" dirty="0"/>
          </a:p>
        </p:txBody>
      </p:sp>
      <p:sp>
        <p:nvSpPr>
          <p:cNvPr id="51" name="Heptágono 50"/>
          <p:cNvSpPr/>
          <p:nvPr/>
        </p:nvSpPr>
        <p:spPr>
          <a:xfrm>
            <a:off x="8100392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4860032" y="5059051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Mortgage: 	$ 9.000</a:t>
            </a:r>
          </a:p>
          <a:p>
            <a:r>
              <a:rPr lang="en-US" dirty="0"/>
              <a:t>Credit Card: 	$ 1.000</a:t>
            </a:r>
          </a:p>
          <a:p>
            <a:endParaRPr lang="en-US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179512" y="72008"/>
            <a:ext cx="2160240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tângulo 64"/>
          <p:cNvSpPr/>
          <p:nvPr/>
        </p:nvSpPr>
        <p:spPr>
          <a:xfrm>
            <a:off x="323528" y="332656"/>
            <a:ext cx="1872208" cy="1512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tângulo 65"/>
          <p:cNvSpPr/>
          <p:nvPr/>
        </p:nvSpPr>
        <p:spPr>
          <a:xfrm>
            <a:off x="323528" y="1988840"/>
            <a:ext cx="1872208" cy="1656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/>
          <p:cNvSpPr txBox="1"/>
          <p:nvPr/>
        </p:nvSpPr>
        <p:spPr>
          <a:xfrm>
            <a:off x="539552" y="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Cashflow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323528" y="332657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Incomes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323528" y="1988840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Expenses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323528" y="69269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Salaries: $1000</a:t>
            </a:r>
          </a:p>
          <a:p>
            <a:r>
              <a:rPr lang="en-US" dirty="0">
                <a:hlinkClick r:id="rId2" action="ppaction://hlinksldjump"/>
              </a:rPr>
              <a:t>Asset 1</a:t>
            </a:r>
            <a:r>
              <a:rPr lang="en-US" dirty="0"/>
              <a:t>:  $500</a:t>
            </a:r>
          </a:p>
          <a:p>
            <a:r>
              <a:rPr lang="en-US" dirty="0"/>
              <a:t>Asset 2:  $200</a:t>
            </a:r>
          </a:p>
          <a:p>
            <a:r>
              <a:rPr lang="en-US" dirty="0"/>
              <a:t>Rent 1:    $200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251520" y="371703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 </a:t>
            </a:r>
            <a:r>
              <a:rPr lang="en-US" sz="1600" dirty="0" err="1"/>
              <a:t>Cashflow</a:t>
            </a:r>
            <a:r>
              <a:rPr lang="en-US" sz="1600" dirty="0"/>
              <a:t>:     $700</a:t>
            </a:r>
          </a:p>
          <a:p>
            <a:r>
              <a:rPr lang="en-US" sz="1600" dirty="0"/>
              <a:t>Passive Income: $900</a:t>
            </a:r>
          </a:p>
        </p:txBody>
      </p:sp>
      <p:sp>
        <p:nvSpPr>
          <p:cNvPr id="72" name="Heptágono 71"/>
          <p:cNvSpPr/>
          <p:nvPr/>
        </p:nvSpPr>
        <p:spPr>
          <a:xfrm>
            <a:off x="1907704" y="404664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3" name="Heptágono 72"/>
          <p:cNvSpPr/>
          <p:nvPr/>
        </p:nvSpPr>
        <p:spPr>
          <a:xfrm>
            <a:off x="1907704" y="206084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15567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224" y="33569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" name="CaixaDeTexto 75"/>
          <p:cNvSpPr txBox="1"/>
          <p:nvPr/>
        </p:nvSpPr>
        <p:spPr>
          <a:xfrm>
            <a:off x="323528" y="222867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Food:     	   $800</a:t>
            </a:r>
          </a:p>
          <a:p>
            <a:r>
              <a:rPr lang="en-US" dirty="0"/>
              <a:t>Rent:      	   $100</a:t>
            </a:r>
          </a:p>
          <a:p>
            <a:r>
              <a:rPr lang="en-US" dirty="0"/>
              <a:t>Mortgage: $100</a:t>
            </a:r>
          </a:p>
          <a:p>
            <a:r>
              <a:rPr lang="en-US" dirty="0"/>
              <a:t>CC: 	   $200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483768" y="72008"/>
            <a:ext cx="6660232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/>
          <p:cNvSpPr txBox="1"/>
          <p:nvPr/>
        </p:nvSpPr>
        <p:spPr>
          <a:xfrm>
            <a:off x="4644008" y="1073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Navigation Area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699792" y="476670"/>
            <a:ext cx="6120680" cy="3672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ixaDeTexto 34"/>
          <p:cNvSpPr txBox="1"/>
          <p:nvPr/>
        </p:nvSpPr>
        <p:spPr>
          <a:xfrm>
            <a:off x="2699792" y="476672"/>
            <a:ext cx="61206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Cashflow</a:t>
            </a:r>
            <a:r>
              <a:rPr lang="en-US" sz="1400" dirty="0">
                <a:solidFill>
                  <a:schemeClr val="bg1"/>
                </a:solidFill>
              </a:rPr>
              <a:t>: Asset 1 – Asset Description here.</a:t>
            </a:r>
          </a:p>
        </p:txBody>
      </p:sp>
      <p:sp>
        <p:nvSpPr>
          <p:cNvPr id="36" name="Heptágono 35"/>
          <p:cNvSpPr/>
          <p:nvPr/>
        </p:nvSpPr>
        <p:spPr>
          <a:xfrm>
            <a:off x="8460432" y="2132856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699792" y="836711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 Asset 1	Type: REIT </a:t>
            </a:r>
          </a:p>
          <a:p>
            <a:r>
              <a:rPr lang="en-US" dirty="0"/>
              <a:t>Spot Price: $ 20	Average Price: $ 10	</a:t>
            </a:r>
          </a:p>
          <a:p>
            <a:r>
              <a:rPr lang="en-US" dirty="0"/>
              <a:t>Total Dividends Payment: $2600	Last: $ 500</a:t>
            </a:r>
          </a:p>
          <a:p>
            <a:endParaRPr lang="en-US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771800" y="1916832"/>
            <a:ext cx="5976664" cy="206210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Dividends History: (</a:t>
            </a:r>
            <a:r>
              <a:rPr lang="en-US" sz="1600" dirty="0" err="1"/>
              <a:t>Qtd</a:t>
            </a:r>
            <a:r>
              <a:rPr lang="en-US" sz="1600" dirty="0"/>
              <a:t> x Dividends) </a:t>
            </a:r>
          </a:p>
          <a:p>
            <a:r>
              <a:rPr lang="en-US" sz="1600" dirty="0"/>
              <a:t>Asset 1:   500 x $ 1.00 Payday: 05/09/2016 </a:t>
            </a:r>
            <a:r>
              <a:rPr lang="en-US" sz="1600" dirty="0" err="1"/>
              <a:t>ExDate</a:t>
            </a:r>
            <a:r>
              <a:rPr lang="en-US" sz="1600" dirty="0"/>
              <a:t>: 20/08/2016</a:t>
            </a:r>
          </a:p>
          <a:p>
            <a:r>
              <a:rPr lang="en-US" sz="1600" dirty="0"/>
              <a:t>Asset 1:   500 x $ 1.00 Payday: 05/08/2016 </a:t>
            </a:r>
            <a:r>
              <a:rPr lang="en-US" sz="1600" dirty="0" err="1"/>
              <a:t>ExDate</a:t>
            </a:r>
            <a:r>
              <a:rPr lang="en-US" sz="1600" dirty="0"/>
              <a:t>: 20/07/2016</a:t>
            </a:r>
          </a:p>
          <a:p>
            <a:r>
              <a:rPr lang="en-US" sz="1600" dirty="0"/>
              <a:t>Asset 1:   500 x $ 1.00 Payday: 05/07/2016 </a:t>
            </a:r>
            <a:r>
              <a:rPr lang="en-US" sz="1600" dirty="0" err="1"/>
              <a:t>ExDate</a:t>
            </a:r>
            <a:r>
              <a:rPr lang="en-US" sz="1600" dirty="0"/>
              <a:t>: 20/06/2016</a:t>
            </a:r>
          </a:p>
          <a:p>
            <a:r>
              <a:rPr lang="en-US" sz="1600" dirty="0"/>
              <a:t>Asset 1:   500 x $ 1.00 Payday: 05/06/2016 </a:t>
            </a:r>
            <a:r>
              <a:rPr lang="en-US" sz="1600" dirty="0" err="1"/>
              <a:t>ExDate</a:t>
            </a:r>
            <a:r>
              <a:rPr lang="en-US" sz="1600" dirty="0"/>
              <a:t>: 20/05/2016</a:t>
            </a:r>
          </a:p>
          <a:p>
            <a:r>
              <a:rPr lang="en-US" sz="1600" dirty="0"/>
              <a:t>Asset 1:   300 x $ 1.00 Payday: 05/05/2016 </a:t>
            </a:r>
            <a:r>
              <a:rPr lang="en-US" sz="1600" dirty="0" err="1"/>
              <a:t>ExDate</a:t>
            </a:r>
            <a:r>
              <a:rPr lang="en-US" sz="1600" dirty="0"/>
              <a:t>: 20/04/2016</a:t>
            </a:r>
          </a:p>
          <a:p>
            <a:r>
              <a:rPr lang="en-US" sz="1600" dirty="0"/>
              <a:t>Asset 1:   200 x $ 1.00 Payday: 05/04/2016 </a:t>
            </a:r>
            <a:r>
              <a:rPr lang="en-US" sz="1600" dirty="0" err="1"/>
              <a:t>ExDate</a:t>
            </a:r>
            <a:r>
              <a:rPr lang="en-US" sz="1600" dirty="0"/>
              <a:t>: 20/03/2016</a:t>
            </a:r>
          </a:p>
          <a:p>
            <a:r>
              <a:rPr lang="en-US" sz="1600" dirty="0"/>
              <a:t>Asset 1:   100 x $ 1.00 Payday: 05/03/2016 </a:t>
            </a:r>
            <a:r>
              <a:rPr lang="en-US" sz="1600" dirty="0" err="1"/>
              <a:t>ExDate</a:t>
            </a:r>
            <a:r>
              <a:rPr lang="en-US" sz="1600" dirty="0"/>
              <a:t>: 20/02/2016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72008" y="4410978"/>
            <a:ext cx="9071992" cy="2447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ângulo 40"/>
          <p:cNvSpPr/>
          <p:nvPr/>
        </p:nvSpPr>
        <p:spPr>
          <a:xfrm>
            <a:off x="395536" y="4699010"/>
            <a:ext cx="388843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tângulo 41"/>
          <p:cNvSpPr/>
          <p:nvPr/>
        </p:nvSpPr>
        <p:spPr>
          <a:xfrm>
            <a:off x="4860032" y="4699010"/>
            <a:ext cx="352839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ixaDeTexto 42"/>
          <p:cNvSpPr txBox="1"/>
          <p:nvPr/>
        </p:nvSpPr>
        <p:spPr>
          <a:xfrm>
            <a:off x="3779912" y="43739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Balance Sheet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95536" y="4699011"/>
            <a:ext cx="3888432" cy="31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Assets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860032" y="469901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Liabilities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4860032" y="6084912"/>
            <a:ext cx="3528392" cy="728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ixaDeTexto 46"/>
          <p:cNvSpPr txBox="1"/>
          <p:nvPr/>
        </p:nvSpPr>
        <p:spPr>
          <a:xfrm>
            <a:off x="4860032" y="607355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Equity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395536" y="505905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Cash: $1300</a:t>
            </a:r>
          </a:p>
          <a:p>
            <a:r>
              <a:rPr lang="en-US" dirty="0"/>
              <a:t>REIT: 60 %</a:t>
            </a:r>
          </a:p>
          <a:p>
            <a:r>
              <a:rPr lang="en-US" dirty="0"/>
              <a:t>	</a:t>
            </a:r>
            <a:r>
              <a:rPr lang="en-US" dirty="0">
                <a:hlinkClick r:id="rId2" action="ppaction://hlinksldjump"/>
              </a:rPr>
              <a:t>Asset 1</a:t>
            </a:r>
            <a:r>
              <a:rPr lang="en-US" dirty="0"/>
              <a:t>:   500 x $ 10</a:t>
            </a:r>
          </a:p>
          <a:p>
            <a:r>
              <a:rPr lang="en-US" dirty="0"/>
              <a:t>	Asset 2:	100 x $ 100</a:t>
            </a:r>
          </a:p>
          <a:p>
            <a:r>
              <a:rPr lang="en-US" dirty="0"/>
              <a:t>RE:    40 %</a:t>
            </a:r>
          </a:p>
          <a:p>
            <a:r>
              <a:rPr lang="en-US" dirty="0"/>
              <a:t>	House 1: 	1 x $ 10000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860032" y="63813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Equity: $ 16.300</a:t>
            </a:r>
          </a:p>
        </p:txBody>
      </p:sp>
      <p:sp>
        <p:nvSpPr>
          <p:cNvPr id="51" name="Heptágono 50"/>
          <p:cNvSpPr/>
          <p:nvPr/>
        </p:nvSpPr>
        <p:spPr>
          <a:xfrm>
            <a:off x="3995936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+</a:t>
            </a:r>
            <a:endParaRPr lang="en-US" dirty="0"/>
          </a:p>
        </p:txBody>
      </p:sp>
      <p:sp>
        <p:nvSpPr>
          <p:cNvPr id="52" name="Heptágono 51"/>
          <p:cNvSpPr/>
          <p:nvPr/>
        </p:nvSpPr>
        <p:spPr>
          <a:xfrm>
            <a:off x="8100392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60032" y="5059051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Mortgage: 	$ 9.000</a:t>
            </a:r>
          </a:p>
          <a:p>
            <a:r>
              <a:rPr lang="en-US" dirty="0"/>
              <a:t>Credit Card: 	$ 1.000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424" y="3645024"/>
            <a:ext cx="3524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Retângulo de cantos arredondados 64"/>
          <p:cNvSpPr/>
          <p:nvPr/>
        </p:nvSpPr>
        <p:spPr>
          <a:xfrm>
            <a:off x="179512" y="72008"/>
            <a:ext cx="2160240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tângulo 65"/>
          <p:cNvSpPr/>
          <p:nvPr/>
        </p:nvSpPr>
        <p:spPr>
          <a:xfrm>
            <a:off x="323528" y="332656"/>
            <a:ext cx="1872208" cy="1512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tângulo 66"/>
          <p:cNvSpPr/>
          <p:nvPr/>
        </p:nvSpPr>
        <p:spPr>
          <a:xfrm>
            <a:off x="323528" y="1988840"/>
            <a:ext cx="1872208" cy="1656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ixaDeTexto 67"/>
          <p:cNvSpPr txBox="1"/>
          <p:nvPr/>
        </p:nvSpPr>
        <p:spPr>
          <a:xfrm>
            <a:off x="539552" y="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Cashflow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323528" y="332657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Incomes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323528" y="1988840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Expenses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323528" y="69269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Salaries: $1000</a:t>
            </a:r>
          </a:p>
          <a:p>
            <a:r>
              <a:rPr lang="en-US" dirty="0">
                <a:solidFill>
                  <a:schemeClr val="bg1"/>
                </a:solidFill>
              </a:rPr>
              <a:t>Asset 1</a:t>
            </a:r>
            <a:r>
              <a:rPr lang="en-US" dirty="0"/>
              <a:t>:  $500</a:t>
            </a:r>
          </a:p>
          <a:p>
            <a:r>
              <a:rPr lang="en-US" dirty="0"/>
              <a:t>Asset 2:  $200</a:t>
            </a:r>
          </a:p>
          <a:p>
            <a:r>
              <a:rPr lang="en-US" dirty="0"/>
              <a:t>Rent 1:    $200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251520" y="371703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 </a:t>
            </a:r>
            <a:r>
              <a:rPr lang="en-US" sz="1600" dirty="0" err="1"/>
              <a:t>Cashflow</a:t>
            </a:r>
            <a:r>
              <a:rPr lang="en-US" sz="1600" dirty="0"/>
              <a:t>:     $700</a:t>
            </a:r>
          </a:p>
          <a:p>
            <a:r>
              <a:rPr lang="en-US" sz="1600" dirty="0"/>
              <a:t>Passive Income: $900</a:t>
            </a:r>
          </a:p>
        </p:txBody>
      </p:sp>
      <p:sp>
        <p:nvSpPr>
          <p:cNvPr id="73" name="Heptágono 72"/>
          <p:cNvSpPr/>
          <p:nvPr/>
        </p:nvSpPr>
        <p:spPr>
          <a:xfrm>
            <a:off x="1907704" y="404664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4" name="Heptágono 73"/>
          <p:cNvSpPr/>
          <p:nvPr/>
        </p:nvSpPr>
        <p:spPr>
          <a:xfrm>
            <a:off x="1907704" y="206084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15567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224" y="33569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" name="CaixaDeTexto 76"/>
          <p:cNvSpPr txBox="1"/>
          <p:nvPr/>
        </p:nvSpPr>
        <p:spPr>
          <a:xfrm>
            <a:off x="323528" y="222867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Food:     	   $800</a:t>
            </a:r>
          </a:p>
          <a:p>
            <a:r>
              <a:rPr lang="en-US" dirty="0"/>
              <a:t>Rent:      	   $100</a:t>
            </a:r>
          </a:p>
          <a:p>
            <a:r>
              <a:rPr lang="en-US" dirty="0"/>
              <a:t>Mortgage: $100</a:t>
            </a:r>
          </a:p>
          <a:p>
            <a:r>
              <a:rPr lang="en-US" dirty="0"/>
              <a:t>CC: 	   $200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72008" y="4410978"/>
            <a:ext cx="9071992" cy="2447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83768" y="72008"/>
            <a:ext cx="6660232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395536" y="4699010"/>
            <a:ext cx="388843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860032" y="4699010"/>
            <a:ext cx="352839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/>
          <p:cNvSpPr txBox="1"/>
          <p:nvPr/>
        </p:nvSpPr>
        <p:spPr>
          <a:xfrm>
            <a:off x="3779912" y="43739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Balance Sheet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644008" y="1073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Navigation Area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95536" y="4699011"/>
            <a:ext cx="3888432" cy="31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Assets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860032" y="469901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Liabilities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4860032" y="6084912"/>
            <a:ext cx="3528392" cy="728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/>
          <p:cNvSpPr txBox="1"/>
          <p:nvPr/>
        </p:nvSpPr>
        <p:spPr>
          <a:xfrm>
            <a:off x="4860032" y="607355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Equity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95536" y="505905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Cash: $1300</a:t>
            </a:r>
          </a:p>
          <a:p>
            <a:r>
              <a:rPr lang="en-US" dirty="0"/>
              <a:t>REIT: 60 %</a:t>
            </a:r>
          </a:p>
          <a:p>
            <a:r>
              <a:rPr lang="en-US" dirty="0"/>
              <a:t>	</a:t>
            </a:r>
            <a:r>
              <a:rPr lang="en-US" dirty="0">
                <a:hlinkClick r:id="rId2" action="ppaction://hlinksldjump"/>
              </a:rPr>
              <a:t>Asset 1</a:t>
            </a:r>
            <a:r>
              <a:rPr lang="en-US" dirty="0"/>
              <a:t>:   500 x $ 10</a:t>
            </a:r>
          </a:p>
          <a:p>
            <a:r>
              <a:rPr lang="en-US" dirty="0"/>
              <a:t>	Asset 2:	100 x $ 100</a:t>
            </a:r>
          </a:p>
          <a:p>
            <a:r>
              <a:rPr lang="en-US" dirty="0"/>
              <a:t>RE:    40 %</a:t>
            </a:r>
          </a:p>
          <a:p>
            <a:r>
              <a:rPr lang="en-US" dirty="0"/>
              <a:t>	House 1: 	1 x $ 10000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860032" y="5059051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Mortgage: 	$ 9.000</a:t>
            </a:r>
          </a:p>
          <a:p>
            <a:r>
              <a:rPr lang="en-US" dirty="0"/>
              <a:t>Credit Card: 	$ 1.000</a:t>
            </a:r>
          </a:p>
          <a:p>
            <a:endParaRPr lang="en-US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860032" y="63813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Equity: $ 16.300</a:t>
            </a:r>
          </a:p>
        </p:txBody>
      </p:sp>
      <p:sp>
        <p:nvSpPr>
          <p:cNvPr id="31" name="Heptágono 30"/>
          <p:cNvSpPr/>
          <p:nvPr/>
        </p:nvSpPr>
        <p:spPr>
          <a:xfrm>
            <a:off x="3995936" y="4771018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" name="Heptágono 31"/>
          <p:cNvSpPr/>
          <p:nvPr/>
        </p:nvSpPr>
        <p:spPr>
          <a:xfrm>
            <a:off x="8100392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699792" y="548678"/>
            <a:ext cx="5904656" cy="1728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ixaDeTexto 34"/>
          <p:cNvSpPr txBox="1"/>
          <p:nvPr/>
        </p:nvSpPr>
        <p:spPr>
          <a:xfrm>
            <a:off x="2699792" y="548680"/>
            <a:ext cx="59046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Asset: New Asset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771800" y="908719"/>
            <a:ext cx="5582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 RNGO11	Type: REIT     Liquidity </a:t>
            </a:r>
            <a:r>
              <a:rPr lang="en-US" dirty="0" err="1"/>
              <a:t>Classif</a:t>
            </a:r>
            <a:r>
              <a:rPr lang="en-US" dirty="0"/>
              <a:t>.: 0-9  </a:t>
            </a:r>
          </a:p>
          <a:p>
            <a:r>
              <a:rPr lang="en-US" dirty="0"/>
              <a:t>Description: </a:t>
            </a:r>
            <a:r>
              <a:rPr lang="pt-BR" dirty="0"/>
              <a:t>FII Rio Negro</a:t>
            </a:r>
            <a:r>
              <a:rPr lang="en-US" dirty="0"/>
              <a:t>.</a:t>
            </a:r>
          </a:p>
          <a:p>
            <a:r>
              <a:rPr lang="en-US" dirty="0"/>
              <a:t>Price: $ 75.44	Quantity: 100 	Cost: $10</a:t>
            </a:r>
          </a:p>
          <a:p>
            <a:r>
              <a:rPr lang="en-US" dirty="0"/>
              <a:t>Spot Price: Yahoo (gem)</a:t>
            </a:r>
          </a:p>
          <a:p>
            <a:endParaRPr lang="en-US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771800" y="2276872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code already exists, add quantity and calculate average price (it is not trivial, selling (</a:t>
            </a:r>
            <a:r>
              <a:rPr lang="en-US" dirty="0" err="1"/>
              <a:t>Qtd</a:t>
            </a:r>
            <a:r>
              <a:rPr lang="en-US" dirty="0"/>
              <a:t> &lt; 0) don’t change </a:t>
            </a:r>
            <a:r>
              <a:rPr lang="en-US" dirty="0" err="1"/>
              <a:t>avg</a:t>
            </a:r>
            <a:r>
              <a:rPr lang="en-US" dirty="0"/>
              <a:t> price). If it is a stock code (or REIT) it will look in the Yahoo to get spot price (</a:t>
            </a:r>
            <a:r>
              <a:rPr lang="en-US" dirty="0" err="1"/>
              <a:t>obs</a:t>
            </a:r>
            <a:r>
              <a:rPr lang="en-US" dirty="0"/>
              <a:t>: for Brazil I must add “.</a:t>
            </a:r>
            <a:r>
              <a:rPr lang="en-US" dirty="0" err="1"/>
              <a:t>sa</a:t>
            </a:r>
            <a:r>
              <a:rPr lang="en-US" dirty="0"/>
              <a:t>” at the end of the string, I think it stands for South America)</a:t>
            </a:r>
          </a:p>
          <a:p>
            <a:r>
              <a:rPr lang="en-US" dirty="0"/>
              <a:t>If Type exists auto classify Liquidity (Assets are grouped by type and ordered by Liquidity. More Liquidity first.)</a:t>
            </a: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179512" y="72008"/>
            <a:ext cx="2160240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tângulo 51"/>
          <p:cNvSpPr/>
          <p:nvPr/>
        </p:nvSpPr>
        <p:spPr>
          <a:xfrm>
            <a:off x="323528" y="332656"/>
            <a:ext cx="1872208" cy="1512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tângulo 52"/>
          <p:cNvSpPr/>
          <p:nvPr/>
        </p:nvSpPr>
        <p:spPr>
          <a:xfrm>
            <a:off x="323528" y="1988840"/>
            <a:ext cx="1872208" cy="1656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ixaDeTexto 53"/>
          <p:cNvSpPr txBox="1"/>
          <p:nvPr/>
        </p:nvSpPr>
        <p:spPr>
          <a:xfrm>
            <a:off x="539552" y="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Cashflow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323528" y="332657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Incomes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323528" y="1988840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Expenses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323528" y="69269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Salaries: $1000</a:t>
            </a:r>
          </a:p>
          <a:p>
            <a:r>
              <a:rPr lang="en-US" dirty="0">
                <a:hlinkClick r:id="rId3" action="ppaction://hlinksldjump"/>
              </a:rPr>
              <a:t>Asset 1</a:t>
            </a:r>
            <a:r>
              <a:rPr lang="en-US" dirty="0"/>
              <a:t>:  $500</a:t>
            </a:r>
          </a:p>
          <a:p>
            <a:r>
              <a:rPr lang="en-US" dirty="0"/>
              <a:t>Asset 2:  $200</a:t>
            </a:r>
          </a:p>
          <a:p>
            <a:r>
              <a:rPr lang="en-US" dirty="0"/>
              <a:t>Rent 1:    $200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251520" y="371703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 </a:t>
            </a:r>
            <a:r>
              <a:rPr lang="en-US" sz="1600" dirty="0" err="1"/>
              <a:t>Cashflow</a:t>
            </a:r>
            <a:r>
              <a:rPr lang="en-US" sz="1600" dirty="0"/>
              <a:t>:     $700</a:t>
            </a:r>
          </a:p>
          <a:p>
            <a:r>
              <a:rPr lang="en-US" sz="1600" dirty="0"/>
              <a:t>Passive Income: $900</a:t>
            </a:r>
          </a:p>
        </p:txBody>
      </p:sp>
      <p:sp>
        <p:nvSpPr>
          <p:cNvPr id="59" name="Heptágono 58"/>
          <p:cNvSpPr/>
          <p:nvPr/>
        </p:nvSpPr>
        <p:spPr>
          <a:xfrm>
            <a:off x="1907704" y="404664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0" name="Heptágono 59"/>
          <p:cNvSpPr/>
          <p:nvPr/>
        </p:nvSpPr>
        <p:spPr>
          <a:xfrm>
            <a:off x="1907704" y="206084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15567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224" y="33569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CaixaDeTexto 62"/>
          <p:cNvSpPr txBox="1"/>
          <p:nvPr/>
        </p:nvSpPr>
        <p:spPr>
          <a:xfrm>
            <a:off x="323528" y="222867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Food:     	   $800</a:t>
            </a:r>
          </a:p>
          <a:p>
            <a:r>
              <a:rPr lang="en-US" dirty="0"/>
              <a:t>Rent:      	   $100</a:t>
            </a:r>
          </a:p>
          <a:p>
            <a:r>
              <a:rPr lang="en-US" dirty="0"/>
              <a:t>Mortgage: $100</a:t>
            </a:r>
          </a:p>
          <a:p>
            <a:r>
              <a:rPr lang="en-US" dirty="0"/>
              <a:t>CC: 	   $200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512" y="72008"/>
            <a:ext cx="2160240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83768" y="72008"/>
            <a:ext cx="6660232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323528" y="332656"/>
            <a:ext cx="1872208" cy="1512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323528" y="1988840"/>
            <a:ext cx="1872208" cy="1656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539552" y="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Cashflow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644008" y="1073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Navigation Area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23528" y="332657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Incomes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23528" y="1988840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Expenses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23528" y="69269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Salaries: $1000</a:t>
            </a:r>
          </a:p>
          <a:p>
            <a:r>
              <a:rPr lang="en-US" dirty="0">
                <a:hlinkClick r:id="rId2" action="ppaction://hlinksldjump"/>
              </a:rPr>
              <a:t>Asset 1</a:t>
            </a:r>
            <a:r>
              <a:rPr lang="en-US" dirty="0"/>
              <a:t>:  $500</a:t>
            </a:r>
          </a:p>
          <a:p>
            <a:r>
              <a:rPr lang="en-US" dirty="0"/>
              <a:t>Asset 2:  $200</a:t>
            </a:r>
          </a:p>
          <a:p>
            <a:r>
              <a:rPr lang="en-US" dirty="0"/>
              <a:t>Rent 1:    $200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51520" y="371703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 </a:t>
            </a:r>
            <a:r>
              <a:rPr lang="en-US" sz="1600" dirty="0" err="1"/>
              <a:t>Cashflow</a:t>
            </a:r>
            <a:r>
              <a:rPr lang="en-US" sz="1600" dirty="0"/>
              <a:t>:     $700</a:t>
            </a:r>
          </a:p>
          <a:p>
            <a:r>
              <a:rPr lang="en-US" sz="1600" dirty="0"/>
              <a:t>Passive Income: $900</a:t>
            </a:r>
          </a:p>
        </p:txBody>
      </p:sp>
      <p:sp>
        <p:nvSpPr>
          <p:cNvPr id="33" name="Heptágono 32"/>
          <p:cNvSpPr/>
          <p:nvPr/>
        </p:nvSpPr>
        <p:spPr>
          <a:xfrm>
            <a:off x="1907704" y="404664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Heptágono 33"/>
          <p:cNvSpPr/>
          <p:nvPr/>
        </p:nvSpPr>
        <p:spPr>
          <a:xfrm>
            <a:off x="1907704" y="206084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2008" y="4410978"/>
            <a:ext cx="9071992" cy="2447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395536" y="4699010"/>
            <a:ext cx="388843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/>
          <p:cNvSpPr/>
          <p:nvPr/>
        </p:nvSpPr>
        <p:spPr>
          <a:xfrm>
            <a:off x="4860032" y="4699010"/>
            <a:ext cx="352839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/>
          <p:cNvSpPr txBox="1"/>
          <p:nvPr/>
        </p:nvSpPr>
        <p:spPr>
          <a:xfrm>
            <a:off x="3779912" y="43739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Balance Sheet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95536" y="4699011"/>
            <a:ext cx="3888432" cy="31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Assets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860032" y="469901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Liabilities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4860032" y="6084912"/>
            <a:ext cx="3528392" cy="728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ixaDeTexto 41"/>
          <p:cNvSpPr txBox="1"/>
          <p:nvPr/>
        </p:nvSpPr>
        <p:spPr>
          <a:xfrm>
            <a:off x="4860032" y="607355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Equity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95536" y="505905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Cash: $1300</a:t>
            </a:r>
          </a:p>
          <a:p>
            <a:r>
              <a:rPr lang="en-US" dirty="0"/>
              <a:t>REIT: 60 %</a:t>
            </a:r>
          </a:p>
          <a:p>
            <a:r>
              <a:rPr lang="en-US" dirty="0"/>
              <a:t>	</a:t>
            </a:r>
            <a:r>
              <a:rPr lang="en-US" dirty="0">
                <a:hlinkClick r:id="rId3" action="ppaction://hlinksldjump"/>
              </a:rPr>
              <a:t>Asset 1</a:t>
            </a:r>
            <a:r>
              <a:rPr lang="en-US" dirty="0"/>
              <a:t>:   500 x $ 10</a:t>
            </a:r>
          </a:p>
          <a:p>
            <a:r>
              <a:rPr lang="en-US" dirty="0"/>
              <a:t>	Asset 2:	100 x $ 100</a:t>
            </a:r>
          </a:p>
          <a:p>
            <a:r>
              <a:rPr lang="en-US" dirty="0"/>
              <a:t>RE:    40 %</a:t>
            </a:r>
          </a:p>
          <a:p>
            <a:r>
              <a:rPr lang="en-US" dirty="0"/>
              <a:t>	House 1: 	1 x $ 10000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860032" y="63813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Equity: $ 16.300</a:t>
            </a:r>
          </a:p>
        </p:txBody>
      </p:sp>
      <p:sp>
        <p:nvSpPr>
          <p:cNvPr id="46" name="Heptágono 45"/>
          <p:cNvSpPr/>
          <p:nvPr/>
        </p:nvSpPr>
        <p:spPr>
          <a:xfrm>
            <a:off x="3995936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+</a:t>
            </a:r>
            <a:endParaRPr lang="en-US" dirty="0"/>
          </a:p>
        </p:txBody>
      </p:sp>
      <p:sp>
        <p:nvSpPr>
          <p:cNvPr id="47" name="Heptágono 46"/>
          <p:cNvSpPr/>
          <p:nvPr/>
        </p:nvSpPr>
        <p:spPr>
          <a:xfrm>
            <a:off x="8100392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860032" y="5059051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Mortgage: 	$ 9.000</a:t>
            </a:r>
          </a:p>
          <a:p>
            <a:r>
              <a:rPr lang="en-US" dirty="0"/>
              <a:t>Credit Card: 	$ 1.000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15567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7224" y="33569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aixaDeTexto 24"/>
          <p:cNvSpPr txBox="1"/>
          <p:nvPr/>
        </p:nvSpPr>
        <p:spPr>
          <a:xfrm>
            <a:off x="323528" y="222867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Food:     	   $800</a:t>
            </a:r>
          </a:p>
          <a:p>
            <a:r>
              <a:rPr lang="en-US" dirty="0"/>
              <a:t>Rent:      	   $100</a:t>
            </a:r>
          </a:p>
          <a:p>
            <a:r>
              <a:rPr lang="en-US" dirty="0"/>
              <a:t>Mortgage: $100</a:t>
            </a:r>
          </a:p>
          <a:p>
            <a:r>
              <a:rPr lang="en-US" dirty="0"/>
              <a:t>CC: 	   $200</a:t>
            </a:r>
          </a:p>
        </p:txBody>
      </p:sp>
      <p:sp>
        <p:nvSpPr>
          <p:cNvPr id="30" name="Texto explicativo retangular com cantos arredondados 29"/>
          <p:cNvSpPr/>
          <p:nvPr/>
        </p:nvSpPr>
        <p:spPr>
          <a:xfrm>
            <a:off x="3131840" y="692696"/>
            <a:ext cx="4896544" cy="3168352"/>
          </a:xfrm>
          <a:prstGeom prst="wedgeRoundRectCallout">
            <a:avLst>
              <a:gd name="adj1" fmla="val -77001"/>
              <a:gd name="adj2" fmla="val -348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Incomes from Assets as Stocks or REIT will come from one db (I will collect the info from Internet) if one user add dividends information for one stock/</a:t>
            </a:r>
            <a:r>
              <a:rPr lang="en-US" dirty="0" err="1"/>
              <a:t>reit</a:t>
            </a:r>
            <a:r>
              <a:rPr lang="en-US" dirty="0"/>
              <a:t> all users receives this information (if they have the same asset). </a:t>
            </a:r>
          </a:p>
          <a:p>
            <a:pPr algn="ctr"/>
            <a:r>
              <a:rPr lang="en-US" dirty="0"/>
              <a:t>Incomes from a Rent will be added manually (or maybe in the future from bank account log)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512" y="72008"/>
            <a:ext cx="2160240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83768" y="72008"/>
            <a:ext cx="6660232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323528" y="332656"/>
            <a:ext cx="1872208" cy="1512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323528" y="1988840"/>
            <a:ext cx="1872208" cy="1656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539552" y="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Cashflow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644008" y="1073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Navigation Area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23528" y="332657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Incomes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23528" y="1988840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Expenses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23528" y="69269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Salaries: $1000</a:t>
            </a:r>
          </a:p>
          <a:p>
            <a:r>
              <a:rPr lang="en-US" dirty="0">
                <a:hlinkClick r:id="rId2" action="ppaction://hlinksldjump"/>
              </a:rPr>
              <a:t>Asset 1</a:t>
            </a:r>
            <a:r>
              <a:rPr lang="en-US" dirty="0"/>
              <a:t>:  $500</a:t>
            </a:r>
          </a:p>
          <a:p>
            <a:r>
              <a:rPr lang="en-US" dirty="0"/>
              <a:t>Asset 2:  $200</a:t>
            </a:r>
          </a:p>
          <a:p>
            <a:r>
              <a:rPr lang="en-US" dirty="0"/>
              <a:t>Rent 1:    $200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51520" y="371703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 </a:t>
            </a:r>
            <a:r>
              <a:rPr lang="en-US" sz="1600" dirty="0" err="1"/>
              <a:t>Cashflow</a:t>
            </a:r>
            <a:r>
              <a:rPr lang="en-US" sz="1600" dirty="0"/>
              <a:t>:     $700</a:t>
            </a:r>
          </a:p>
          <a:p>
            <a:r>
              <a:rPr lang="en-US" sz="1600" dirty="0"/>
              <a:t>Passive Income: $900</a:t>
            </a:r>
          </a:p>
        </p:txBody>
      </p:sp>
      <p:sp>
        <p:nvSpPr>
          <p:cNvPr id="33" name="Heptágono 32"/>
          <p:cNvSpPr/>
          <p:nvPr/>
        </p:nvSpPr>
        <p:spPr>
          <a:xfrm>
            <a:off x="1907704" y="404664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Heptágono 33"/>
          <p:cNvSpPr/>
          <p:nvPr/>
        </p:nvSpPr>
        <p:spPr>
          <a:xfrm>
            <a:off x="1907704" y="206084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2008" y="4410978"/>
            <a:ext cx="9071992" cy="2447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395536" y="4699010"/>
            <a:ext cx="388843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/>
          <p:cNvSpPr/>
          <p:nvPr/>
        </p:nvSpPr>
        <p:spPr>
          <a:xfrm>
            <a:off x="4860032" y="4699010"/>
            <a:ext cx="352839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/>
          <p:cNvSpPr txBox="1"/>
          <p:nvPr/>
        </p:nvSpPr>
        <p:spPr>
          <a:xfrm>
            <a:off x="3779912" y="43739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Balance Sheet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95536" y="4699011"/>
            <a:ext cx="3888432" cy="31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Assets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860032" y="469901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Liabilities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4860032" y="6084912"/>
            <a:ext cx="3528392" cy="728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ixaDeTexto 41"/>
          <p:cNvSpPr txBox="1"/>
          <p:nvPr/>
        </p:nvSpPr>
        <p:spPr>
          <a:xfrm>
            <a:off x="4860032" y="607355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Equity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95536" y="505905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Cash: $1300</a:t>
            </a:r>
          </a:p>
          <a:p>
            <a:r>
              <a:rPr lang="en-US" dirty="0"/>
              <a:t>REIT: 60 %</a:t>
            </a:r>
          </a:p>
          <a:p>
            <a:r>
              <a:rPr lang="en-US" dirty="0"/>
              <a:t>	</a:t>
            </a:r>
            <a:r>
              <a:rPr lang="en-US" dirty="0">
                <a:hlinkClick r:id="rId3" action="ppaction://hlinksldjump"/>
              </a:rPr>
              <a:t>Asset 1</a:t>
            </a:r>
            <a:r>
              <a:rPr lang="en-US" dirty="0"/>
              <a:t>:   500 x $ 10</a:t>
            </a:r>
          </a:p>
          <a:p>
            <a:r>
              <a:rPr lang="en-US" dirty="0"/>
              <a:t>	Asset 2:	100 x $ 100</a:t>
            </a:r>
          </a:p>
          <a:p>
            <a:r>
              <a:rPr lang="en-US" dirty="0"/>
              <a:t>RE:    40 %</a:t>
            </a:r>
          </a:p>
          <a:p>
            <a:r>
              <a:rPr lang="en-US" dirty="0"/>
              <a:t>	House 1: 	1 x $ 10000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860032" y="63813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Equity: $ 16.300</a:t>
            </a:r>
          </a:p>
        </p:txBody>
      </p:sp>
      <p:sp>
        <p:nvSpPr>
          <p:cNvPr id="46" name="Heptágono 45"/>
          <p:cNvSpPr/>
          <p:nvPr/>
        </p:nvSpPr>
        <p:spPr>
          <a:xfrm>
            <a:off x="3995936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+</a:t>
            </a:r>
            <a:endParaRPr lang="en-US" dirty="0"/>
          </a:p>
        </p:txBody>
      </p:sp>
      <p:sp>
        <p:nvSpPr>
          <p:cNvPr id="47" name="Heptágono 46"/>
          <p:cNvSpPr/>
          <p:nvPr/>
        </p:nvSpPr>
        <p:spPr>
          <a:xfrm>
            <a:off x="8100392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860032" y="5059051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Mortgage: 	$ 9.000</a:t>
            </a:r>
          </a:p>
          <a:p>
            <a:r>
              <a:rPr lang="en-US" dirty="0"/>
              <a:t>Credit Card: 	$ 1.000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15567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7224" y="33569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aixaDeTexto 24"/>
          <p:cNvSpPr txBox="1"/>
          <p:nvPr/>
        </p:nvSpPr>
        <p:spPr>
          <a:xfrm>
            <a:off x="323528" y="222867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Food:     	   $800</a:t>
            </a:r>
          </a:p>
          <a:p>
            <a:r>
              <a:rPr lang="en-US" dirty="0"/>
              <a:t>Rent:      	   $100</a:t>
            </a:r>
          </a:p>
          <a:p>
            <a:r>
              <a:rPr lang="en-US" dirty="0"/>
              <a:t>Mortgage: $100</a:t>
            </a:r>
          </a:p>
          <a:p>
            <a:r>
              <a:rPr lang="en-US" dirty="0"/>
              <a:t>CC: 	   $200</a:t>
            </a:r>
          </a:p>
        </p:txBody>
      </p:sp>
      <p:sp>
        <p:nvSpPr>
          <p:cNvPr id="30" name="Texto explicativo retangular com cantos arredondados 29"/>
          <p:cNvSpPr/>
          <p:nvPr/>
        </p:nvSpPr>
        <p:spPr>
          <a:xfrm>
            <a:off x="3419872" y="980728"/>
            <a:ext cx="4176464" cy="2160240"/>
          </a:xfrm>
          <a:prstGeom prst="wedgeRoundRectCallout">
            <a:avLst>
              <a:gd name="adj1" fmla="val -80544"/>
              <a:gd name="adj2" fmla="val 855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</a:t>
            </a:r>
            <a:r>
              <a:rPr lang="en-US" dirty="0" err="1"/>
              <a:t>Cashflow</a:t>
            </a:r>
            <a:r>
              <a:rPr lang="en-US" dirty="0"/>
              <a:t> is the Incomes less Expenses.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512" y="72008"/>
            <a:ext cx="2160240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83768" y="72008"/>
            <a:ext cx="6660232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323528" y="332656"/>
            <a:ext cx="1872208" cy="1512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323528" y="1988840"/>
            <a:ext cx="1872208" cy="1656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539552" y="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Cashflow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644008" y="1073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Navigation Area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23528" y="332657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Incomes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23528" y="1988840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Expenses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23528" y="69269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Salaries: $1000</a:t>
            </a:r>
          </a:p>
          <a:p>
            <a:r>
              <a:rPr lang="en-US" dirty="0">
                <a:hlinkClick r:id="rId2" action="ppaction://hlinksldjump"/>
              </a:rPr>
              <a:t>Asset 1</a:t>
            </a:r>
            <a:r>
              <a:rPr lang="en-US" dirty="0"/>
              <a:t>:  $500</a:t>
            </a:r>
          </a:p>
          <a:p>
            <a:r>
              <a:rPr lang="en-US" dirty="0"/>
              <a:t>Asset 2:  $200</a:t>
            </a:r>
          </a:p>
          <a:p>
            <a:r>
              <a:rPr lang="en-US" dirty="0"/>
              <a:t>Rent 1:    $200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51520" y="371703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 </a:t>
            </a:r>
            <a:r>
              <a:rPr lang="en-US" sz="1600" dirty="0" err="1"/>
              <a:t>Cashflow</a:t>
            </a:r>
            <a:r>
              <a:rPr lang="en-US" sz="1600" dirty="0"/>
              <a:t>:     $700</a:t>
            </a:r>
          </a:p>
          <a:p>
            <a:r>
              <a:rPr lang="en-US" sz="1600" dirty="0"/>
              <a:t>Passive Income: $900</a:t>
            </a:r>
          </a:p>
        </p:txBody>
      </p:sp>
      <p:sp>
        <p:nvSpPr>
          <p:cNvPr id="33" name="Heptágono 32"/>
          <p:cNvSpPr/>
          <p:nvPr/>
        </p:nvSpPr>
        <p:spPr>
          <a:xfrm>
            <a:off x="1907704" y="404664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Heptágono 33"/>
          <p:cNvSpPr/>
          <p:nvPr/>
        </p:nvSpPr>
        <p:spPr>
          <a:xfrm>
            <a:off x="1907704" y="206084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2008" y="4410978"/>
            <a:ext cx="9071992" cy="2447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395536" y="4699010"/>
            <a:ext cx="388843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/>
          <p:cNvSpPr/>
          <p:nvPr/>
        </p:nvSpPr>
        <p:spPr>
          <a:xfrm>
            <a:off x="4860032" y="4699010"/>
            <a:ext cx="352839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/>
          <p:cNvSpPr txBox="1"/>
          <p:nvPr/>
        </p:nvSpPr>
        <p:spPr>
          <a:xfrm>
            <a:off x="3779912" y="43739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Balance Sheet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95536" y="4699011"/>
            <a:ext cx="3888432" cy="31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Assets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860032" y="469901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Liabilities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4860032" y="6084912"/>
            <a:ext cx="3528392" cy="728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ixaDeTexto 41"/>
          <p:cNvSpPr txBox="1"/>
          <p:nvPr/>
        </p:nvSpPr>
        <p:spPr>
          <a:xfrm>
            <a:off x="4860032" y="607355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Equity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95536" y="505905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Cash: $1300</a:t>
            </a:r>
          </a:p>
          <a:p>
            <a:r>
              <a:rPr lang="en-US" dirty="0"/>
              <a:t>REIT: 60 %</a:t>
            </a:r>
          </a:p>
          <a:p>
            <a:r>
              <a:rPr lang="en-US" dirty="0"/>
              <a:t>	</a:t>
            </a:r>
            <a:r>
              <a:rPr lang="en-US" dirty="0">
                <a:hlinkClick r:id="rId3" action="ppaction://hlinksldjump"/>
              </a:rPr>
              <a:t>Asset 1</a:t>
            </a:r>
            <a:r>
              <a:rPr lang="en-US" dirty="0"/>
              <a:t>:   500 x $ 10</a:t>
            </a:r>
          </a:p>
          <a:p>
            <a:r>
              <a:rPr lang="en-US" dirty="0"/>
              <a:t>	Asset 2:	100 x $ 100</a:t>
            </a:r>
          </a:p>
          <a:p>
            <a:r>
              <a:rPr lang="en-US" dirty="0"/>
              <a:t>RE:    40 %</a:t>
            </a:r>
          </a:p>
          <a:p>
            <a:r>
              <a:rPr lang="en-US" dirty="0"/>
              <a:t>	House 1: 	1 x $ 10000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860032" y="63813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Equity: $ 16.300</a:t>
            </a:r>
          </a:p>
        </p:txBody>
      </p:sp>
      <p:sp>
        <p:nvSpPr>
          <p:cNvPr id="46" name="Heptágono 45"/>
          <p:cNvSpPr/>
          <p:nvPr/>
        </p:nvSpPr>
        <p:spPr>
          <a:xfrm>
            <a:off x="3995936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+</a:t>
            </a:r>
            <a:endParaRPr lang="en-US" dirty="0"/>
          </a:p>
        </p:txBody>
      </p:sp>
      <p:sp>
        <p:nvSpPr>
          <p:cNvPr id="47" name="Heptágono 46"/>
          <p:cNvSpPr/>
          <p:nvPr/>
        </p:nvSpPr>
        <p:spPr>
          <a:xfrm>
            <a:off x="8100392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860032" y="5059051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Mortgage: 	$ 9.000</a:t>
            </a:r>
          </a:p>
          <a:p>
            <a:r>
              <a:rPr lang="en-US" dirty="0"/>
              <a:t>Credit Card: 	$ 1.000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15567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7224" y="33569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aixaDeTexto 24"/>
          <p:cNvSpPr txBox="1"/>
          <p:nvPr/>
        </p:nvSpPr>
        <p:spPr>
          <a:xfrm>
            <a:off x="323528" y="222867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Food:     	   $800</a:t>
            </a:r>
          </a:p>
          <a:p>
            <a:r>
              <a:rPr lang="en-US" dirty="0"/>
              <a:t>Rent:      	   $100</a:t>
            </a:r>
          </a:p>
          <a:p>
            <a:r>
              <a:rPr lang="en-US" dirty="0"/>
              <a:t>Mortgage: $100</a:t>
            </a:r>
          </a:p>
          <a:p>
            <a:r>
              <a:rPr lang="en-US" dirty="0"/>
              <a:t>CC: 	   $200</a:t>
            </a:r>
          </a:p>
        </p:txBody>
      </p:sp>
      <p:sp>
        <p:nvSpPr>
          <p:cNvPr id="30" name="Texto explicativo retangular com cantos arredondados 29"/>
          <p:cNvSpPr/>
          <p:nvPr/>
        </p:nvSpPr>
        <p:spPr>
          <a:xfrm>
            <a:off x="3419872" y="980728"/>
            <a:ext cx="4176464" cy="2160240"/>
          </a:xfrm>
          <a:prstGeom prst="wedgeRoundRectCallout">
            <a:avLst>
              <a:gd name="adj1" fmla="val -80876"/>
              <a:gd name="adj2" fmla="val 939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Passive Income is the sum of the Incomes but salaries. Is the money that is working while you are not working.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512" y="72008"/>
            <a:ext cx="2160240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83768" y="72008"/>
            <a:ext cx="6660232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323528" y="332656"/>
            <a:ext cx="1872208" cy="1512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323528" y="1988840"/>
            <a:ext cx="1872208" cy="1656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539552" y="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Cashflow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644008" y="1073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Navigation Area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23528" y="332657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Incomes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23528" y="1988840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Expenses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23528" y="69269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Salaries: $1000</a:t>
            </a:r>
          </a:p>
          <a:p>
            <a:r>
              <a:rPr lang="en-US" dirty="0">
                <a:hlinkClick r:id="rId2" action="ppaction://hlinksldjump"/>
              </a:rPr>
              <a:t>Asset 1</a:t>
            </a:r>
            <a:r>
              <a:rPr lang="en-US" dirty="0"/>
              <a:t>:  $500</a:t>
            </a:r>
          </a:p>
          <a:p>
            <a:r>
              <a:rPr lang="en-US" dirty="0"/>
              <a:t>Asset 2:  $200</a:t>
            </a:r>
          </a:p>
          <a:p>
            <a:r>
              <a:rPr lang="en-US" dirty="0"/>
              <a:t>Rent 1:    $200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51520" y="371703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 </a:t>
            </a:r>
            <a:r>
              <a:rPr lang="en-US" sz="1600" dirty="0" err="1"/>
              <a:t>Cashflow</a:t>
            </a:r>
            <a:r>
              <a:rPr lang="en-US" sz="1600" dirty="0"/>
              <a:t>:     $700</a:t>
            </a:r>
          </a:p>
          <a:p>
            <a:r>
              <a:rPr lang="en-US" sz="1600" dirty="0"/>
              <a:t>Passive Income: $900</a:t>
            </a:r>
          </a:p>
        </p:txBody>
      </p:sp>
      <p:sp>
        <p:nvSpPr>
          <p:cNvPr id="33" name="Heptágono 32"/>
          <p:cNvSpPr/>
          <p:nvPr/>
        </p:nvSpPr>
        <p:spPr>
          <a:xfrm>
            <a:off x="1907704" y="404664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Heptágono 33"/>
          <p:cNvSpPr/>
          <p:nvPr/>
        </p:nvSpPr>
        <p:spPr>
          <a:xfrm>
            <a:off x="1907704" y="206084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2008" y="4410978"/>
            <a:ext cx="9071992" cy="2447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395536" y="4699010"/>
            <a:ext cx="388843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/>
          <p:cNvSpPr/>
          <p:nvPr/>
        </p:nvSpPr>
        <p:spPr>
          <a:xfrm>
            <a:off x="4860032" y="4699010"/>
            <a:ext cx="352839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/>
          <p:cNvSpPr txBox="1"/>
          <p:nvPr/>
        </p:nvSpPr>
        <p:spPr>
          <a:xfrm>
            <a:off x="3779912" y="43739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Balance Sheet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95536" y="4699011"/>
            <a:ext cx="3888432" cy="31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Assets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860032" y="469901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Liabilities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4860032" y="6084912"/>
            <a:ext cx="3528392" cy="728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ixaDeTexto 41"/>
          <p:cNvSpPr txBox="1"/>
          <p:nvPr/>
        </p:nvSpPr>
        <p:spPr>
          <a:xfrm>
            <a:off x="4860032" y="607355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Equity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95536" y="505905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Cash: $1300</a:t>
            </a:r>
          </a:p>
          <a:p>
            <a:r>
              <a:rPr lang="en-US" dirty="0"/>
              <a:t>REIT: 60 %</a:t>
            </a:r>
          </a:p>
          <a:p>
            <a:r>
              <a:rPr lang="en-US" dirty="0"/>
              <a:t>	</a:t>
            </a:r>
            <a:r>
              <a:rPr lang="en-US" dirty="0">
                <a:hlinkClick r:id="rId3" action="ppaction://hlinksldjump"/>
              </a:rPr>
              <a:t>Asset 1</a:t>
            </a:r>
            <a:r>
              <a:rPr lang="en-US" dirty="0"/>
              <a:t>:   500 x $ 10</a:t>
            </a:r>
          </a:p>
          <a:p>
            <a:r>
              <a:rPr lang="en-US" dirty="0"/>
              <a:t>	Asset 2:	100 x $ 100</a:t>
            </a:r>
          </a:p>
          <a:p>
            <a:r>
              <a:rPr lang="en-US" dirty="0"/>
              <a:t>RE:    40 %</a:t>
            </a:r>
          </a:p>
          <a:p>
            <a:r>
              <a:rPr lang="en-US" dirty="0"/>
              <a:t>	House 1: 	1 x $ 10000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860032" y="63813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Equity: $ 16.300</a:t>
            </a:r>
          </a:p>
        </p:txBody>
      </p:sp>
      <p:sp>
        <p:nvSpPr>
          <p:cNvPr id="46" name="Heptágono 45"/>
          <p:cNvSpPr/>
          <p:nvPr/>
        </p:nvSpPr>
        <p:spPr>
          <a:xfrm>
            <a:off x="3995936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+</a:t>
            </a:r>
            <a:endParaRPr lang="en-US" dirty="0"/>
          </a:p>
        </p:txBody>
      </p:sp>
      <p:sp>
        <p:nvSpPr>
          <p:cNvPr id="47" name="Heptágono 46"/>
          <p:cNvSpPr/>
          <p:nvPr/>
        </p:nvSpPr>
        <p:spPr>
          <a:xfrm>
            <a:off x="8100392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860032" y="5059051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Mortgage: 	$ 9.000</a:t>
            </a:r>
          </a:p>
          <a:p>
            <a:r>
              <a:rPr lang="en-US" dirty="0"/>
              <a:t>Credit Card: 	$ 1.000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15567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7224" y="33569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aixaDeTexto 24"/>
          <p:cNvSpPr txBox="1"/>
          <p:nvPr/>
        </p:nvSpPr>
        <p:spPr>
          <a:xfrm>
            <a:off x="323528" y="222867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Food:     	   $800</a:t>
            </a:r>
          </a:p>
          <a:p>
            <a:r>
              <a:rPr lang="en-US" dirty="0"/>
              <a:t>Rent:      	   $100</a:t>
            </a:r>
          </a:p>
          <a:p>
            <a:r>
              <a:rPr lang="en-US" dirty="0"/>
              <a:t>Mortgage: $100</a:t>
            </a:r>
          </a:p>
          <a:p>
            <a:r>
              <a:rPr lang="en-US" dirty="0"/>
              <a:t>CC: 	   $200</a:t>
            </a:r>
          </a:p>
        </p:txBody>
      </p:sp>
      <p:sp>
        <p:nvSpPr>
          <p:cNvPr id="30" name="Texto explicativo retangular com cantos arredondados 29"/>
          <p:cNvSpPr/>
          <p:nvPr/>
        </p:nvSpPr>
        <p:spPr>
          <a:xfrm>
            <a:off x="3131840" y="692696"/>
            <a:ext cx="4896544" cy="3168352"/>
          </a:xfrm>
          <a:prstGeom prst="wedgeRoundRectCallout">
            <a:avLst>
              <a:gd name="adj1" fmla="val -78133"/>
              <a:gd name="adj2" fmla="val 819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 are ordered by Liquidity (related to the Type of the Asset).</a:t>
            </a:r>
          </a:p>
          <a:p>
            <a:pPr algn="ctr"/>
            <a:r>
              <a:rPr lang="en-US" dirty="0"/>
              <a:t>And are grouped by the Type.</a:t>
            </a:r>
          </a:p>
          <a:p>
            <a:pPr algn="ctr"/>
            <a:r>
              <a:rPr lang="en-US" dirty="0"/>
              <a:t>Cash is the most Liquidity. After the month ends, the Net </a:t>
            </a:r>
            <a:r>
              <a:rPr lang="en-US" dirty="0" err="1"/>
              <a:t>Cashflow</a:t>
            </a:r>
            <a:r>
              <a:rPr lang="en-US" dirty="0"/>
              <a:t> will become Cash. (from </a:t>
            </a:r>
            <a:r>
              <a:rPr lang="en-US" dirty="0" err="1"/>
              <a:t>Cashflow</a:t>
            </a:r>
            <a:r>
              <a:rPr lang="en-US" dirty="0"/>
              <a:t> to Balance)</a:t>
            </a:r>
          </a:p>
          <a:p>
            <a:pPr algn="ctr"/>
            <a:r>
              <a:rPr lang="en-US" dirty="0"/>
              <a:t>The % refers to the allocated assets. 60% of REIT (kind of Stock) and 40% Real Estate.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512" y="72008"/>
            <a:ext cx="2160240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83768" y="72008"/>
            <a:ext cx="6660232" cy="429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323528" y="332656"/>
            <a:ext cx="1872208" cy="1512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323528" y="1988840"/>
            <a:ext cx="1872208" cy="1656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539552" y="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Cashflow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644008" y="1073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Navigation Area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23528" y="332657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Incomes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23528" y="1988840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Expenses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23528" y="69269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Salaries: $1000</a:t>
            </a:r>
          </a:p>
          <a:p>
            <a:r>
              <a:rPr lang="en-US" dirty="0">
                <a:hlinkClick r:id="rId2" action="ppaction://hlinksldjump"/>
              </a:rPr>
              <a:t>Asset 1</a:t>
            </a:r>
            <a:r>
              <a:rPr lang="en-US" dirty="0"/>
              <a:t>:  $500</a:t>
            </a:r>
          </a:p>
          <a:p>
            <a:r>
              <a:rPr lang="en-US" dirty="0"/>
              <a:t>Asset 2:  $200</a:t>
            </a:r>
          </a:p>
          <a:p>
            <a:r>
              <a:rPr lang="en-US" dirty="0"/>
              <a:t>Rent 1:    $200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51520" y="371703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 </a:t>
            </a:r>
            <a:r>
              <a:rPr lang="en-US" sz="1600" dirty="0" err="1"/>
              <a:t>Cashflow</a:t>
            </a:r>
            <a:r>
              <a:rPr lang="en-US" sz="1600" dirty="0"/>
              <a:t>:     $700</a:t>
            </a:r>
          </a:p>
          <a:p>
            <a:r>
              <a:rPr lang="en-US" sz="1600" dirty="0"/>
              <a:t>Passive Income: $900</a:t>
            </a:r>
          </a:p>
        </p:txBody>
      </p:sp>
      <p:sp>
        <p:nvSpPr>
          <p:cNvPr id="33" name="Heptágono 32"/>
          <p:cNvSpPr/>
          <p:nvPr/>
        </p:nvSpPr>
        <p:spPr>
          <a:xfrm>
            <a:off x="1907704" y="404664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Heptágono 33"/>
          <p:cNvSpPr/>
          <p:nvPr/>
        </p:nvSpPr>
        <p:spPr>
          <a:xfrm>
            <a:off x="1907704" y="206084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2008" y="4410978"/>
            <a:ext cx="9071992" cy="2447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395536" y="4699010"/>
            <a:ext cx="388843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/>
          <p:cNvSpPr/>
          <p:nvPr/>
        </p:nvSpPr>
        <p:spPr>
          <a:xfrm>
            <a:off x="4860032" y="4699010"/>
            <a:ext cx="3528392" cy="215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/>
          <p:cNvSpPr txBox="1"/>
          <p:nvPr/>
        </p:nvSpPr>
        <p:spPr>
          <a:xfrm>
            <a:off x="3779912" y="43739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Balance Sheet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95536" y="4699011"/>
            <a:ext cx="3888432" cy="31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Assets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860032" y="469901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Liabilities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4860032" y="6084912"/>
            <a:ext cx="3528392" cy="728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ixaDeTexto 41"/>
          <p:cNvSpPr txBox="1"/>
          <p:nvPr/>
        </p:nvSpPr>
        <p:spPr>
          <a:xfrm>
            <a:off x="4860032" y="6073551"/>
            <a:ext cx="35283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Equity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95536" y="505905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Cash: $1300</a:t>
            </a:r>
          </a:p>
          <a:p>
            <a:r>
              <a:rPr lang="en-US" dirty="0"/>
              <a:t>REIT: 60 %</a:t>
            </a:r>
          </a:p>
          <a:p>
            <a:r>
              <a:rPr lang="en-US" dirty="0"/>
              <a:t>	</a:t>
            </a:r>
            <a:r>
              <a:rPr lang="en-US" dirty="0">
                <a:hlinkClick r:id="rId3" action="ppaction://hlinksldjump"/>
              </a:rPr>
              <a:t>Asset 1</a:t>
            </a:r>
            <a:r>
              <a:rPr lang="en-US" dirty="0"/>
              <a:t>:   500 x $ 10</a:t>
            </a:r>
          </a:p>
          <a:p>
            <a:r>
              <a:rPr lang="en-US" dirty="0"/>
              <a:t>	Asset 2:	100 x $ 100</a:t>
            </a:r>
          </a:p>
          <a:p>
            <a:r>
              <a:rPr lang="en-US" dirty="0"/>
              <a:t>RE:    40 %</a:t>
            </a:r>
          </a:p>
          <a:p>
            <a:r>
              <a:rPr lang="en-US" dirty="0"/>
              <a:t>	House 1: 	1 x $ 10000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860032" y="63813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Equity: $ 16.300</a:t>
            </a:r>
          </a:p>
        </p:txBody>
      </p:sp>
      <p:sp>
        <p:nvSpPr>
          <p:cNvPr id="46" name="Heptágono 45"/>
          <p:cNvSpPr/>
          <p:nvPr/>
        </p:nvSpPr>
        <p:spPr>
          <a:xfrm>
            <a:off x="3995936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+</a:t>
            </a:r>
            <a:endParaRPr lang="en-US" dirty="0"/>
          </a:p>
        </p:txBody>
      </p:sp>
      <p:sp>
        <p:nvSpPr>
          <p:cNvPr id="47" name="Heptágono 46"/>
          <p:cNvSpPr/>
          <p:nvPr/>
        </p:nvSpPr>
        <p:spPr>
          <a:xfrm>
            <a:off x="8100392" y="4771018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860032" y="5059051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Mortgage: 	$ 9.000</a:t>
            </a:r>
          </a:p>
          <a:p>
            <a:r>
              <a:rPr lang="en-US" dirty="0"/>
              <a:t>Credit Card: 	$ 1.000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15567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7224" y="3356992"/>
            <a:ext cx="256947" cy="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aixaDeTexto 24"/>
          <p:cNvSpPr txBox="1"/>
          <p:nvPr/>
        </p:nvSpPr>
        <p:spPr>
          <a:xfrm>
            <a:off x="323528" y="222867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Food:     	   $800</a:t>
            </a:r>
          </a:p>
          <a:p>
            <a:r>
              <a:rPr lang="en-US" dirty="0"/>
              <a:t>Rent:      	   $100</a:t>
            </a:r>
          </a:p>
          <a:p>
            <a:r>
              <a:rPr lang="en-US" dirty="0"/>
              <a:t>Mortgage: $100</a:t>
            </a:r>
          </a:p>
          <a:p>
            <a:r>
              <a:rPr lang="en-US" dirty="0"/>
              <a:t>CC: 	   $200</a:t>
            </a:r>
          </a:p>
        </p:txBody>
      </p:sp>
      <p:sp>
        <p:nvSpPr>
          <p:cNvPr id="30" name="Texto explicativo retangular com cantos arredondados 29"/>
          <p:cNvSpPr/>
          <p:nvPr/>
        </p:nvSpPr>
        <p:spPr>
          <a:xfrm>
            <a:off x="3131840" y="692696"/>
            <a:ext cx="4896544" cy="3168352"/>
          </a:xfrm>
          <a:prstGeom prst="wedgeRoundRectCallout">
            <a:avLst>
              <a:gd name="adj1" fmla="val -78133"/>
              <a:gd name="adj2" fmla="val 819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would like to have (one day) one way to import from my brokerage note (Excels) to add the Assets transactions automatically. I think a </a:t>
            </a:r>
            <a:r>
              <a:rPr lang="en-US" dirty="0" err="1"/>
              <a:t>regex</a:t>
            </a:r>
            <a:r>
              <a:rPr lang="en-US" dirty="0"/>
              <a:t> would do the job… but I not there yet.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1311</Words>
  <Application>Microsoft Office PowerPoint</Application>
  <PresentationFormat>Apresentação na tela (4:3)</PresentationFormat>
  <Paragraphs>419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Wilhelm Boellhoff GmbH &amp; Co.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FMaion</dc:creator>
  <cp:lastModifiedBy>Felipe Maion</cp:lastModifiedBy>
  <cp:revision>46</cp:revision>
  <dcterms:created xsi:type="dcterms:W3CDTF">2016-10-04T18:01:10Z</dcterms:created>
  <dcterms:modified xsi:type="dcterms:W3CDTF">2019-05-14T14:43:23Z</dcterms:modified>
</cp:coreProperties>
</file>