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</p:sldMasterIdLst>
  <p:notesMasterIdLst>
    <p:notesMasterId r:id="rId11"/>
  </p:notesMasterIdLst>
  <p:sldIdLst>
    <p:sldId id="515" r:id="rId7"/>
    <p:sldId id="257" r:id="rId8"/>
    <p:sldId id="258" r:id="rId9"/>
    <p:sldId id="259" r:id="rId10"/>
    <p:sldId id="507" r:id="rId12"/>
    <p:sldId id="509" r:id="rId13"/>
    <p:sldId id="513" r:id="rId14"/>
    <p:sldId id="514" r:id="rId15"/>
    <p:sldId id="277" r:id="rId16"/>
    <p:sldId id="278" r:id="rId17"/>
    <p:sldId id="295" r:id="rId18"/>
    <p:sldId id="261" r:id="rId19"/>
    <p:sldId id="671" r:id="rId20"/>
    <p:sldId id="672" r:id="rId21"/>
    <p:sldId id="841" r:id="rId22"/>
    <p:sldId id="307" r:id="rId23"/>
    <p:sldId id="753" r:id="rId24"/>
    <p:sldId id="834" r:id="rId25"/>
    <p:sldId id="754" r:id="rId26"/>
    <p:sldId id="833" r:id="rId27"/>
    <p:sldId id="835" r:id="rId28"/>
    <p:sldId id="836" r:id="rId29"/>
    <p:sldId id="837" r:id="rId30"/>
    <p:sldId id="843" r:id="rId31"/>
    <p:sldId id="839" r:id="rId32"/>
    <p:sldId id="844" r:id="rId33"/>
    <p:sldId id="846" r:id="rId34"/>
    <p:sldId id="847" r:id="rId35"/>
    <p:sldId id="850" r:id="rId36"/>
    <p:sldId id="852" r:id="rId37"/>
    <p:sldId id="853" r:id="rId38"/>
    <p:sldId id="854" r:id="rId39"/>
    <p:sldId id="262" r:id="rId40"/>
    <p:sldId id="375" r:id="rId41"/>
    <p:sldId id="376" r:id="rId42"/>
    <p:sldId id="374" r:id="rId43"/>
    <p:sldId id="377" r:id="rId44"/>
    <p:sldId id="378" r:id="rId45"/>
    <p:sldId id="400" r:id="rId46"/>
    <p:sldId id="380" r:id="rId47"/>
    <p:sldId id="382" r:id="rId48"/>
    <p:sldId id="381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440" r:id="rId66"/>
    <p:sldId id="427" r:id="rId67"/>
    <p:sldId id="430" r:id="rId68"/>
    <p:sldId id="428" r:id="rId69"/>
    <p:sldId id="429" r:id="rId70"/>
    <p:sldId id="431" r:id="rId71"/>
    <p:sldId id="432" r:id="rId72"/>
    <p:sldId id="637" r:id="rId73"/>
    <p:sldId id="638" r:id="rId74"/>
    <p:sldId id="436" r:id="rId75"/>
    <p:sldId id="639" r:id="rId76"/>
    <p:sldId id="437" r:id="rId77"/>
    <p:sldId id="438" r:id="rId78"/>
    <p:sldId id="439" r:id="rId79"/>
    <p:sldId id="264" r:id="rId80"/>
    <p:sldId id="609" r:id="rId81"/>
    <p:sldId id="610" r:id="rId82"/>
    <p:sldId id="611" r:id="rId83"/>
    <p:sldId id="612" r:id="rId84"/>
    <p:sldId id="613" r:id="rId85"/>
    <p:sldId id="266" r:id="rId86"/>
    <p:sldId id="516" r:id="rId87"/>
    <p:sldId id="517" r:id="rId88"/>
    <p:sldId id="757" r:id="rId89"/>
    <p:sldId id="520" r:id="rId90"/>
    <p:sldId id="758" r:id="rId91"/>
    <p:sldId id="518" r:id="rId92"/>
    <p:sldId id="594" r:id="rId93"/>
    <p:sldId id="590" r:id="rId94"/>
    <p:sldId id="591" r:id="rId95"/>
    <p:sldId id="592" r:id="rId96"/>
    <p:sldId id="595" r:id="rId97"/>
    <p:sldId id="596" r:id="rId98"/>
    <p:sldId id="597" r:id="rId99"/>
    <p:sldId id="598" r:id="rId100"/>
    <p:sldId id="599" r:id="rId101"/>
    <p:sldId id="603" r:id="rId102"/>
    <p:sldId id="604" r:id="rId103"/>
    <p:sldId id="605" r:id="rId104"/>
    <p:sldId id="606" r:id="rId105"/>
    <p:sldId id="607" r:id="rId106"/>
    <p:sldId id="268" r:id="rId107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8A26"/>
    <a:srgbClr val="1E6261"/>
    <a:srgbClr val="1F2DA8"/>
    <a:srgbClr val="95959C"/>
    <a:srgbClr val="262626"/>
    <a:srgbClr val="3A4BB4"/>
    <a:srgbClr val="232F73"/>
    <a:srgbClr val="6152A5"/>
    <a:srgbClr val="1F1F21"/>
    <a:srgbClr val="979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1828419" cy="182841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2.xml"/><Relationship Id="rId98" Type="http://schemas.openxmlformats.org/officeDocument/2006/relationships/slide" Target="slides/slide91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" Type="http://schemas.openxmlformats.org/officeDocument/2006/relationships/slide" Target="slides/slide3.xml"/><Relationship Id="rId89" Type="http://schemas.openxmlformats.org/officeDocument/2006/relationships/slide" Target="slides/slide82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80" Type="http://schemas.openxmlformats.org/officeDocument/2006/relationships/slide" Target="slides/slide73.xml"/><Relationship Id="rId8" Type="http://schemas.openxmlformats.org/officeDocument/2006/relationships/slide" Target="slides/slide2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7" Type="http://schemas.openxmlformats.org/officeDocument/2006/relationships/slide" Target="slides/slide1.xml"/><Relationship Id="rId69" Type="http://schemas.openxmlformats.org/officeDocument/2006/relationships/slide" Target="slides/slide62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0" Type="http://schemas.openxmlformats.org/officeDocument/2006/relationships/tableStyles" Target="tableStyles.xml"/><Relationship Id="rId11" Type="http://schemas.openxmlformats.org/officeDocument/2006/relationships/notesMaster" Target="notesMasters/notesMaster1.xml"/><Relationship Id="rId109" Type="http://schemas.openxmlformats.org/officeDocument/2006/relationships/viewProps" Target="viewProps.xml"/><Relationship Id="rId108" Type="http://schemas.openxmlformats.org/officeDocument/2006/relationships/presProps" Target="presProps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padrão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3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3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38" name="Imagem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" name="Imagem 38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5.png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395640" y="4629240"/>
            <a:ext cx="5287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DD4814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Presenter's name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4" name="Shape 12"/>
          <p:cNvPicPr/>
          <p:nvPr/>
        </p:nvPicPr>
        <p:blipFill>
          <a:blip r:embed="rId15"/>
          <a:stretch>
            <a:fillRect/>
          </a:stretch>
        </p:blipFill>
        <p:spPr>
          <a:xfrm>
            <a:off x="533520" y="307080"/>
            <a:ext cx="1138320" cy="14976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tIns="91440" bIns="9144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2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8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7.png"/><Relationship Id="rId1" Type="http://schemas.openxmlformats.org/officeDocument/2006/relationships/image" Target="../media/image9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1.png"/><Relationship Id="rId1" Type="http://schemas.openxmlformats.org/officeDocument/2006/relationships/image" Target="../media/image10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5.png"/><Relationship Id="rId1" Type="http://schemas.openxmlformats.org/officeDocument/2006/relationships/image" Target="../media/image10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7.png"/><Relationship Id="rId1" Type="http://schemas.openxmlformats.org/officeDocument/2006/relationships/image" Target="../media/image10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0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1" Type="http://schemas.openxmlformats.org/officeDocument/2006/relationships/image" Target="../media/image11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1" Type="http://schemas.openxmlformats.org/officeDocument/2006/relationships/image" Target="../media/image113.pn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1" Type="http://schemas.openxmlformats.org/officeDocument/2006/relationships/image" Target="../media/image115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0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8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0.png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2.png"/><Relationship Id="rId1" Type="http://schemas.openxmlformats.org/officeDocument/2006/relationships/image" Target="../media/image121.png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4.png"/><Relationship Id="rId1" Type="http://schemas.openxmlformats.org/officeDocument/2006/relationships/image" Target="../media/image123.png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6.png"/><Relationship Id="rId1" Type="http://schemas.openxmlformats.org/officeDocument/2006/relationships/image" Target="../media/image125.png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8.png"/><Relationship Id="rId1" Type="http://schemas.openxmlformats.org/officeDocument/2006/relationships/image" Target="../media/image1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0.png"/><Relationship Id="rId1" Type="http://schemas.openxmlformats.org/officeDocument/2006/relationships/image" Target="../media/image12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2.png"/><Relationship Id="rId1" Type="http://schemas.openxmlformats.org/officeDocument/2006/relationships/image" Target="../media/image13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4.png"/><Relationship Id="rId1" Type="http://schemas.openxmlformats.org/officeDocument/2006/relationships/image" Target="../media/image13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6.png"/><Relationship Id="rId1" Type="http://schemas.openxmlformats.org/officeDocument/2006/relationships/image" Target="../media/image135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8.png"/><Relationship Id="rId1" Type="http://schemas.openxmlformats.org/officeDocument/2006/relationships/image" Target="../media/image137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40.png"/><Relationship Id="rId1" Type="http://schemas.openxmlformats.org/officeDocument/2006/relationships/image" Target="../media/image13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42.png"/><Relationship Id="rId1" Type="http://schemas.openxmlformats.org/officeDocument/2006/relationships/image" Target="../media/image14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44.png"/><Relationship Id="rId1" Type="http://schemas.openxmlformats.org/officeDocument/2006/relationships/image" Target="../media/image14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46.png"/><Relationship Id="rId1" Type="http://schemas.openxmlformats.org/officeDocument/2006/relationships/image" Target="../media/image14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48.png"/><Relationship Id="rId1" Type="http://schemas.openxmlformats.org/officeDocument/2006/relationships/image" Target="../media/image1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l">
              <a:lnSpc>
                <a:spcPct val="115000"/>
              </a:lnSpc>
            </a:pPr>
            <a:r>
              <a:rPr lang="x-none" alt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Árvores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1584">
        <p:strips dir="rd"/>
      </p:transition>
    </mc:Choice>
    <mc:Fallback>
      <p:transition spd="slow" advTm="1584">
        <p:strips dir="rd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995" y="4677410"/>
            <a:ext cx="96520" cy="106045"/>
          </a:xfrm>
          <a:prstGeom prst="rect">
            <a:avLst/>
          </a:prstGeom>
          <a:ln>
            <a:noFill/>
          </a:ln>
        </p:spPr>
      </p:pic>
      <p:grpSp>
        <p:nvGrpSpPr>
          <p:cNvPr id="8" name="Grupo 7"/>
          <p:cNvGrpSpPr/>
          <p:nvPr/>
        </p:nvGrpSpPr>
        <p:grpSpPr>
          <a:xfrm>
            <a:off x="4960620" y="866140"/>
            <a:ext cx="3749040" cy="4013200"/>
            <a:chOff x="7812" y="1364"/>
            <a:chExt cx="5904" cy="6320"/>
          </a:xfrm>
        </p:grpSpPr>
        <p:sp>
          <p:nvSpPr>
            <p:cNvPr id="14" name="TextBox 13"/>
            <p:cNvSpPr txBox="1"/>
            <p:nvPr/>
          </p:nvSpPr>
          <p:spPr>
            <a:xfrm>
              <a:off x="7812" y="1364"/>
              <a:ext cx="5905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pt-BR" b="1">
                  <a:latin typeface="Ubuntu"/>
                  <a:ea typeface="Ubuntu"/>
                </a:rPr>
                <a:t>Uma árvore (forma de conjuntos)</a:t>
              </a:r>
              <a:endParaRPr lang="x-none" altLang="pt-BR" b="1">
                <a:latin typeface="Ubuntu"/>
                <a:ea typeface="Ubuntu"/>
              </a:endParaRPr>
            </a:p>
          </p:txBody>
        </p:sp>
        <p:grpSp>
          <p:nvGrpSpPr>
            <p:cNvPr id="59" name="Grupo 58"/>
            <p:cNvGrpSpPr/>
            <p:nvPr/>
          </p:nvGrpSpPr>
          <p:grpSpPr>
            <a:xfrm rot="0">
              <a:off x="7902" y="2234"/>
              <a:ext cx="5798" cy="5450"/>
              <a:chOff x="7902" y="2474"/>
              <a:chExt cx="5798" cy="5450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7902" y="2474"/>
                <a:ext cx="5799" cy="545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10050" y="2962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11834" y="4127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8664" y="4127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11436" y="509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9062" y="509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D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12222" y="509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10782" y="6148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1519" y="6148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H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8349" y="3839"/>
                <a:ext cx="1439" cy="227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12158" y="4898"/>
                <a:ext cx="8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10006" y="3663"/>
                <a:ext cx="3084" cy="4041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10236" y="4826"/>
                <a:ext cx="1986" cy="2395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8844" y="4898"/>
                <a:ext cx="8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9788" y="2733"/>
                <a:ext cx="1040" cy="108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0489" y="5896"/>
                <a:ext cx="8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11385" y="5871"/>
                <a:ext cx="716" cy="8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</p:grpSp>
      </p:grpSp>
      <p:sp>
        <p:nvSpPr>
          <p:cNvPr id="3" name="CustomShape 1"/>
          <p:cNvSpPr/>
          <p:nvPr/>
        </p:nvSpPr>
        <p:spPr>
          <a:xfrm>
            <a:off x="635" y="-48895"/>
            <a:ext cx="9143365" cy="697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Representações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421640" y="866140"/>
            <a:ext cx="3581400" cy="3612515"/>
            <a:chOff x="664" y="1364"/>
            <a:chExt cx="5640" cy="5689"/>
          </a:xfrm>
        </p:grpSpPr>
        <p:sp>
          <p:nvSpPr>
            <p:cNvPr id="4" name="TextBox 3"/>
            <p:cNvSpPr txBox="1"/>
            <p:nvPr/>
          </p:nvSpPr>
          <p:spPr>
            <a:xfrm>
              <a:off x="664" y="1364"/>
              <a:ext cx="5641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pt-BR" b="1">
                  <a:latin typeface="Ubuntu"/>
                  <a:ea typeface="Ubuntu"/>
                </a:rPr>
                <a:t>Uma árvore (forma hierárquica)</a:t>
              </a:r>
              <a:endParaRPr lang="x-none" altLang="pt-BR" b="1">
                <a:latin typeface="Ubuntu"/>
                <a:ea typeface="Ubuntu"/>
              </a:endParaRPr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1762" y="2487"/>
              <a:ext cx="3445" cy="4567"/>
              <a:chOff x="3424" y="2040"/>
              <a:chExt cx="3445" cy="4567"/>
            </a:xfrm>
          </p:grpSpPr>
          <p:cxnSp>
            <p:nvCxnSpPr>
              <p:cNvPr id="5" name="Conector Reto 4"/>
              <p:cNvCxnSpPr>
                <a:stCxn id="11" idx="3"/>
              </p:cNvCxnSpPr>
              <p:nvPr/>
            </p:nvCxnSpPr>
            <p:spPr>
              <a:xfrm flipH="1">
                <a:off x="3768" y="2731"/>
                <a:ext cx="878" cy="1034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/>
              <p:cNvCxnSpPr>
                <a:stCxn id="11" idx="5"/>
              </p:cNvCxnSpPr>
              <p:nvPr/>
            </p:nvCxnSpPr>
            <p:spPr>
              <a:xfrm>
                <a:off x="5231" y="2731"/>
                <a:ext cx="866" cy="1034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Elipse 10"/>
              <p:cNvSpPr/>
              <p:nvPr/>
            </p:nvSpPr>
            <p:spPr>
              <a:xfrm>
                <a:off x="4525" y="2040"/>
                <a:ext cx="827" cy="809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12" name="Conector Reto 11"/>
              <p:cNvCxnSpPr/>
              <p:nvPr/>
            </p:nvCxnSpPr>
            <p:spPr>
              <a:xfrm flipH="1">
                <a:off x="5488" y="3848"/>
                <a:ext cx="413" cy="1156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6173" y="3868"/>
                <a:ext cx="436" cy="1125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ipse 16"/>
              <p:cNvSpPr/>
              <p:nvPr/>
            </p:nvSpPr>
            <p:spPr>
              <a:xfrm>
                <a:off x="5710" y="3526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18" name="Conector Reto 17"/>
              <p:cNvCxnSpPr/>
              <p:nvPr/>
            </p:nvCxnSpPr>
            <p:spPr>
              <a:xfrm>
                <a:off x="3880" y="3829"/>
                <a:ext cx="405" cy="1164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lipse 18"/>
              <p:cNvSpPr/>
              <p:nvPr/>
            </p:nvSpPr>
            <p:spPr>
              <a:xfrm>
                <a:off x="3424" y="3526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20" name="Conector Reto 19"/>
              <p:cNvCxnSpPr/>
              <p:nvPr/>
            </p:nvCxnSpPr>
            <p:spPr>
              <a:xfrm flipH="1">
                <a:off x="4955" y="5131"/>
                <a:ext cx="440" cy="1099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/>
              <p:nvPr/>
            </p:nvCxnSpPr>
            <p:spPr>
              <a:xfrm>
                <a:off x="5609" y="5111"/>
                <a:ext cx="467" cy="1108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ipse 23"/>
              <p:cNvSpPr/>
              <p:nvPr/>
            </p:nvSpPr>
            <p:spPr>
              <a:xfrm>
                <a:off x="5177" y="4752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3957" y="4752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D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6229" y="4752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4685" y="6001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5672" y="6001"/>
                <a:ext cx="641" cy="606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H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existem outras</a:t>
            </a:r>
            <a:endParaRPr lang="x-none" altLang="pt-BR" b="1" i="1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37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rgbClr val="2C001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410400" y="2065320"/>
            <a:ext cx="835704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Perguntas?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15000"/>
              </a:lnSpc>
            </a:pPr>
            <a:r>
              <a:rPr lang="pt-BR" sz="1800" b="0" strike="noStrike" spc="-1">
                <a:solidFill>
                  <a:srgbClr val="DD4814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Obrigado!!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10400" y="3395520"/>
            <a:ext cx="280656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x-none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</a:t>
            </a:r>
            <a:endParaRPr lang="x-none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797685" y="2073910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   Veja se há nó raiz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riângulo isósceles 8"/>
          <p:cNvSpPr/>
          <p:nvPr/>
        </p:nvSpPr>
        <p:spPr>
          <a:xfrm>
            <a:off x="5571490" y="1577975"/>
            <a:ext cx="1479550" cy="113982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6942455" y="1235710"/>
            <a:ext cx="404495" cy="51689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050280" y="1617980"/>
            <a:ext cx="503555" cy="514985"/>
          </a:xfrm>
          <a:prstGeom prst="ellipse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2C001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7" name="Conector curvo 16"/>
          <p:cNvCxnSpPr/>
          <p:nvPr/>
        </p:nvCxnSpPr>
        <p:spPr>
          <a:xfrm flipV="1">
            <a:off x="4853940" y="1922780"/>
            <a:ext cx="1125855" cy="505460"/>
          </a:xfrm>
          <a:prstGeom prst="curvedConnector3">
            <a:avLst>
              <a:gd name="adj1" fmla="val 50028"/>
            </a:avLst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de </a:t>
            </a:r>
            <a:r>
              <a:rPr lang="x-none" altLang="pt-BR" sz="2400" b="1" i="1" u="sng" spc="-1"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N</a:t>
            </a:r>
            <a:r>
              <a:rPr lang="x-none" altLang="pt-BR" sz="2400" b="1" i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 em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3" name="Triângulo isósceles 22"/>
          <p:cNvSpPr/>
          <p:nvPr/>
        </p:nvSpPr>
        <p:spPr>
          <a:xfrm>
            <a:off x="3456940" y="543560"/>
            <a:ext cx="469900" cy="43624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" name="Grupo 1"/>
          <p:cNvGrpSpPr/>
          <p:nvPr/>
        </p:nvGrpSpPr>
        <p:grpSpPr>
          <a:xfrm>
            <a:off x="1735138" y="1577975"/>
            <a:ext cx="5377815" cy="1144905"/>
            <a:chOff x="2186" y="2485"/>
            <a:chExt cx="8469" cy="1803"/>
          </a:xfrm>
        </p:grpSpPr>
        <p:sp>
          <p:nvSpPr>
            <p:cNvPr id="4" name="TextShape 2"/>
            <p:cNvSpPr txBox="1"/>
            <p:nvPr/>
          </p:nvSpPr>
          <p:spPr>
            <a:xfrm>
              <a:off x="2186" y="3267"/>
              <a:ext cx="4882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</a:t>
              </a:r>
              <a:r>
                <a:rPr lang="x-none" altLang="pt-BR" sz="24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- Se não há, então: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5" name="Triângulo isósceles 4"/>
            <p:cNvSpPr/>
            <p:nvPr/>
          </p:nvSpPr>
          <p:spPr>
            <a:xfrm>
              <a:off x="8325" y="2485"/>
              <a:ext cx="2330" cy="1795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9079" y="2548"/>
              <a:ext cx="793" cy="811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001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solidFill>
                    <a:schemeClr val="bg1">
                      <a:lumMod val="85000"/>
                    </a:schemeClr>
                  </a:solidFill>
                  <a:latin typeface="Ubuntu"/>
                  <a:ea typeface="Ubuntu"/>
                </a:rPr>
                <a:t>N</a:t>
              </a:r>
              <a:endParaRPr lang="x-none" altLang="pt-BR" b="1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1" name="Conector curvo 10"/>
            <p:cNvCxnSpPr/>
            <p:nvPr/>
          </p:nvCxnSpPr>
          <p:spPr>
            <a:xfrm flipV="1">
              <a:off x="7195" y="3028"/>
              <a:ext cx="1773" cy="796"/>
            </a:xfrm>
            <a:prstGeom prst="curvedConnector3">
              <a:avLst>
                <a:gd name="adj1" fmla="val 50028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902970" y="427990"/>
            <a:ext cx="240919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 - 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Se há, então: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1762125" y="1551940"/>
            <a:ext cx="278828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 - Se </a:t>
            </a:r>
            <a:r>
              <a:rPr lang="x-none" altLang="pt-BR" sz="2400" b="1" i="1" u="sng" strike="noStrike" spc="-1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&lt; </a:t>
            </a:r>
            <a:r>
              <a:rPr lang="x-none" altLang="pt-BR" sz="2400" b="1" i="1" strike="noStrike" spc="-1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</a:t>
            </a: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, então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inserir em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7" name="Triângulo isósceles 6"/>
          <p:cNvSpPr/>
          <p:nvPr/>
        </p:nvSpPr>
        <p:spPr>
          <a:xfrm>
            <a:off x="5286375" y="1054100"/>
            <a:ext cx="1479550" cy="113982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9" name="Conector curvo 8"/>
          <p:cNvCxnSpPr/>
          <p:nvPr/>
        </p:nvCxnSpPr>
        <p:spPr>
          <a:xfrm flipV="1">
            <a:off x="4568825" y="1731010"/>
            <a:ext cx="746125" cy="173355"/>
          </a:xfrm>
          <a:prstGeom prst="curvedConnector3">
            <a:avLst>
              <a:gd name="adj1" fmla="val 50043"/>
            </a:avLst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iângulo isósceles 11"/>
          <p:cNvSpPr/>
          <p:nvPr/>
        </p:nvSpPr>
        <p:spPr>
          <a:xfrm>
            <a:off x="5429250" y="1694815"/>
            <a:ext cx="561340" cy="412115"/>
          </a:xfrm>
          <a:prstGeom prst="triangle">
            <a:avLst>
              <a:gd name="adj" fmla="val 50017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3" name="Conector Reto 12"/>
          <p:cNvCxnSpPr>
            <a:stCxn id="14" idx="3"/>
            <a:endCxn id="12" idx="0"/>
          </p:cNvCxnSpPr>
          <p:nvPr/>
        </p:nvCxnSpPr>
        <p:spPr>
          <a:xfrm flipH="1">
            <a:off x="5709920" y="1533525"/>
            <a:ext cx="128905" cy="161290"/>
          </a:xfrm>
          <a:prstGeom prst="line">
            <a:avLst/>
          </a:prstGeom>
          <a:ln>
            <a:solidFill>
              <a:srgbClr val="97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5765165" y="1094105"/>
            <a:ext cx="503555" cy="514985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001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rPr>
              <a:t>O</a:t>
            </a:r>
            <a:endParaRPr lang="x-none" altLang="pt-BR" b="1">
              <a:solidFill>
                <a:schemeClr val="bg1">
                  <a:lumMod val="65000"/>
                </a:schemeClr>
              </a:solidFill>
              <a:latin typeface="Ubuntu"/>
              <a:ea typeface="Ubuntu"/>
            </a:endParaRPr>
          </a:p>
        </p:txBody>
      </p:sp>
      <p:sp>
        <p:nvSpPr>
          <p:cNvPr id="16" name="TextShape 2"/>
          <p:cNvSpPr txBox="1"/>
          <p:nvPr/>
        </p:nvSpPr>
        <p:spPr>
          <a:xfrm>
            <a:off x="1762125" y="3081655"/>
            <a:ext cx="278828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 - Se </a:t>
            </a:r>
            <a:r>
              <a:rPr lang="x-none" altLang="pt-BR" sz="2400" b="1" i="1" u="sng" strike="noStrike" spc="-1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&gt;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1" i="1" strike="noStrike" spc="-1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</a:t>
            </a: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,</a:t>
            </a:r>
            <a:r>
              <a:rPr lang="x-none" altLang="pt-BR" sz="2400" b="1" i="1" strike="noStrike" spc="-1">
                <a:solidFill>
                  <a:srgbClr val="2C001E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então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ctr"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inserir em</a:t>
            </a:r>
            <a:endParaRPr lang="x-none" altLang="pt-BR" sz="24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7" name="Triângulo isósceles 16"/>
          <p:cNvSpPr/>
          <p:nvPr/>
        </p:nvSpPr>
        <p:spPr>
          <a:xfrm>
            <a:off x="5286375" y="2583815"/>
            <a:ext cx="1479550" cy="113982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  <p:cxnSp>
        <p:nvCxnSpPr>
          <p:cNvPr id="19" name="Conector curvo 18"/>
          <p:cNvCxnSpPr/>
          <p:nvPr/>
        </p:nvCxnSpPr>
        <p:spPr>
          <a:xfrm flipV="1">
            <a:off x="4568825" y="3260725"/>
            <a:ext cx="746125" cy="173355"/>
          </a:xfrm>
          <a:prstGeom prst="curvedConnector3">
            <a:avLst>
              <a:gd name="adj1" fmla="val 50043"/>
            </a:avLst>
          </a:prstGeom>
          <a:ln w="254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 rot="0" flipH="1">
            <a:off x="6069330" y="3063240"/>
            <a:ext cx="561340" cy="572770"/>
            <a:chOff x="8550" y="3240"/>
            <a:chExt cx="884" cy="902"/>
          </a:xfrm>
          <a:solidFill>
            <a:schemeClr val="accent4">
              <a:lumMod val="5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Triângulo isósceles 20"/>
            <p:cNvSpPr/>
            <p:nvPr/>
          </p:nvSpPr>
          <p:spPr>
            <a:xfrm>
              <a:off x="8550" y="3494"/>
              <a:ext cx="884" cy="649"/>
            </a:xfrm>
            <a:prstGeom prst="triangle">
              <a:avLst>
                <a:gd name="adj" fmla="val 50017"/>
              </a:avLst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cxnSp>
          <p:nvCxnSpPr>
            <p:cNvPr id="22" name="Conector Reto 21"/>
            <p:cNvCxnSpPr>
              <a:stCxn id="23" idx="3"/>
              <a:endCxn id="21" idx="0"/>
            </p:cNvCxnSpPr>
            <p:nvPr/>
          </p:nvCxnSpPr>
          <p:spPr>
            <a:xfrm flipH="1">
              <a:off x="8992" y="3240"/>
              <a:ext cx="203" cy="254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Elipse 22"/>
          <p:cNvSpPr/>
          <p:nvPr/>
        </p:nvSpPr>
        <p:spPr>
          <a:xfrm>
            <a:off x="5765165" y="2623820"/>
            <a:ext cx="503555" cy="514985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001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rPr>
              <a:t>O</a:t>
            </a:r>
            <a:endParaRPr lang="x-none" altLang="pt-BR" b="1">
              <a:solidFill>
                <a:schemeClr val="bg1">
                  <a:lumMod val="65000"/>
                </a:schemeClr>
              </a:solidFill>
              <a:latin typeface="Ubuntu"/>
              <a:ea typeface="Ubuntu"/>
            </a:endParaRPr>
          </a:p>
        </p:txBody>
      </p:sp>
      <p:sp>
        <p:nvSpPr>
          <p:cNvPr id="24" name="TextShape 2"/>
          <p:cNvSpPr txBox="1"/>
          <p:nvPr/>
        </p:nvSpPr>
        <p:spPr>
          <a:xfrm>
            <a:off x="6224905" y="5779135"/>
            <a:ext cx="2802890" cy="44577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1600" b="1" i="1" strike="noStrike" spc="-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Lembre-se: Recursivamente.</a:t>
            </a:r>
            <a:endParaRPr lang="x-none" altLang="pt-BR" sz="1600" b="1" i="1" strike="noStrike" spc="-1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6217920" y="3068955"/>
            <a:ext cx="148590" cy="191135"/>
          </a:xfrm>
          <a:prstGeom prst="line">
            <a:avLst/>
          </a:prstGeom>
          <a:ln>
            <a:solidFill>
              <a:srgbClr val="97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2361 -0.232593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" name="Grupo 5"/>
          <p:cNvGrpSpPr/>
          <p:nvPr/>
        </p:nvGrpSpPr>
        <p:grpSpPr>
          <a:xfrm>
            <a:off x="2518728" y="1672590"/>
            <a:ext cx="4106545" cy="1158240"/>
            <a:chOff x="4354" y="2634"/>
            <a:chExt cx="6467" cy="1824"/>
          </a:xfrm>
        </p:grpSpPr>
        <p:sp>
          <p:nvSpPr>
            <p:cNvPr id="89" name="CustomShape 2"/>
            <p:cNvSpPr/>
            <p:nvPr/>
          </p:nvSpPr>
          <p:spPr>
            <a:xfrm>
              <a:off x="4354" y="3298"/>
              <a:ext cx="3779" cy="1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/>
            <a:p>
              <a:pPr algn="ctr">
                <a:lnSpc>
                  <a:spcPct val="115000"/>
                </a:lnSpc>
              </a:pPr>
              <a:r>
                <a:rPr lang="x-none" sz="30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Item novo</a:t>
              </a:r>
              <a:endParaRPr lang="x-none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7" name="Triângulo isósceles 6"/>
            <p:cNvSpPr/>
            <p:nvPr/>
          </p:nvSpPr>
          <p:spPr>
            <a:xfrm>
              <a:off x="8491" y="2634"/>
              <a:ext cx="2330" cy="1795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sp>
          <p:nvSpPr>
            <p:cNvPr id="12" name="Triângulo isósceles 11"/>
            <p:cNvSpPr/>
            <p:nvPr/>
          </p:nvSpPr>
          <p:spPr>
            <a:xfrm>
              <a:off x="8716" y="3643"/>
              <a:ext cx="884" cy="649"/>
            </a:xfrm>
            <a:prstGeom prst="triangle">
              <a:avLst>
                <a:gd name="adj" fmla="val 5001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x-none" altLang="pt-BR" b="1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3" name="Conector Reto 12"/>
            <p:cNvCxnSpPr>
              <a:stCxn id="14" idx="3"/>
              <a:endCxn id="12" idx="0"/>
            </p:cNvCxnSpPr>
            <p:nvPr/>
          </p:nvCxnSpPr>
          <p:spPr>
            <a:xfrm flipH="1">
              <a:off x="9158" y="3389"/>
              <a:ext cx="203" cy="254"/>
            </a:xfrm>
            <a:prstGeom prst="line">
              <a:avLst/>
            </a:prstGeom>
            <a:ln>
              <a:solidFill>
                <a:srgbClr val="9797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9245" y="2697"/>
              <a:ext cx="793" cy="81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001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solidFill>
                    <a:schemeClr val="bg1">
                      <a:lumMod val="65000"/>
                    </a:schemeClr>
                  </a:solidFill>
                  <a:latin typeface="Ubuntu"/>
                  <a:ea typeface="Ubuntu"/>
                </a:rPr>
                <a:t>R</a:t>
              </a:r>
              <a:endPara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9" name="Conector curvo 18"/>
            <p:cNvCxnSpPr/>
            <p:nvPr/>
          </p:nvCxnSpPr>
          <p:spPr>
            <a:xfrm flipV="1">
              <a:off x="7900" y="3808"/>
              <a:ext cx="802" cy="130"/>
            </a:xfrm>
            <a:prstGeom prst="curvedConnector3">
              <a:avLst>
                <a:gd name="adj1" fmla="val 50125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u"/>
      </p:transition>
    </mc:Choice>
    <mc:Fallback>
      <p:transition spd="slow">
        <p:strips dir="r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7635875" y="-30416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8" name="TextShape 2"/>
          <p:cNvSpPr txBox="1"/>
          <p:nvPr/>
        </p:nvSpPr>
        <p:spPr>
          <a:xfrm>
            <a:off x="196215" y="77787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"Entramos" com o valor que será inserido.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u"/>
      </p:transition>
    </mc:Choice>
    <mc:Fallback>
      <p:transition spd="slow">
        <p:pull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96215" y="77787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Criamos um novo ponteiro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apontando para o nó raiz.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20" name="Tabela 19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84785" y="84264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Comparamos o valor que queremos inserir com o valor do nó raiz.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5305425" y="133413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7538720" y="23298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Como o valor é maior que o comparado fazemos novamente a comparação, só que agora com o próximo nó (sad).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p>
            <a:endParaRPr lang="pt-BR" altLang="en-US">
              <a:latin typeface="Ubuntu"/>
              <a:ea typeface="Ubuntu"/>
            </a:endParaRPr>
          </a:p>
        </p:txBody>
      </p:sp>
      <p:sp>
        <p:nvSpPr>
          <p:cNvPr id="83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410400" y="217800"/>
            <a:ext cx="5287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Componentes</a:t>
            </a:r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ítulo 4"/>
          <p:cNvSpPr/>
          <p:nvPr>
            <p:ph type="title"/>
          </p:nvPr>
        </p:nvSpPr>
        <p:spPr/>
        <p:txBody>
          <a:bodyPr/>
          <a:p>
            <a:endParaRPr lang="pt-BR" altLang="en-US">
              <a:latin typeface="Ubuntu"/>
              <a:ea typeface="Ubuntu"/>
            </a:endParaRPr>
          </a:p>
        </p:txBody>
      </p:sp>
      <p:graphicFrame>
        <p:nvGraphicFramePr>
          <p:cNvPr id="6" name="Table 4"/>
          <p:cNvGraphicFramePr/>
          <p:nvPr/>
        </p:nvGraphicFramePr>
        <p:xfrm>
          <a:off x="462240" y="1468080"/>
          <a:ext cx="8234640" cy="2170080"/>
        </p:xfrm>
        <a:graphic>
          <a:graphicData uri="http://schemas.openxmlformats.org/drawingml/2006/table">
            <a:tbl>
              <a:tblPr/>
              <a:tblGrid>
                <a:gridCol w="4114440"/>
                <a:gridCol w="4120560"/>
              </a:tblGrid>
              <a:tr h="315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Nome</a:t>
                      </a:r>
                      <a:endParaRPr lang="pt-BR" sz="12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Sobrenome</a:t>
                      </a:r>
                      <a:endParaRPr lang="pt-BR" sz="12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262626"/>
                    </a:solidFill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Jefferson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Avilar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Jailson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Pereira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Helio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Azevedo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20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Tiago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Cauassa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Miguel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Rodrigues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Rebeca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Assunção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18" name="Tabela 17"/>
          <p:cNvGraphicFramePr/>
          <p:nvPr/>
        </p:nvGraphicFramePr>
        <p:xfrm>
          <a:off x="4926330" y="3684905"/>
          <a:ext cx="8864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20"/>
                <a:gridCol w="44704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Após a comparação vemos que o valor será inserido na sae do nó comparado. 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Após a comparação vemos que o valor será inserido na sae do nó comparado. 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?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1985" y="301053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Após a comparação vemos que o valor será inserido na sae do nó comparado. 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1985" y="301053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18" name="Tabela 17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Finalizando com a árvore assim.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ela 17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3" name="Grupo 2"/>
          <p:cNvGrpSpPr/>
          <p:nvPr/>
        </p:nvGrpSpPr>
        <p:grpSpPr>
          <a:xfrm>
            <a:off x="2224723" y="1672590"/>
            <a:ext cx="4694555" cy="1158240"/>
            <a:chOff x="3428" y="2634"/>
            <a:chExt cx="7393" cy="1824"/>
          </a:xfrm>
        </p:grpSpPr>
        <p:sp>
          <p:nvSpPr>
            <p:cNvPr id="89" name="CustomShape 2"/>
            <p:cNvSpPr/>
            <p:nvPr/>
          </p:nvSpPr>
          <p:spPr>
            <a:xfrm>
              <a:off x="3428" y="3298"/>
              <a:ext cx="4566" cy="1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/>
            <a:p>
              <a:pPr algn="ctr">
                <a:lnSpc>
                  <a:spcPct val="115000"/>
                </a:lnSpc>
              </a:pPr>
              <a:r>
                <a:rPr lang="x-none" sz="30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Item existente</a:t>
              </a:r>
              <a:endParaRPr lang="x-none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7" name="Triângulo isósceles 6"/>
            <p:cNvSpPr/>
            <p:nvPr/>
          </p:nvSpPr>
          <p:spPr>
            <a:xfrm>
              <a:off x="8491" y="2634"/>
              <a:ext cx="2330" cy="1795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sp>
          <p:nvSpPr>
            <p:cNvPr id="12" name="Triângulo isósceles 11"/>
            <p:cNvSpPr/>
            <p:nvPr/>
          </p:nvSpPr>
          <p:spPr>
            <a:xfrm>
              <a:off x="8716" y="3643"/>
              <a:ext cx="884" cy="649"/>
            </a:xfrm>
            <a:prstGeom prst="triangle">
              <a:avLst>
                <a:gd name="adj" fmla="val 5001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x-none" altLang="pt-BR" b="1">
                <a:solidFill>
                  <a:schemeClr val="bg1">
                    <a:lumMod val="8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3" name="Conector Reto 12"/>
            <p:cNvCxnSpPr>
              <a:stCxn id="14" idx="3"/>
              <a:endCxn id="12" idx="0"/>
            </p:cNvCxnSpPr>
            <p:nvPr/>
          </p:nvCxnSpPr>
          <p:spPr>
            <a:xfrm flipH="1">
              <a:off x="9158" y="3389"/>
              <a:ext cx="203" cy="254"/>
            </a:xfrm>
            <a:prstGeom prst="line">
              <a:avLst/>
            </a:prstGeom>
            <a:ln>
              <a:solidFill>
                <a:srgbClr val="9797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9245" y="2697"/>
              <a:ext cx="793" cy="81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001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solidFill>
                    <a:schemeClr val="bg1">
                      <a:lumMod val="65000"/>
                    </a:schemeClr>
                  </a:solidFill>
                  <a:latin typeface="Ubuntu"/>
                  <a:ea typeface="Ubuntu"/>
                </a:rPr>
                <a:t>R</a:t>
              </a:r>
              <a:endPara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9" name="Conector curvo 18"/>
            <p:cNvCxnSpPr/>
            <p:nvPr/>
          </p:nvCxnSpPr>
          <p:spPr>
            <a:xfrm flipV="1">
              <a:off x="7900" y="3808"/>
              <a:ext cx="802" cy="130"/>
            </a:xfrm>
            <a:prstGeom prst="curvedConnector3">
              <a:avLst>
                <a:gd name="adj1" fmla="val 50125"/>
              </a:avLst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7894" y="3353"/>
              <a:ext cx="59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pt-BR" b="1">
                  <a:solidFill>
                    <a:schemeClr val="bg1">
                      <a:lumMod val="75000"/>
                    </a:schemeClr>
                  </a:solidFill>
                </a:rPr>
                <a:t>=</a:t>
              </a:r>
              <a:endParaRPr lang="x-none" altLang="pt-BR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sp>
        <p:nvSpPr>
          <p:cNvPr id="19" name="TextShape 2"/>
          <p:cNvSpPr txBox="1"/>
          <p:nvPr/>
        </p:nvSpPr>
        <p:spPr>
          <a:xfrm>
            <a:off x="196215" y="65976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"Entramos" com o valor  que queremos inserir na árvore.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ela 17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96215" y="77787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Criamos um novo ponteiro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apontando para o nó raiz.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20" name="Tabela 19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84785" y="84264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Comparamos o valor que queremos inserir com o valor do nó raiz.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5305425" y="133413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7538720" y="23298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Como o valor é maior que o comparado fazemos novamente a comparação, só que agora com o próximo nó (sad).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4463415" y="319278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54040" y="290195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Vemos que o valor que queremos inserir é igual a informação contida no nó, logo nada é feito.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4463415" y="319278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Vemos que o valor que queremos inserir é igual a informação contida no nó, logo nada é feito.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54040" y="290195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/>
          <p:nvPr/>
        </p:nvGraphicFramePr>
        <p:xfrm>
          <a:off x="4463415" y="319278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ot"/>
                    </a:lnL>
                    <a:lnR w="12700">
                      <a:solidFill>
                        <a:schemeClr val="tx1"/>
                      </a:solidFill>
                      <a:prstDash val="sysDot"/>
                    </a:lnR>
                    <a:lnT w="12700">
                      <a:solidFill>
                        <a:schemeClr val="tx1"/>
                      </a:solidFill>
                      <a:prstDash val="sysDot"/>
                    </a:lnT>
                    <a:lnB w="12700">
                      <a:solidFill>
                        <a:schemeClr val="tx1"/>
                      </a:solidFill>
                      <a:prstDash val="sys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Vemos que o valor que queremos inserir é igual a informação contida no nó, logo nada é feito.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54040" y="290195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Explosão 1 22"/>
          <p:cNvSpPr/>
          <p:nvPr/>
        </p:nvSpPr>
        <p:spPr>
          <a:xfrm>
            <a:off x="4318000" y="3074670"/>
            <a:ext cx="1103630" cy="619760"/>
          </a:xfrm>
          <a:prstGeom prst="irregularSeal1">
            <a:avLst/>
          </a:prstGeom>
          <a:solidFill>
            <a:schemeClr val="dk1">
              <a:alpha val="71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(listas encadeadas)</a:t>
            </a:r>
            <a:endParaRPr lang="x-none" alt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graphicFrame>
        <p:nvGraphicFramePr>
          <p:cNvPr id="15" name="Tabela 1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Shape 2"/>
          <p:cNvSpPr txBox="1"/>
          <p:nvPr/>
        </p:nvSpPr>
        <p:spPr>
          <a:xfrm>
            <a:off x="196215" y="819785"/>
            <a:ext cx="2747010" cy="126873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sz="16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Removemos as variáveis utilizadas da memória. Finalizando como estava no início. </a:t>
            </a:r>
            <a:endParaRPr lang="x-none" sz="16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Inserir valor </a:t>
            </a:r>
            <a:r>
              <a:rPr lang="x-none" altLang="pt-BR" b="1" i="1" u="sng">
                <a:solidFill>
                  <a:schemeClr val="bg1"/>
                </a:solidFill>
                <a:latin typeface="Ubuntu"/>
                <a:ea typeface="Ubuntu"/>
              </a:rPr>
              <a:t>28</a:t>
            </a:r>
            <a:endParaRPr lang="x-none" altLang="pt-BR" b="1" i="1" u="sng">
              <a:solidFill>
                <a:schemeClr val="bg1"/>
              </a:solidFill>
              <a:latin typeface="Ubuntu"/>
              <a:ea typeface="Ubuntu"/>
            </a:endParaRPr>
          </a:p>
        </p:txBody>
      </p:sp>
      <p:graphicFrame>
        <p:nvGraphicFramePr>
          <p:cNvPr id="21" name="Tabela 20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3" name="Shape 9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635" y="2065020"/>
            <a:ext cx="9122410" cy="342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/>
      </p:transition>
    </mc:Choice>
    <mc:Fallback>
      <p:transition spd="slow">
        <p:strips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0" name="Grupo 9"/>
          <p:cNvGrpSpPr/>
          <p:nvPr/>
        </p:nvGrpSpPr>
        <p:grpSpPr>
          <a:xfrm>
            <a:off x="5358130" y="743585"/>
            <a:ext cx="2884805" cy="2898775"/>
            <a:chOff x="7605" y="1188"/>
            <a:chExt cx="4543" cy="4565"/>
          </a:xfrm>
          <a:solidFill>
            <a:srgbClr val="2C001E"/>
          </a:solidFill>
        </p:grpSpPr>
        <p:cxnSp>
          <p:nvCxnSpPr>
            <p:cNvPr id="5" name="Conector Reto 4"/>
            <p:cNvCxnSpPr/>
            <p:nvPr/>
          </p:nvCxnSpPr>
          <p:spPr>
            <a:xfrm flipH="1">
              <a:off x="8455" y="2989"/>
              <a:ext cx="470" cy="117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904240" y="429895"/>
            <a:ext cx="275145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de </a:t>
            </a:r>
            <a:r>
              <a:rPr lang="x-none" altLang="pt-BR" sz="2400" b="1" i="1" u="sng" spc="-1"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N</a:t>
            </a:r>
            <a:r>
              <a:rPr lang="x-none" altLang="pt-BR" sz="2400" b="1" i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 em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" name="Triângulo isósceles 3"/>
          <p:cNvSpPr/>
          <p:nvPr/>
        </p:nvSpPr>
        <p:spPr>
          <a:xfrm>
            <a:off x="3495040" y="543560"/>
            <a:ext cx="469900" cy="436245"/>
          </a:xfrm>
          <a:prstGeom prst="triangle">
            <a:avLst>
              <a:gd name="adj" fmla="val 50017"/>
            </a:avLst>
          </a:prstGeom>
          <a:solidFill>
            <a:srgbClr val="232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C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1737995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um nó "filho";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1017905" y="1104265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1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C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1737995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um nó "filho";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1017905" y="1104265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1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1017905" y="2975610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B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não possui "filhos";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C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2396490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dois nós "filhos";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1017905" y="1762760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2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pSp>
        <p:nvGrpSpPr>
          <p:cNvPr id="34" name="Grupo 33"/>
          <p:cNvGrpSpPr/>
          <p:nvPr/>
        </p:nvGrpSpPr>
        <p:grpSpPr>
          <a:xfrm>
            <a:off x="1733550" y="1633855"/>
            <a:ext cx="5677535" cy="1876425"/>
            <a:chOff x="2730" y="2573"/>
            <a:chExt cx="8941" cy="2955"/>
          </a:xfrm>
        </p:grpSpPr>
        <p:sp>
          <p:nvSpPr>
            <p:cNvPr id="2" name="Triângulo isósceles 1"/>
            <p:cNvSpPr/>
            <p:nvPr/>
          </p:nvSpPr>
          <p:spPr>
            <a:xfrm>
              <a:off x="2730" y="2604"/>
              <a:ext cx="3278" cy="2892"/>
            </a:xfrm>
            <a:prstGeom prst="triangle">
              <a:avLst>
                <a:gd name="adj" fmla="val 50017"/>
              </a:avLst>
            </a:prstGeom>
            <a:solidFill>
              <a:srgbClr val="232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33" name="Grupo 32"/>
            <p:cNvGrpSpPr/>
            <p:nvPr/>
          </p:nvGrpSpPr>
          <p:grpSpPr>
            <a:xfrm>
              <a:off x="8479" y="2573"/>
              <a:ext cx="3192" cy="2955"/>
              <a:chOff x="8479" y="2400"/>
              <a:chExt cx="3192" cy="2955"/>
            </a:xfrm>
          </p:grpSpPr>
          <p:cxnSp>
            <p:nvCxnSpPr>
              <p:cNvPr id="7" name="Conector Reto 6"/>
              <p:cNvCxnSpPr>
                <a:stCxn id="6" idx="3"/>
                <a:endCxn id="9" idx="0"/>
              </p:cNvCxnSpPr>
              <p:nvPr/>
            </p:nvCxnSpPr>
            <p:spPr>
              <a:xfrm flipH="1">
                <a:off x="9271" y="2944"/>
                <a:ext cx="642" cy="813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/>
              <p:cNvCxnSpPr>
                <a:stCxn id="6" idx="5"/>
                <a:endCxn id="10" idx="1"/>
              </p:cNvCxnSpPr>
              <p:nvPr/>
            </p:nvCxnSpPr>
            <p:spPr>
              <a:xfrm>
                <a:off x="10349" y="2944"/>
                <a:ext cx="428" cy="658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Elipse 5"/>
              <p:cNvSpPr/>
              <p:nvPr/>
            </p:nvSpPr>
            <p:spPr>
              <a:xfrm>
                <a:off x="9822" y="2400"/>
                <a:ext cx="618" cy="63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" name="Triângulo isósceles 8"/>
              <p:cNvSpPr/>
              <p:nvPr/>
            </p:nvSpPr>
            <p:spPr>
              <a:xfrm>
                <a:off x="8479" y="3757"/>
                <a:ext cx="1584" cy="1596"/>
              </a:xfrm>
              <a:prstGeom prst="triangle">
                <a:avLst>
                  <a:gd name="adj" fmla="val 50017"/>
                </a:avLst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cxnSp>
            <p:nvCxnSpPr>
              <p:cNvPr id="13" name="Conector Reto 12"/>
              <p:cNvCxnSpPr>
                <a:stCxn id="10" idx="3"/>
                <a:endCxn id="11" idx="0"/>
              </p:cNvCxnSpPr>
              <p:nvPr/>
            </p:nvCxnSpPr>
            <p:spPr>
              <a:xfrm flipH="1">
                <a:off x="10541" y="3939"/>
                <a:ext cx="236" cy="757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Elipse 9"/>
              <p:cNvSpPr/>
              <p:nvPr/>
            </p:nvSpPr>
            <p:spPr>
              <a:xfrm>
                <a:off x="10707" y="3532"/>
                <a:ext cx="479" cy="477"/>
              </a:xfrm>
              <a:prstGeom prst="ellipse">
                <a:avLst/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cxnSp>
            <p:nvCxnSpPr>
              <p:cNvPr id="16" name="Conector Reto 15"/>
              <p:cNvCxnSpPr>
                <a:stCxn id="10" idx="5"/>
                <a:endCxn id="12" idx="0"/>
              </p:cNvCxnSpPr>
              <p:nvPr/>
            </p:nvCxnSpPr>
            <p:spPr>
              <a:xfrm>
                <a:off x="11116" y="3939"/>
                <a:ext cx="252" cy="748"/>
              </a:xfrm>
              <a:prstGeom prst="line">
                <a:avLst/>
              </a:prstGeom>
              <a:ln>
                <a:solidFill>
                  <a:srgbClr val="9595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riângulo isósceles 10"/>
              <p:cNvSpPr/>
              <p:nvPr/>
            </p:nvSpPr>
            <p:spPr>
              <a:xfrm>
                <a:off x="10238" y="4696"/>
                <a:ext cx="606" cy="659"/>
              </a:xfrm>
              <a:prstGeom prst="triangle">
                <a:avLst>
                  <a:gd name="adj" fmla="val 50017"/>
                </a:avLst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Triângulo isósceles 11"/>
              <p:cNvSpPr/>
              <p:nvPr/>
            </p:nvSpPr>
            <p:spPr>
              <a:xfrm>
                <a:off x="11065" y="4687"/>
                <a:ext cx="606" cy="659"/>
              </a:xfrm>
              <a:prstGeom prst="triangle">
                <a:avLst>
                  <a:gd name="adj" fmla="val 50017"/>
                </a:avLst>
              </a:prstGeom>
              <a:solidFill>
                <a:srgbClr val="232F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>
              <a:off x="6531" y="3530"/>
              <a:ext cx="1338" cy="1040"/>
              <a:chOff x="6206" y="5637"/>
              <a:chExt cx="1338" cy="1040"/>
            </a:xfrm>
          </p:grpSpPr>
          <p:grpSp>
            <p:nvGrpSpPr>
              <p:cNvPr id="21" name="Grupo 20"/>
              <p:cNvGrpSpPr/>
              <p:nvPr/>
            </p:nvGrpSpPr>
            <p:grpSpPr>
              <a:xfrm>
                <a:off x="6206" y="5637"/>
                <a:ext cx="1339" cy="398"/>
                <a:chOff x="6975" y="3851"/>
                <a:chExt cx="1339" cy="398"/>
              </a:xfrm>
            </p:grpSpPr>
            <p:sp>
              <p:nvSpPr>
                <p:cNvPr id="3" name="Elipse 2"/>
                <p:cNvSpPr/>
                <p:nvPr/>
              </p:nvSpPr>
              <p:spPr>
                <a:xfrm>
                  <a:off x="6975" y="3851"/>
                  <a:ext cx="359" cy="399"/>
                </a:xfrm>
                <a:prstGeom prst="ellipse">
                  <a:avLst/>
                </a:prstGeom>
                <a:ln>
                  <a:solidFill>
                    <a:srgbClr val="A3A3A4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cxnSp>
              <p:nvCxnSpPr>
                <p:cNvPr id="18" name="Conector Reto 17"/>
                <p:cNvCxnSpPr/>
                <p:nvPr/>
              </p:nvCxnSpPr>
              <p:spPr>
                <a:xfrm>
                  <a:off x="7464" y="4050"/>
                  <a:ext cx="850" cy="0"/>
                </a:xfrm>
                <a:prstGeom prst="line">
                  <a:avLst/>
                </a:prstGeom>
                <a:ln w="127000">
                  <a:solidFill>
                    <a:srgbClr val="96969C">
                      <a:alpha val="98000"/>
                    </a:srgb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upo 28"/>
              <p:cNvGrpSpPr/>
              <p:nvPr/>
            </p:nvGrpSpPr>
            <p:grpSpPr>
              <a:xfrm>
                <a:off x="6206" y="6279"/>
                <a:ext cx="1339" cy="398"/>
                <a:chOff x="6975" y="3851"/>
                <a:chExt cx="1339" cy="398"/>
              </a:xfrm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6975" y="3851"/>
                  <a:ext cx="359" cy="399"/>
                </a:xfrm>
                <a:prstGeom prst="ellipse">
                  <a:avLst/>
                </a:prstGeom>
                <a:ln>
                  <a:solidFill>
                    <a:srgbClr val="A3A3A4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cxnSp>
              <p:nvCxnSpPr>
                <p:cNvPr id="31" name="Conector Reto 30"/>
                <p:cNvCxnSpPr/>
                <p:nvPr/>
              </p:nvCxnSpPr>
              <p:spPr>
                <a:xfrm>
                  <a:off x="7464" y="4050"/>
                  <a:ext cx="850" cy="0"/>
                </a:xfrm>
                <a:prstGeom prst="line">
                  <a:avLst/>
                </a:prstGeom>
                <a:ln w="127000">
                  <a:solidFill>
                    <a:srgbClr val="96969C">
                      <a:alpha val="98000"/>
                    </a:srgb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5287010" y="13392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504430" y="2332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 w="28575" cmpd="dbl">
            <a:solidFill>
              <a:srgbClr val="DD4814"/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Explosão 1 3"/>
          <p:cNvSpPr/>
          <p:nvPr/>
        </p:nvSpPr>
        <p:spPr>
          <a:xfrm>
            <a:off x="6068695" y="2070100"/>
            <a:ext cx="1470025" cy="1257935"/>
          </a:xfrm>
          <a:prstGeom prst="irregularSeal1">
            <a:avLst/>
          </a:prstGeom>
          <a:solidFill>
            <a:srgbClr val="DD48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6111240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4829175" y="1873885"/>
            <a:ext cx="1851660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cxnSp>
        <p:nvCxnSpPr>
          <p:cNvPr id="24" name="Conector Reto 23"/>
          <p:cNvCxnSpPr/>
          <p:nvPr/>
        </p:nvCxnSpPr>
        <p:spPr>
          <a:xfrm>
            <a:off x="2132330" y="1637030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2132330" y="2515870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132330" y="3294380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2132330" y="4087495"/>
            <a:ext cx="3229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>
            <a:stCxn id="15" idx="3"/>
          </p:cNvCxnSpPr>
          <p:nvPr/>
        </p:nvCxnSpPr>
        <p:spPr>
          <a:xfrm flipH="1">
            <a:off x="2778760" y="1818640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15" idx="5"/>
          </p:cNvCxnSpPr>
          <p:nvPr/>
        </p:nvCxnSpPr>
        <p:spPr>
          <a:xfrm>
            <a:off x="3707765" y="1818640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3259455" y="1379855"/>
            <a:ext cx="525145" cy="513715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7" name="Conector Reto 16"/>
          <p:cNvCxnSpPr/>
          <p:nvPr/>
        </p:nvCxnSpPr>
        <p:spPr>
          <a:xfrm flipH="1">
            <a:off x="3870960" y="2527935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305935" y="2540635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4011930" y="232346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23" name="Conector Reto 22"/>
          <p:cNvCxnSpPr/>
          <p:nvPr/>
        </p:nvCxnSpPr>
        <p:spPr>
          <a:xfrm>
            <a:off x="2849880" y="2515870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2560320" y="232346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26" name="Conector Reto 25"/>
          <p:cNvCxnSpPr/>
          <p:nvPr/>
        </p:nvCxnSpPr>
        <p:spPr>
          <a:xfrm flipH="1">
            <a:off x="3532505" y="3342640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3947795" y="3329940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3673475" y="310197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2898775" y="310197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4341495" y="310197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361055" y="389509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3987800" y="389509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7" name="TextShape 2"/>
          <p:cNvSpPr txBox="1"/>
          <p:nvPr/>
        </p:nvSpPr>
        <p:spPr>
          <a:xfrm>
            <a:off x="5814695" y="1398905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0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38" name="TextShape 2"/>
          <p:cNvSpPr txBox="1"/>
          <p:nvPr/>
        </p:nvSpPr>
        <p:spPr>
          <a:xfrm>
            <a:off x="5814695" y="2278380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1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814695" y="3056890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2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814695" y="3850005"/>
            <a:ext cx="11976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Nível 3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(Nível)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5299075" y="132715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24535" y="2332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19120" y="172402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4402455" y="367792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b="1">
                <a:latin typeface="Ubuntu"/>
                <a:ea typeface="Ubuntu"/>
                <a:sym typeface="+mn-ea"/>
              </a:rPr>
              <a:t>NIL</a:t>
            </a:r>
            <a:endParaRPr lang="x-none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14160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14160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 w="28575" cmpd="dbl">
            <a:solidFill>
              <a:srgbClr val="DD4814"/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7" name="Explosão 1 6"/>
          <p:cNvSpPr/>
          <p:nvPr/>
        </p:nvSpPr>
        <p:spPr>
          <a:xfrm>
            <a:off x="2881630" y="3428365"/>
            <a:ext cx="1470025" cy="1257935"/>
          </a:xfrm>
          <a:prstGeom prst="irregularSeal1">
            <a:avLst/>
          </a:prstGeom>
          <a:solidFill>
            <a:srgbClr val="DD48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14160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cxnSp>
        <p:nvCxnSpPr>
          <p:cNvPr id="36" name="Conector Reto 35"/>
          <p:cNvCxnSpPr/>
          <p:nvPr/>
        </p:nvCxnSpPr>
        <p:spPr>
          <a:xfrm flipH="1" flipV="1">
            <a:off x="4682490" y="2298065"/>
            <a:ext cx="9525" cy="190627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Shape 2"/>
          <p:cNvSpPr txBox="1"/>
          <p:nvPr/>
        </p:nvSpPr>
        <p:spPr>
          <a:xfrm>
            <a:off x="5001895" y="3088005"/>
            <a:ext cx="210947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altura(H) = 2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4396740" y="2211070"/>
            <a:ext cx="61849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(Altura)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9" idx="3"/>
          </p:cNvCxnSpPr>
          <p:nvPr/>
        </p:nvCxnSpPr>
        <p:spPr>
          <a:xfrm flipH="1">
            <a:off x="2392680" y="1734185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9" idx="5"/>
          </p:cNvCxnSpPr>
          <p:nvPr/>
        </p:nvCxnSpPr>
        <p:spPr>
          <a:xfrm>
            <a:off x="3321685" y="1734185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873375" y="1295400"/>
            <a:ext cx="525145" cy="513715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484880" y="2443480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19855" y="2456180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2585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2463800" y="2431415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7424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3146425" y="3258185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61715" y="3245485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873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25126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95541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974975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601720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32F73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CustomShape 1"/>
          <p:cNvSpPr/>
          <p:nvPr/>
        </p:nvSpPr>
        <p:spPr>
          <a:xfrm>
            <a:off x="635" y="-48895"/>
            <a:ext cx="9143365" cy="697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</a:t>
            </a: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(Caso 2-A)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08305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5091430" y="134937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5091430" y="134937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6318250" y="196596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30015" y="237426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1" name="Straight Arrow Connector 30"/>
          <p:cNvCxnSpPr>
            <a:endCxn id="9" idx="0"/>
          </p:cNvCxnSpPr>
          <p:nvPr/>
        </p:nvCxnSpPr>
        <p:spPr>
          <a:xfrm>
            <a:off x="4166870" y="2695575"/>
            <a:ext cx="1115695" cy="2330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7955" y="361823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graphicFrame>
        <p:nvGraphicFramePr>
          <p:cNvPr id="30" name="Tabela 29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7955" y="361823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graphicFrame>
        <p:nvGraphicFramePr>
          <p:cNvPr id="30" name="Tabela 29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07000" y="364299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794885" y="3474085"/>
            <a:ext cx="669925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2" name="TextShape 2"/>
          <p:cNvSpPr txBox="1"/>
          <p:nvPr/>
        </p:nvSpPr>
        <p:spPr>
          <a:xfrm>
            <a:off x="5001895" y="2794635"/>
            <a:ext cx="221742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com grau 1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(Grau)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9" idx="3"/>
          </p:cNvCxnSpPr>
          <p:nvPr/>
        </p:nvCxnSpPr>
        <p:spPr>
          <a:xfrm flipH="1">
            <a:off x="2392680" y="1734185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9" idx="5"/>
          </p:cNvCxnSpPr>
          <p:nvPr/>
        </p:nvCxnSpPr>
        <p:spPr>
          <a:xfrm>
            <a:off x="3321685" y="1734185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873375" y="1295400"/>
            <a:ext cx="525145" cy="513715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484880" y="2443480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19855" y="2456180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2585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2463800" y="2431415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74240" y="2239010"/>
            <a:ext cx="407035" cy="3848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3146425" y="3258185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61715" y="3245485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873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25126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95541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974975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601720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794885" y="3474085"/>
            <a:ext cx="669925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Explosão 1 26"/>
          <p:cNvSpPr/>
          <p:nvPr/>
        </p:nvSpPr>
        <p:spPr>
          <a:xfrm>
            <a:off x="4988560" y="3691255"/>
            <a:ext cx="1470025" cy="1257935"/>
          </a:xfrm>
          <a:prstGeom prst="irregularSeal1">
            <a:avLst/>
          </a:prstGeom>
          <a:solidFill>
            <a:srgbClr val="DD48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794885" y="3474085"/>
            <a:ext cx="669925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rgbClr val="2C001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635" y="2065020"/>
            <a:ext cx="9122410" cy="342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 (</a:t>
            </a:r>
            <a:r>
              <a:rPr lang="x-none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Percorrer</a:t>
            </a: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)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ld"/>
      </p:transition>
    </mc:Choice>
    <mc:Fallback>
      <p:transition spd="slow">
        <p:strips dir="ld"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CustomShape 1"/>
          <p:cNvSpPr/>
          <p:nvPr/>
        </p:nvSpPr>
        <p:spPr>
          <a:xfrm>
            <a:off x="0" y="0"/>
            <a:ext cx="9142560" cy="44132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82" name="CustomShape 2"/>
          <p:cNvSpPr/>
          <p:nvPr/>
        </p:nvSpPr>
        <p:spPr>
          <a:xfrm>
            <a:off x="1018080" y="429840"/>
            <a:ext cx="3357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Percorrendo uma árvore Binária</a:t>
            </a:r>
            <a:endParaRPr lang="pt-BR" sz="2400" b="1" i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483" name="TextShape 3"/>
          <p:cNvSpPr txBox="1"/>
          <p:nvPr/>
        </p:nvSpPr>
        <p:spPr>
          <a:xfrm>
            <a:off x="1238760" y="1605960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Muita operações em arvores binarias 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necessitam que se percorra todos os nós de suas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Sub-arvores,executando alguma ação ou tratamento em cada nó.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 Cada nó é “visitado” uma única vez.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 Isso gera uma sequencia linear de nós, cuja ordem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Depende de como a aŕvore foi percorrida.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CustomShape 1"/>
          <p:cNvSpPr/>
          <p:nvPr/>
        </p:nvSpPr>
        <p:spPr>
          <a:xfrm>
            <a:off x="0" y="0"/>
            <a:ext cx="9142560" cy="44132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85" name="CustomShape 2"/>
          <p:cNvSpPr/>
          <p:nvPr/>
        </p:nvSpPr>
        <p:spPr>
          <a:xfrm>
            <a:off x="1018080" y="429840"/>
            <a:ext cx="3357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Percorrendo uma árvore Binária</a:t>
            </a:r>
            <a:endParaRPr lang="pt-BR" sz="2400" b="1" i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486" name="TextShape 3"/>
          <p:cNvSpPr txBox="1"/>
          <p:nvPr/>
        </p:nvSpPr>
        <p:spPr>
          <a:xfrm>
            <a:off x="1052705" y="1364660"/>
            <a:ext cx="7038720" cy="239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Podemos percorrer a arvores de 3 formas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(essas são as mais importantes, existem outras)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Pré-Ordem</a:t>
            </a: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: visita a “raiz”, o filho da “esquerda” e o filho da “direita”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Ordem</a:t>
            </a: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: visita o filho da “esquerda”, a “raiz” e o filho da “direita”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Pós-Ordem</a:t>
            </a: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: Visita o filho da “esquerda”, o filho da “direita” e a “raiz”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CustomShape 1"/>
          <p:cNvSpPr/>
          <p:nvPr/>
        </p:nvSpPr>
        <p:spPr>
          <a:xfrm>
            <a:off x="0" y="0"/>
            <a:ext cx="9142920" cy="6476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88" name="CustomShape 2"/>
          <p:cNvSpPr/>
          <p:nvPr/>
        </p:nvSpPr>
        <p:spPr>
          <a:xfrm>
            <a:off x="411480" y="0"/>
            <a:ext cx="82746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489" name="Shape 11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080" cy="199080"/>
          </a:xfrm>
          <a:prstGeom prst="rect">
            <a:avLst/>
          </a:prstGeom>
          <a:ln>
            <a:noFill/>
          </a:ln>
        </p:spPr>
      </p:pic>
      <p:pic>
        <p:nvPicPr>
          <p:cNvPr id="1490" name="Shape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5760" cy="105480"/>
          </a:xfrm>
          <a:prstGeom prst="rect">
            <a:avLst/>
          </a:prstGeom>
          <a:ln>
            <a:noFill/>
          </a:ln>
        </p:spPr>
      </p:pic>
      <p:sp>
        <p:nvSpPr>
          <p:cNvPr id="1491" name="CustomShape 3"/>
          <p:cNvSpPr/>
          <p:nvPr/>
        </p:nvSpPr>
        <p:spPr>
          <a:xfrm>
            <a:off x="199440" y="746640"/>
            <a:ext cx="27464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Pré-ordem</a:t>
            </a:r>
            <a:endParaRPr lang="pt-BR" sz="2000" b="1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516" name="TextShape 28"/>
          <p:cNvSpPr txBox="1"/>
          <p:nvPr/>
        </p:nvSpPr>
        <p:spPr>
          <a:xfrm>
            <a:off x="5661660" y="1296035"/>
            <a:ext cx="3437890" cy="290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1 - Imprime A, visita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2 - Imprime B, visita D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3 - imprime D, volta p/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4 - Visita 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5 - Imprime E, Visita F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6 - Imprime F, volta p/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7 - visita G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8 - Imprime G, volta p/E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9 - volta p/B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10 - Volta p/ A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11 - visita C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945005" y="1224280"/>
            <a:ext cx="3023235" cy="3094990"/>
            <a:chOff x="3175" y="1928"/>
            <a:chExt cx="4761" cy="4874"/>
          </a:xfrm>
        </p:grpSpPr>
        <p:sp>
          <p:nvSpPr>
            <p:cNvPr id="1492" name="CustomShape 4"/>
            <p:cNvSpPr/>
            <p:nvPr/>
          </p:nvSpPr>
          <p:spPr>
            <a:xfrm>
              <a:off x="5443" y="1928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3" name="CustomShape 5"/>
            <p:cNvSpPr/>
            <p:nvPr/>
          </p:nvSpPr>
          <p:spPr>
            <a:xfrm>
              <a:off x="4309" y="3061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B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4" name="CustomShape 6"/>
            <p:cNvSpPr/>
            <p:nvPr/>
          </p:nvSpPr>
          <p:spPr>
            <a:xfrm>
              <a:off x="3175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D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5" name="CustomShape 7"/>
            <p:cNvSpPr/>
            <p:nvPr/>
          </p:nvSpPr>
          <p:spPr>
            <a:xfrm>
              <a:off x="6803" y="2835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6" name="CustomShape 8"/>
            <p:cNvSpPr/>
            <p:nvPr/>
          </p:nvSpPr>
          <p:spPr>
            <a:xfrm>
              <a:off x="5669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7" name="CustomShape 9"/>
            <p:cNvSpPr/>
            <p:nvPr/>
          </p:nvSpPr>
          <p:spPr>
            <a:xfrm>
              <a:off x="4762" y="60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F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8" name="CustomShape 10"/>
            <p:cNvSpPr/>
            <p:nvPr/>
          </p:nvSpPr>
          <p:spPr>
            <a:xfrm>
              <a:off x="7143" y="5896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G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9" name="Line 11"/>
            <p:cNvSpPr/>
            <p:nvPr/>
          </p:nvSpPr>
          <p:spPr>
            <a:xfrm flipH="1">
              <a:off x="4989" y="2608"/>
              <a:ext cx="567" cy="56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0" name="Line 12"/>
            <p:cNvSpPr/>
            <p:nvPr/>
          </p:nvSpPr>
          <p:spPr>
            <a:xfrm flipH="1">
              <a:off x="3855" y="3742"/>
              <a:ext cx="567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1" name="Line 13"/>
            <p:cNvSpPr/>
            <p:nvPr/>
          </p:nvSpPr>
          <p:spPr>
            <a:xfrm>
              <a:off x="6236" y="2494"/>
              <a:ext cx="680" cy="45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2" name="Line 14"/>
            <p:cNvSpPr/>
            <p:nvPr/>
          </p:nvSpPr>
          <p:spPr>
            <a:xfrm>
              <a:off x="4989" y="3742"/>
              <a:ext cx="794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3" name="Line 15"/>
            <p:cNvSpPr/>
            <p:nvPr/>
          </p:nvSpPr>
          <p:spPr>
            <a:xfrm flipH="1">
              <a:off x="5329" y="5102"/>
              <a:ext cx="567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4" name="Line 16"/>
            <p:cNvSpPr/>
            <p:nvPr/>
          </p:nvSpPr>
          <p:spPr>
            <a:xfrm>
              <a:off x="6350" y="4989"/>
              <a:ext cx="1020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5" name="CustomShape 17"/>
            <p:cNvSpPr/>
            <p:nvPr/>
          </p:nvSpPr>
          <p:spPr>
            <a:xfrm>
              <a:off x="3485" y="317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2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06" name="CustomShape 18"/>
            <p:cNvSpPr/>
            <p:nvPr/>
          </p:nvSpPr>
          <p:spPr>
            <a:xfrm>
              <a:off x="4745" y="2044"/>
              <a:ext cx="584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 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07" name="CustomShape 19"/>
            <p:cNvSpPr/>
            <p:nvPr/>
          </p:nvSpPr>
          <p:spPr>
            <a:xfrm>
              <a:off x="4165" y="419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3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08" name="CustomShape 20"/>
            <p:cNvSpPr/>
            <p:nvPr/>
          </p:nvSpPr>
          <p:spPr>
            <a:xfrm>
              <a:off x="4959" y="39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4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09" name="CustomShape 21"/>
            <p:cNvSpPr/>
            <p:nvPr/>
          </p:nvSpPr>
          <p:spPr>
            <a:xfrm>
              <a:off x="5186" y="498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5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10" name="CustomShape 22"/>
            <p:cNvSpPr/>
            <p:nvPr/>
          </p:nvSpPr>
          <p:spPr>
            <a:xfrm>
              <a:off x="5556" y="56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6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11" name="CustomShape 23"/>
            <p:cNvSpPr/>
            <p:nvPr/>
          </p:nvSpPr>
          <p:spPr>
            <a:xfrm>
              <a:off x="6463" y="546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7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12" name="CustomShape 24"/>
            <p:cNvSpPr/>
            <p:nvPr/>
          </p:nvSpPr>
          <p:spPr>
            <a:xfrm>
              <a:off x="7000" y="5011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8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13" name="CustomShape 25"/>
            <p:cNvSpPr/>
            <p:nvPr/>
          </p:nvSpPr>
          <p:spPr>
            <a:xfrm>
              <a:off x="5443" y="362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9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14" name="CustomShape 26"/>
            <p:cNvSpPr/>
            <p:nvPr/>
          </p:nvSpPr>
          <p:spPr>
            <a:xfrm>
              <a:off x="5102" y="2914"/>
              <a:ext cx="848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10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15" name="CustomShape 27"/>
            <p:cNvSpPr/>
            <p:nvPr/>
          </p:nvSpPr>
          <p:spPr>
            <a:xfrm>
              <a:off x="6010" y="2744"/>
              <a:ext cx="1055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11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cxnSp>
          <p:nvCxnSpPr>
            <p:cNvPr id="1517" name="Line 29"/>
            <p:cNvCxnSpPr>
              <a:stCxn id="1492" idx="1"/>
              <a:endCxn id="1493" idx="0"/>
            </p:cNvCxnSpPr>
            <p:nvPr/>
          </p:nvCxnSpPr>
          <p:spPr>
            <a:xfrm flipH="1">
              <a:off x="4705" y="2324"/>
              <a:ext cx="738" cy="73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18" name="Line 30"/>
            <p:cNvCxnSpPr>
              <a:endCxn id="1494" idx="0"/>
            </p:cNvCxnSpPr>
            <p:nvPr/>
          </p:nvCxnSpPr>
          <p:spPr>
            <a:xfrm flipH="1">
              <a:off x="3571" y="3344"/>
              <a:ext cx="738" cy="96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19" name="Line 31"/>
            <p:cNvCxnSpPr>
              <a:stCxn id="1494" idx="3"/>
              <a:endCxn id="1493" idx="2"/>
            </p:cNvCxnSpPr>
            <p:nvPr/>
          </p:nvCxnSpPr>
          <p:spPr>
            <a:xfrm flipV="1">
              <a:off x="3968" y="3855"/>
              <a:ext cx="738" cy="85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0" name="Line 32"/>
            <p:cNvCxnSpPr>
              <a:stCxn id="1493" idx="3"/>
              <a:endCxn id="1492" idx="2"/>
            </p:cNvCxnSpPr>
            <p:nvPr/>
          </p:nvCxnSpPr>
          <p:spPr>
            <a:xfrm flipV="1">
              <a:off x="5102" y="2721"/>
              <a:ext cx="738" cy="73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1" name="Line 33"/>
            <p:cNvCxnSpPr>
              <a:stCxn id="1493" idx="2"/>
              <a:endCxn id="1496" idx="1"/>
            </p:cNvCxnSpPr>
            <p:nvPr/>
          </p:nvCxnSpPr>
          <p:spPr>
            <a:xfrm>
              <a:off x="4705" y="3855"/>
              <a:ext cx="965" cy="85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2" name="Line 34"/>
            <p:cNvCxnSpPr>
              <a:stCxn id="1496" idx="1"/>
              <a:endCxn id="1497" idx="0"/>
            </p:cNvCxnSpPr>
            <p:nvPr/>
          </p:nvCxnSpPr>
          <p:spPr>
            <a:xfrm flipH="1">
              <a:off x="5158" y="4705"/>
              <a:ext cx="511" cy="130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3" name="Line 35"/>
            <p:cNvCxnSpPr>
              <a:stCxn id="1497" idx="3"/>
              <a:endCxn id="1496" idx="2"/>
            </p:cNvCxnSpPr>
            <p:nvPr/>
          </p:nvCxnSpPr>
          <p:spPr>
            <a:xfrm flipV="1">
              <a:off x="5555" y="5102"/>
              <a:ext cx="511" cy="130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4" name="Line 36"/>
            <p:cNvCxnSpPr>
              <a:stCxn id="1496" idx="3"/>
              <a:endCxn id="1498" idx="1"/>
            </p:cNvCxnSpPr>
            <p:nvPr/>
          </p:nvCxnSpPr>
          <p:spPr>
            <a:xfrm>
              <a:off x="6462" y="4705"/>
              <a:ext cx="681" cy="158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5" name="Line 37"/>
            <p:cNvCxnSpPr>
              <a:stCxn id="1498" idx="0"/>
              <a:endCxn id="1496" idx="3"/>
            </p:cNvCxnSpPr>
            <p:nvPr/>
          </p:nvCxnSpPr>
          <p:spPr>
            <a:xfrm flipH="1" flipV="1">
              <a:off x="6462" y="4705"/>
              <a:ext cx="1078" cy="1192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6" name="Line 38"/>
            <p:cNvCxnSpPr>
              <a:stCxn id="1496" idx="0"/>
              <a:endCxn id="1493" idx="3"/>
            </p:cNvCxnSpPr>
            <p:nvPr/>
          </p:nvCxnSpPr>
          <p:spPr>
            <a:xfrm flipH="1" flipV="1">
              <a:off x="5102" y="3458"/>
              <a:ext cx="964" cy="852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7" name="Line 39"/>
            <p:cNvCxnSpPr>
              <a:stCxn id="1492" idx="2"/>
              <a:endCxn id="1495" idx="1"/>
            </p:cNvCxnSpPr>
            <p:nvPr/>
          </p:nvCxnSpPr>
          <p:spPr>
            <a:xfrm>
              <a:off x="5839" y="2721"/>
              <a:ext cx="965" cy="51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8" name="Line 40"/>
            <p:cNvCxnSpPr>
              <a:stCxn id="1495" idx="0"/>
              <a:endCxn id="1492" idx="3"/>
            </p:cNvCxnSpPr>
            <p:nvPr/>
          </p:nvCxnSpPr>
          <p:spPr>
            <a:xfrm flipH="1" flipV="1">
              <a:off x="6236" y="2324"/>
              <a:ext cx="964" cy="51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CustomShape 1"/>
          <p:cNvSpPr/>
          <p:nvPr/>
        </p:nvSpPr>
        <p:spPr>
          <a:xfrm>
            <a:off x="0" y="0"/>
            <a:ext cx="9142920" cy="6476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30" name="CustomShape 2"/>
          <p:cNvSpPr/>
          <p:nvPr/>
        </p:nvSpPr>
        <p:spPr>
          <a:xfrm>
            <a:off x="411480" y="0"/>
            <a:ext cx="82746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531" name="Shape 11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080" cy="199080"/>
          </a:xfrm>
          <a:prstGeom prst="rect">
            <a:avLst/>
          </a:prstGeom>
          <a:ln>
            <a:noFill/>
          </a:ln>
        </p:spPr>
      </p:pic>
      <p:pic>
        <p:nvPicPr>
          <p:cNvPr id="1532" name="Shape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5760" cy="105480"/>
          </a:xfrm>
          <a:prstGeom prst="rect">
            <a:avLst/>
          </a:prstGeom>
          <a:ln>
            <a:noFill/>
          </a:ln>
        </p:spPr>
      </p:pic>
      <p:sp>
        <p:nvSpPr>
          <p:cNvPr id="1533" name="CustomShape 3"/>
          <p:cNvSpPr/>
          <p:nvPr/>
        </p:nvSpPr>
        <p:spPr>
          <a:xfrm>
            <a:off x="199440" y="746640"/>
            <a:ext cx="27464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Pós-Ordem</a:t>
            </a:r>
            <a:endParaRPr lang="pt-BR" sz="2000" b="1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534" name="TextShape 4"/>
          <p:cNvSpPr txBox="1"/>
          <p:nvPr/>
        </p:nvSpPr>
        <p:spPr>
          <a:xfrm>
            <a:off x="5476240" y="1367790"/>
            <a:ext cx="3276600" cy="290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1 - visita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2 - visita D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3 - imprime D, volta p/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4 - imprime B.visita 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5 - Visita F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6 - Imprime F, volta p/ 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7 - Imprime E, visita G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8 - Imprime G, volta p/E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9 - volta p/B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10 - Volta p/ A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11 - Imprime A, visita C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650240" y="1224000"/>
            <a:ext cx="3023640" cy="3095640"/>
            <a:chOff x="2983" y="1928"/>
            <a:chExt cx="4762" cy="4875"/>
          </a:xfrm>
        </p:grpSpPr>
        <p:sp>
          <p:nvSpPr>
            <p:cNvPr id="1535" name="CustomShape 5"/>
            <p:cNvSpPr/>
            <p:nvPr/>
          </p:nvSpPr>
          <p:spPr>
            <a:xfrm>
              <a:off x="5251" y="1928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36" name="CustomShape 6"/>
            <p:cNvSpPr/>
            <p:nvPr/>
          </p:nvSpPr>
          <p:spPr>
            <a:xfrm>
              <a:off x="4117" y="3061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B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37" name="CustomShape 7"/>
            <p:cNvSpPr/>
            <p:nvPr/>
          </p:nvSpPr>
          <p:spPr>
            <a:xfrm>
              <a:off x="2983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D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38" name="CustomShape 8"/>
            <p:cNvSpPr/>
            <p:nvPr/>
          </p:nvSpPr>
          <p:spPr>
            <a:xfrm>
              <a:off x="6611" y="2835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39" name="CustomShape 9"/>
            <p:cNvSpPr/>
            <p:nvPr/>
          </p:nvSpPr>
          <p:spPr>
            <a:xfrm>
              <a:off x="5477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40" name="CustomShape 10"/>
            <p:cNvSpPr/>
            <p:nvPr/>
          </p:nvSpPr>
          <p:spPr>
            <a:xfrm>
              <a:off x="4570" y="60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F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41" name="CustomShape 11"/>
            <p:cNvSpPr/>
            <p:nvPr/>
          </p:nvSpPr>
          <p:spPr>
            <a:xfrm>
              <a:off x="6951" y="5896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G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42" name="Line 12"/>
            <p:cNvSpPr/>
            <p:nvPr/>
          </p:nvSpPr>
          <p:spPr>
            <a:xfrm flipH="1">
              <a:off x="4797" y="2608"/>
              <a:ext cx="567" cy="56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3" name="Line 13"/>
            <p:cNvSpPr/>
            <p:nvPr/>
          </p:nvSpPr>
          <p:spPr>
            <a:xfrm flipH="1">
              <a:off x="3663" y="3742"/>
              <a:ext cx="567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4" name="Line 14"/>
            <p:cNvSpPr/>
            <p:nvPr/>
          </p:nvSpPr>
          <p:spPr>
            <a:xfrm>
              <a:off x="6044" y="2494"/>
              <a:ext cx="680" cy="45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5" name="Line 15"/>
            <p:cNvSpPr/>
            <p:nvPr/>
          </p:nvSpPr>
          <p:spPr>
            <a:xfrm>
              <a:off x="4797" y="3742"/>
              <a:ext cx="794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6" name="Line 16"/>
            <p:cNvSpPr/>
            <p:nvPr/>
          </p:nvSpPr>
          <p:spPr>
            <a:xfrm flipH="1">
              <a:off x="5137" y="5102"/>
              <a:ext cx="567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7" name="Line 17"/>
            <p:cNvSpPr/>
            <p:nvPr/>
          </p:nvSpPr>
          <p:spPr>
            <a:xfrm>
              <a:off x="6158" y="4989"/>
              <a:ext cx="1020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8" name="CustomShape 18"/>
            <p:cNvSpPr/>
            <p:nvPr/>
          </p:nvSpPr>
          <p:spPr>
            <a:xfrm>
              <a:off x="3293" y="317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2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49" name="CustomShape 19"/>
            <p:cNvSpPr/>
            <p:nvPr/>
          </p:nvSpPr>
          <p:spPr>
            <a:xfrm>
              <a:off x="4553" y="2044"/>
              <a:ext cx="584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 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0" name="CustomShape 20"/>
            <p:cNvSpPr/>
            <p:nvPr/>
          </p:nvSpPr>
          <p:spPr>
            <a:xfrm>
              <a:off x="3973" y="419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3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1" name="CustomShape 21"/>
            <p:cNvSpPr/>
            <p:nvPr/>
          </p:nvSpPr>
          <p:spPr>
            <a:xfrm>
              <a:off x="4767" y="39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4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2" name="CustomShape 22"/>
            <p:cNvSpPr/>
            <p:nvPr/>
          </p:nvSpPr>
          <p:spPr>
            <a:xfrm>
              <a:off x="4994" y="498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5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3" name="CustomShape 23"/>
            <p:cNvSpPr/>
            <p:nvPr/>
          </p:nvSpPr>
          <p:spPr>
            <a:xfrm>
              <a:off x="5364" y="56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6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4" name="CustomShape 24"/>
            <p:cNvSpPr/>
            <p:nvPr/>
          </p:nvSpPr>
          <p:spPr>
            <a:xfrm>
              <a:off x="6271" y="546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7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5" name="CustomShape 25"/>
            <p:cNvSpPr/>
            <p:nvPr/>
          </p:nvSpPr>
          <p:spPr>
            <a:xfrm>
              <a:off x="6808" y="5011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8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6" name="CustomShape 26"/>
            <p:cNvSpPr/>
            <p:nvPr/>
          </p:nvSpPr>
          <p:spPr>
            <a:xfrm>
              <a:off x="5251" y="362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9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7" name="CustomShape 27"/>
            <p:cNvSpPr/>
            <p:nvPr/>
          </p:nvSpPr>
          <p:spPr>
            <a:xfrm>
              <a:off x="4912" y="2914"/>
              <a:ext cx="90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10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8" name="CustomShape 28"/>
            <p:cNvSpPr/>
            <p:nvPr/>
          </p:nvSpPr>
          <p:spPr>
            <a:xfrm>
              <a:off x="5819" y="2744"/>
              <a:ext cx="90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11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CustomShape 1"/>
          <p:cNvSpPr/>
          <p:nvPr/>
        </p:nvSpPr>
        <p:spPr>
          <a:xfrm>
            <a:off x="0" y="0"/>
            <a:ext cx="9142920" cy="6476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72" name="CustomShape 2"/>
          <p:cNvSpPr/>
          <p:nvPr/>
        </p:nvSpPr>
        <p:spPr>
          <a:xfrm>
            <a:off x="411480" y="0"/>
            <a:ext cx="82746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573" name="Shape 11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080" cy="199080"/>
          </a:xfrm>
          <a:prstGeom prst="rect">
            <a:avLst/>
          </a:prstGeom>
          <a:ln>
            <a:noFill/>
          </a:ln>
        </p:spPr>
      </p:pic>
      <p:pic>
        <p:nvPicPr>
          <p:cNvPr id="1574" name="Shape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5760" cy="105480"/>
          </a:xfrm>
          <a:prstGeom prst="rect">
            <a:avLst/>
          </a:prstGeom>
          <a:ln>
            <a:noFill/>
          </a:ln>
        </p:spPr>
      </p:pic>
      <p:sp>
        <p:nvSpPr>
          <p:cNvPr id="1575" name="CustomShape 3"/>
          <p:cNvSpPr/>
          <p:nvPr/>
        </p:nvSpPr>
        <p:spPr>
          <a:xfrm>
            <a:off x="199440" y="746640"/>
            <a:ext cx="27464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Ordem</a:t>
            </a:r>
            <a:endParaRPr lang="pt-BR" sz="2000" b="1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576" name="TextShape 4"/>
          <p:cNvSpPr txBox="1"/>
          <p:nvPr/>
        </p:nvSpPr>
        <p:spPr>
          <a:xfrm>
            <a:off x="5708650" y="1201420"/>
            <a:ext cx="3166110" cy="31616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1 - visita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2 - visita D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3 - imprime D, volta p/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4 - visita 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5 - Visita F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6 - Imprime F, volta p/ 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7 - visita G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8 - Imprime G, volta p/E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9 – Imprime E. volta p/B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10 – Imprime B,volta p/A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11 – Visita C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12 – Imprime C,volta p/A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711325" y="1224280"/>
            <a:ext cx="3023235" cy="3094990"/>
            <a:chOff x="3175" y="1928"/>
            <a:chExt cx="4761" cy="4874"/>
          </a:xfrm>
        </p:grpSpPr>
        <p:sp>
          <p:nvSpPr>
            <p:cNvPr id="1577" name="CustomShape 5"/>
            <p:cNvSpPr/>
            <p:nvPr/>
          </p:nvSpPr>
          <p:spPr>
            <a:xfrm>
              <a:off x="5443" y="1928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78" name="CustomShape 6"/>
            <p:cNvSpPr/>
            <p:nvPr/>
          </p:nvSpPr>
          <p:spPr>
            <a:xfrm>
              <a:off x="4309" y="3061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B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79" name="CustomShape 7"/>
            <p:cNvSpPr/>
            <p:nvPr/>
          </p:nvSpPr>
          <p:spPr>
            <a:xfrm>
              <a:off x="3175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D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80" name="CustomShape 8"/>
            <p:cNvSpPr/>
            <p:nvPr/>
          </p:nvSpPr>
          <p:spPr>
            <a:xfrm>
              <a:off x="6803" y="2835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81" name="CustomShape 9"/>
            <p:cNvSpPr/>
            <p:nvPr/>
          </p:nvSpPr>
          <p:spPr>
            <a:xfrm>
              <a:off x="5669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82" name="CustomShape 10"/>
            <p:cNvSpPr/>
            <p:nvPr/>
          </p:nvSpPr>
          <p:spPr>
            <a:xfrm>
              <a:off x="4762" y="60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F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83" name="CustomShape 11"/>
            <p:cNvSpPr/>
            <p:nvPr/>
          </p:nvSpPr>
          <p:spPr>
            <a:xfrm>
              <a:off x="7143" y="5896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G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84" name="Line 12"/>
            <p:cNvSpPr/>
            <p:nvPr/>
          </p:nvSpPr>
          <p:spPr>
            <a:xfrm flipH="1">
              <a:off x="4989" y="2608"/>
              <a:ext cx="567" cy="56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5" name="Line 13"/>
            <p:cNvSpPr/>
            <p:nvPr/>
          </p:nvSpPr>
          <p:spPr>
            <a:xfrm flipH="1">
              <a:off x="3855" y="3742"/>
              <a:ext cx="567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6" name="Line 14"/>
            <p:cNvSpPr/>
            <p:nvPr/>
          </p:nvSpPr>
          <p:spPr>
            <a:xfrm>
              <a:off x="6236" y="2494"/>
              <a:ext cx="680" cy="45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7" name="Line 15"/>
            <p:cNvSpPr/>
            <p:nvPr/>
          </p:nvSpPr>
          <p:spPr>
            <a:xfrm>
              <a:off x="4989" y="3742"/>
              <a:ext cx="794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8" name="Line 16"/>
            <p:cNvSpPr/>
            <p:nvPr/>
          </p:nvSpPr>
          <p:spPr>
            <a:xfrm flipH="1">
              <a:off x="5329" y="5102"/>
              <a:ext cx="567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9" name="Line 17"/>
            <p:cNvSpPr/>
            <p:nvPr/>
          </p:nvSpPr>
          <p:spPr>
            <a:xfrm>
              <a:off x="6350" y="4989"/>
              <a:ext cx="1020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90" name="CustomShape 18"/>
            <p:cNvSpPr/>
            <p:nvPr/>
          </p:nvSpPr>
          <p:spPr>
            <a:xfrm>
              <a:off x="3485" y="317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2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1" name="CustomShape 19"/>
            <p:cNvSpPr/>
            <p:nvPr/>
          </p:nvSpPr>
          <p:spPr>
            <a:xfrm>
              <a:off x="4745" y="2044"/>
              <a:ext cx="584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 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2" name="CustomShape 20"/>
            <p:cNvSpPr/>
            <p:nvPr/>
          </p:nvSpPr>
          <p:spPr>
            <a:xfrm>
              <a:off x="4165" y="419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3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3" name="CustomShape 21"/>
            <p:cNvSpPr/>
            <p:nvPr/>
          </p:nvSpPr>
          <p:spPr>
            <a:xfrm>
              <a:off x="4959" y="39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4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4" name="CustomShape 22"/>
            <p:cNvSpPr/>
            <p:nvPr/>
          </p:nvSpPr>
          <p:spPr>
            <a:xfrm>
              <a:off x="5186" y="498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5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5" name="CustomShape 23"/>
            <p:cNvSpPr/>
            <p:nvPr/>
          </p:nvSpPr>
          <p:spPr>
            <a:xfrm>
              <a:off x="5556" y="56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6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6" name="CustomShape 24"/>
            <p:cNvSpPr/>
            <p:nvPr/>
          </p:nvSpPr>
          <p:spPr>
            <a:xfrm>
              <a:off x="6463" y="546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7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7" name="CustomShape 25"/>
            <p:cNvSpPr/>
            <p:nvPr/>
          </p:nvSpPr>
          <p:spPr>
            <a:xfrm>
              <a:off x="7000" y="5011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8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8" name="CustomShape 26"/>
            <p:cNvSpPr/>
            <p:nvPr/>
          </p:nvSpPr>
          <p:spPr>
            <a:xfrm>
              <a:off x="5443" y="362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9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9" name="CustomShape 27"/>
            <p:cNvSpPr/>
            <p:nvPr/>
          </p:nvSpPr>
          <p:spPr>
            <a:xfrm>
              <a:off x="5103" y="2914"/>
              <a:ext cx="887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10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600" name="CustomShape 28"/>
            <p:cNvSpPr/>
            <p:nvPr/>
          </p:nvSpPr>
          <p:spPr>
            <a:xfrm>
              <a:off x="6009" y="2744"/>
              <a:ext cx="848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11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cxnSp>
          <p:nvCxnSpPr>
            <p:cNvPr id="1601" name="Line 29"/>
            <p:cNvCxnSpPr>
              <a:stCxn id="1577" idx="1"/>
              <a:endCxn id="1578" idx="0"/>
            </p:cNvCxnSpPr>
            <p:nvPr/>
          </p:nvCxnSpPr>
          <p:spPr>
            <a:xfrm flipH="1">
              <a:off x="4705" y="2324"/>
              <a:ext cx="738" cy="73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2" name="Line 30"/>
            <p:cNvCxnSpPr>
              <a:endCxn id="1579" idx="0"/>
            </p:cNvCxnSpPr>
            <p:nvPr/>
          </p:nvCxnSpPr>
          <p:spPr>
            <a:xfrm flipH="1">
              <a:off x="3571" y="3344"/>
              <a:ext cx="738" cy="96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3" name="Line 31"/>
            <p:cNvCxnSpPr>
              <a:stCxn id="1579" idx="3"/>
              <a:endCxn id="1578" idx="2"/>
            </p:cNvCxnSpPr>
            <p:nvPr/>
          </p:nvCxnSpPr>
          <p:spPr>
            <a:xfrm flipV="1">
              <a:off x="3968" y="3855"/>
              <a:ext cx="738" cy="85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4" name="Line 32"/>
            <p:cNvCxnSpPr>
              <a:stCxn id="1578" idx="3"/>
              <a:endCxn id="1577" idx="2"/>
            </p:cNvCxnSpPr>
            <p:nvPr/>
          </p:nvCxnSpPr>
          <p:spPr>
            <a:xfrm flipV="1">
              <a:off x="5102" y="2721"/>
              <a:ext cx="738" cy="73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5" name="Line 33"/>
            <p:cNvCxnSpPr>
              <a:stCxn id="1578" idx="2"/>
              <a:endCxn id="1581" idx="1"/>
            </p:cNvCxnSpPr>
            <p:nvPr/>
          </p:nvCxnSpPr>
          <p:spPr>
            <a:xfrm>
              <a:off x="4705" y="3855"/>
              <a:ext cx="965" cy="85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6" name="Line 34"/>
            <p:cNvCxnSpPr>
              <a:stCxn id="1581" idx="1"/>
              <a:endCxn id="1582" idx="0"/>
            </p:cNvCxnSpPr>
            <p:nvPr/>
          </p:nvCxnSpPr>
          <p:spPr>
            <a:xfrm flipH="1">
              <a:off x="5158" y="4705"/>
              <a:ext cx="511" cy="130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7" name="Line 35"/>
            <p:cNvCxnSpPr>
              <a:stCxn id="1582" idx="3"/>
              <a:endCxn id="1581" idx="2"/>
            </p:cNvCxnSpPr>
            <p:nvPr/>
          </p:nvCxnSpPr>
          <p:spPr>
            <a:xfrm flipV="1">
              <a:off x="5555" y="5102"/>
              <a:ext cx="511" cy="130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8" name="Line 36"/>
            <p:cNvCxnSpPr>
              <a:stCxn id="1581" idx="3"/>
              <a:endCxn id="1583" idx="1"/>
            </p:cNvCxnSpPr>
            <p:nvPr/>
          </p:nvCxnSpPr>
          <p:spPr>
            <a:xfrm>
              <a:off x="6462" y="4705"/>
              <a:ext cx="681" cy="158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9" name="Line 37"/>
            <p:cNvCxnSpPr>
              <a:stCxn id="1583" idx="0"/>
              <a:endCxn id="1581" idx="3"/>
            </p:cNvCxnSpPr>
            <p:nvPr/>
          </p:nvCxnSpPr>
          <p:spPr>
            <a:xfrm flipH="1" flipV="1">
              <a:off x="6462" y="4705"/>
              <a:ext cx="1078" cy="1192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10" name="Line 38"/>
            <p:cNvCxnSpPr>
              <a:stCxn id="1581" idx="0"/>
              <a:endCxn id="1578" idx="3"/>
            </p:cNvCxnSpPr>
            <p:nvPr/>
          </p:nvCxnSpPr>
          <p:spPr>
            <a:xfrm flipH="1" flipV="1">
              <a:off x="5102" y="3458"/>
              <a:ext cx="964" cy="852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11" name="Line 39"/>
            <p:cNvCxnSpPr>
              <a:stCxn id="1577" idx="2"/>
              <a:endCxn id="1580" idx="1"/>
            </p:cNvCxnSpPr>
            <p:nvPr/>
          </p:nvCxnSpPr>
          <p:spPr>
            <a:xfrm>
              <a:off x="5839" y="2721"/>
              <a:ext cx="965" cy="51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12" name="Line 40"/>
            <p:cNvCxnSpPr>
              <a:stCxn id="1580" idx="0"/>
              <a:endCxn id="1577" idx="3"/>
            </p:cNvCxnSpPr>
            <p:nvPr/>
          </p:nvCxnSpPr>
          <p:spPr>
            <a:xfrm flipH="1" flipV="1">
              <a:off x="6236" y="2324"/>
              <a:ext cx="964" cy="51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2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-12700" y="2065020"/>
            <a:ext cx="9137015" cy="342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2" name="TextShape 2"/>
          <p:cNvSpPr txBox="1"/>
          <p:nvPr/>
        </p:nvSpPr>
        <p:spPr>
          <a:xfrm>
            <a:off x="5001895" y="2795270"/>
            <a:ext cx="25311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grau 2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(Grau)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9" idx="3"/>
          </p:cNvCxnSpPr>
          <p:nvPr/>
        </p:nvCxnSpPr>
        <p:spPr>
          <a:xfrm flipH="1">
            <a:off x="2392680" y="1734185"/>
            <a:ext cx="55753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9" idx="5"/>
          </p:cNvCxnSpPr>
          <p:nvPr/>
        </p:nvCxnSpPr>
        <p:spPr>
          <a:xfrm>
            <a:off x="3321685" y="1734185"/>
            <a:ext cx="549910" cy="65659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873375" y="1295400"/>
            <a:ext cx="525145" cy="51371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484880" y="2443480"/>
            <a:ext cx="262255" cy="73406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19855" y="2456180"/>
            <a:ext cx="276860" cy="71437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625850" y="2239010"/>
            <a:ext cx="407035" cy="3848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2463800" y="2431415"/>
            <a:ext cx="257175" cy="73914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174240" y="223901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3146425" y="3258185"/>
            <a:ext cx="279400" cy="69786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61715" y="3245485"/>
            <a:ext cx="296545" cy="7035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287395" y="3017520"/>
            <a:ext cx="407035" cy="3848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251269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955415" y="3017520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974975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601720" y="3810635"/>
            <a:ext cx="407035" cy="384810"/>
          </a:xfrm>
          <a:prstGeom prst="ellipse">
            <a:avLst/>
          </a:prstGeom>
          <a:solidFill>
            <a:srgbClr val="23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Equilíbrio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893888" y="1594485"/>
            <a:ext cx="5863273" cy="1665605"/>
            <a:chOff x="2584" y="2051"/>
            <a:chExt cx="9234" cy="2623"/>
          </a:xfrm>
        </p:grpSpPr>
        <p:sp>
          <p:nvSpPr>
            <p:cNvPr id="2" name="TextShape 2"/>
            <p:cNvSpPr txBox="1"/>
            <p:nvPr/>
          </p:nvSpPr>
          <p:spPr>
            <a:xfrm>
              <a:off x="2584" y="2051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 - </a:t>
              </a:r>
              <a:r>
                <a:rPr lang="x-none" altLang="pt-BR" sz="24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Como detectar o desequilíbrio?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3" name="TextShape 2"/>
            <p:cNvSpPr txBox="1"/>
            <p:nvPr/>
          </p:nvSpPr>
          <p:spPr>
            <a:xfrm>
              <a:off x="2584" y="3653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II - Como tratar o desequilíbrio?</a:t>
              </a:r>
              <a:endParaRPr lang="x-none" altLang="pt-BR" sz="2400" b="1" i="1" strike="noStrike" spc="-1">
                <a:solidFill>
                  <a:srgbClr val="FFFFFF">
                    <a:alpha val="50000"/>
                  </a:srgb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709295" y="1376680"/>
            <a:ext cx="380936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x-none" altLang="pt-BR" sz="2000" b="1">
                <a:latin typeface="Ubuntu"/>
                <a:ea typeface="Ubuntu"/>
              </a:rPr>
              <a:t>	O desequilíbrio de uma árvore binária de busca é medido </a:t>
            </a:r>
            <a:r>
              <a:rPr lang="x-none" altLang="pt-BR" sz="2000" b="1" i="1">
                <a:latin typeface="Ubuntu"/>
                <a:ea typeface="Ubuntu"/>
              </a:rPr>
              <a:t>subtraindo o número de níveis da subárvore da esquerda do número de níveis de subárvores da direita.</a:t>
            </a:r>
            <a:endParaRPr lang="x-none" altLang="pt-BR" sz="2000" b="1" i="1"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808980" y="1301115"/>
            <a:ext cx="1858645" cy="2900045"/>
            <a:chOff x="3424" y="2040"/>
            <a:chExt cx="2927" cy="4567"/>
          </a:xfrm>
        </p:grpSpPr>
        <p:cxnSp>
          <p:nvCxnSpPr>
            <p:cNvPr id="5" name="Conector Reto 4"/>
            <p:cNvCxnSpPr>
              <a:stCxn id="11" idx="3"/>
            </p:cNvCxnSpPr>
            <p:nvPr/>
          </p:nvCxnSpPr>
          <p:spPr>
            <a:xfrm flipH="1">
              <a:off x="3768" y="2731"/>
              <a:ext cx="878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11" idx="5"/>
            </p:cNvCxnSpPr>
            <p:nvPr/>
          </p:nvCxnSpPr>
          <p:spPr>
            <a:xfrm>
              <a:off x="5231" y="2731"/>
              <a:ext cx="866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4525" y="20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A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2" name="Conector Reto 11"/>
            <p:cNvCxnSpPr/>
            <p:nvPr/>
          </p:nvCxnSpPr>
          <p:spPr>
            <a:xfrm flipH="1">
              <a:off x="5488" y="3848"/>
              <a:ext cx="413" cy="1156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5710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C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3880" y="3829"/>
              <a:ext cx="405" cy="116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3424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B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5609" y="5111"/>
              <a:ext cx="467" cy="110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517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E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395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5672" y="600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					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Equilíbrio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893888" y="1594485"/>
            <a:ext cx="5863273" cy="1665605"/>
            <a:chOff x="2584" y="2051"/>
            <a:chExt cx="9234" cy="2623"/>
          </a:xfrm>
        </p:grpSpPr>
        <p:sp>
          <p:nvSpPr>
            <p:cNvPr id="7" name="TextShape 2"/>
            <p:cNvSpPr txBox="1"/>
            <p:nvPr/>
          </p:nvSpPr>
          <p:spPr>
            <a:xfrm>
              <a:off x="2584" y="2051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 - </a:t>
              </a:r>
              <a:r>
                <a:rPr lang="x-none" altLang="pt-BR" sz="2400" b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Como detectar o desequilíbrio?</a:t>
              </a:r>
              <a:endParaRPr lang="x-none" altLang="pt-BR" sz="2400" b="1" strike="noStrike" spc="-1">
                <a:solidFill>
                  <a:srgbClr val="FFFFFF">
                    <a:alpha val="50000"/>
                  </a:srgb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8" name="TextShape 2"/>
            <p:cNvSpPr txBox="1"/>
            <p:nvPr/>
          </p:nvSpPr>
          <p:spPr>
            <a:xfrm>
              <a:off x="2584" y="3653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II - Como tratar o desequilíbrio?</a:t>
              </a:r>
              <a:endPara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903605" y="1101090"/>
            <a:ext cx="5800090" cy="336931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 equilíbrio da árvore é corrigido através das chamadas 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rotações.</a:t>
            </a:r>
            <a:endParaRPr lang="x-none" altLang="pt-BR" sz="2400" b="1" i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Existem basicamente 4 tipos: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à esquerda;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à direita;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dupla à esquerda;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dupla à direita;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342900" indent="-342900">
              <a:lnSpc>
                <a:spcPct val="100000"/>
              </a:lnSpc>
              <a:buFont typeface="Arial" panose="02080604020202020204" charset="0"/>
              <a:buChar char="•"/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709295" y="1376680"/>
            <a:ext cx="380936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x-none" altLang="pt-BR" sz="2000" b="1">
                <a:latin typeface="Ubuntu"/>
                <a:ea typeface="Ubuntu"/>
              </a:rPr>
              <a:t>	O desequilíbrio de uma árvore binária de busca é medido </a:t>
            </a:r>
            <a:r>
              <a:rPr lang="x-none" altLang="pt-BR" sz="2000" b="1" i="1">
                <a:latin typeface="Ubuntu"/>
                <a:ea typeface="Ubuntu"/>
              </a:rPr>
              <a:t>subtraindo o número de níveis da subárvore da esquerda do número de níveis de subárvores da direita.</a:t>
            </a:r>
            <a:endParaRPr lang="x-none" altLang="pt-BR" sz="2000" b="1" i="1"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808980" y="1301115"/>
            <a:ext cx="1858645" cy="2900045"/>
            <a:chOff x="3424" y="2040"/>
            <a:chExt cx="2927" cy="4567"/>
          </a:xfrm>
        </p:grpSpPr>
        <p:cxnSp>
          <p:nvCxnSpPr>
            <p:cNvPr id="5" name="Conector Reto 4"/>
            <p:cNvCxnSpPr>
              <a:stCxn id="11" idx="3"/>
            </p:cNvCxnSpPr>
            <p:nvPr/>
          </p:nvCxnSpPr>
          <p:spPr>
            <a:xfrm flipH="1">
              <a:off x="3768" y="2731"/>
              <a:ext cx="878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11" idx="5"/>
            </p:cNvCxnSpPr>
            <p:nvPr/>
          </p:nvCxnSpPr>
          <p:spPr>
            <a:xfrm>
              <a:off x="5231" y="2731"/>
              <a:ext cx="866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4525" y="20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A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2" name="Conector Reto 11"/>
            <p:cNvCxnSpPr/>
            <p:nvPr/>
          </p:nvCxnSpPr>
          <p:spPr>
            <a:xfrm flipH="1">
              <a:off x="5488" y="3848"/>
              <a:ext cx="413" cy="1156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5710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C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3880" y="3829"/>
              <a:ext cx="405" cy="116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3424" y="3526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B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5609" y="5111"/>
              <a:ext cx="467" cy="1108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517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E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3957" y="4752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5672" y="6001"/>
              <a:ext cx="641" cy="606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					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pSp>
        <p:nvGrpSpPr>
          <p:cNvPr id="19" name="Grupo 18"/>
          <p:cNvGrpSpPr/>
          <p:nvPr/>
        </p:nvGrpSpPr>
        <p:grpSpPr>
          <a:xfrm>
            <a:off x="1711325" y="1869440"/>
            <a:ext cx="1645285" cy="1866265"/>
            <a:chOff x="2719" y="2009"/>
            <a:chExt cx="2591" cy="2939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438" y="2700"/>
              <a:ext cx="853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2719" y="2009"/>
              <a:ext cx="827" cy="80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3847" y="3204"/>
              <a:ext cx="853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3629" y="3026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4484" y="414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609590" y="2139315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32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1320" y="11827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pt-BR" b="1" i="1">
                <a:latin typeface="Ubuntu"/>
                <a:ea typeface="Ubuntu"/>
              </a:rPr>
              <a:t>Rotação à esquerda</a:t>
            </a:r>
            <a:endParaRPr lang="x-none" altLang="pt-BR" b="1" i="1">
              <a:latin typeface="Ubuntu"/>
              <a:ea typeface="Ubuntu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15765" y="3012440"/>
            <a:ext cx="775335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					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solidFill>
                  <a:schemeClr val="bg1"/>
                </a:solidFill>
                <a:latin typeface="Ubuntu"/>
                <a:ea typeface="Ubuntu"/>
              </a:rPr>
              <a:t>Equilíbrio</a:t>
            </a:r>
            <a:endParaRPr lang="x-none" altLang="pt-BR" b="1" i="1">
              <a:solidFill>
                <a:schemeClr val="bg1"/>
              </a:solid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21" name="Shape 130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22" name="Shape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3916680" y="1679575"/>
            <a:ext cx="1645285" cy="1866265"/>
            <a:chOff x="2719" y="2009"/>
            <a:chExt cx="2591" cy="2939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438" y="2700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2719" y="2009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3847" y="32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3629" y="302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4484" y="414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6599555" y="1797050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1160" y="104046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altLang="pt-BR" b="1" i="1">
                <a:latin typeface="Ubuntu"/>
                <a:ea typeface="Ubuntu"/>
              </a:rPr>
              <a:t>Rotação à esquerda</a:t>
            </a:r>
            <a:endParaRPr lang="x-none" altLang="pt-BR" b="1" i="1">
              <a:latin typeface="Ubuntu"/>
              <a:ea typeface="Ubuntu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561965" y="2659380"/>
            <a:ext cx="77533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535" y="1514805"/>
            <a:ext cx="238760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altLang="pt-BR" b="1" i="1">
                <a:latin typeface="Ubuntu"/>
                <a:ea typeface="Ubuntu"/>
              </a:rPr>
              <a:t>E se o filho da direita já tem um filho à esquerda?</a:t>
            </a:r>
            <a:endParaRPr lang="x-none" altLang="pt-BR" b="1" i="1"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4" idx="3"/>
            <a:endCxn id="9" idx="7"/>
          </p:cNvCxnSpPr>
          <p:nvPr/>
        </p:nvCxnSpPr>
        <p:spPr>
          <a:xfrm flipH="1">
            <a:off x="4196080" y="2764155"/>
            <a:ext cx="375285" cy="283210"/>
          </a:xfrm>
          <a:prstGeom prst="line">
            <a:avLst/>
          </a:prstGeom>
          <a:ln>
            <a:solidFill>
              <a:srgbClr val="DD481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3747770" y="2972435"/>
            <a:ext cx="525145" cy="513715"/>
          </a:xfrm>
          <a:prstGeom prst="ellipse">
            <a:avLst/>
          </a:prstGeom>
          <a:solidFill>
            <a:srgbClr val="2C001E">
              <a:alpha val="70000"/>
            </a:srgbClr>
          </a:solidFill>
          <a:ln>
            <a:solidFill>
              <a:srgbClr val="DD481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>
            <a:stCxn id="24" idx="5"/>
            <a:endCxn id="12" idx="7"/>
          </p:cNvCxnSpPr>
          <p:nvPr/>
        </p:nvCxnSpPr>
        <p:spPr>
          <a:xfrm>
            <a:off x="7047865" y="2952750"/>
            <a:ext cx="207645" cy="379730"/>
          </a:xfrm>
          <a:prstGeom prst="line">
            <a:avLst/>
          </a:prstGeom>
          <a:ln>
            <a:solidFill>
              <a:srgbClr val="DD481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flipH="1">
            <a:off x="7178675" y="3257550"/>
            <a:ext cx="525145" cy="513715"/>
          </a:xfrm>
          <a:prstGeom prst="ellipse">
            <a:avLst/>
          </a:prstGeom>
          <a:solidFill>
            <a:srgbClr val="2C001E">
              <a:alpha val="70000"/>
            </a:srgbClr>
          </a:solidFill>
          <a:ln>
            <a:solidFill>
              <a:srgbClr val="DD481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760" y="2702890"/>
            <a:ext cx="2387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altLang="pt-BR" sz="2400" b="1" i="1">
                <a:latin typeface="Ubuntu"/>
                <a:ea typeface="Ubuntu"/>
              </a:rPr>
              <a:t>X &gt; 1 (raiz)?</a:t>
            </a:r>
            <a:endParaRPr lang="x-none" altLang="pt-BR" sz="2400" b="1" i="1">
              <a:latin typeface="Ubuntu"/>
              <a:ea typeface="Ubuntu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0535" y="3356940"/>
            <a:ext cx="238760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altLang="pt-BR" b="1" i="1">
                <a:latin typeface="Ubuntu"/>
                <a:ea typeface="Ubuntu"/>
              </a:rPr>
              <a:t>O filho à esquerda do filho da direita vira o filho à direita do filho da esquerda.</a:t>
            </a:r>
            <a:endParaRPr lang="x-none" altLang="pt-BR" b="1" i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21" name="Shape 130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22" name="Shape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grpSp>
        <p:nvGrpSpPr>
          <p:cNvPr id="19" name="Grupo 18"/>
          <p:cNvGrpSpPr/>
          <p:nvPr/>
        </p:nvGrpSpPr>
        <p:grpSpPr>
          <a:xfrm flipH="1">
            <a:off x="1711325" y="1869440"/>
            <a:ext cx="1645285" cy="1866265"/>
            <a:chOff x="2719" y="2009"/>
            <a:chExt cx="2591" cy="2939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438" y="2700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2719" y="2009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3847" y="32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3629" y="302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4484" y="414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609590" y="2139315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1320" y="11827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pt-BR" b="1" i="1">
                <a:latin typeface="Ubuntu"/>
                <a:ea typeface="Ubuntu"/>
              </a:rPr>
              <a:t>Rotação à direita</a:t>
            </a:r>
            <a:endParaRPr lang="x-none" altLang="pt-BR" b="1" i="1">
              <a:latin typeface="Ubuntu"/>
              <a:ea typeface="Ubuntu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15765" y="3012440"/>
            <a:ext cx="77533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21" name="Shape 130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22" name="Shape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896745" y="1752600"/>
            <a:ext cx="1494790" cy="2230120"/>
            <a:chOff x="2252" y="2805"/>
            <a:chExt cx="2354" cy="3512"/>
          </a:xfrm>
        </p:grpSpPr>
        <p:cxnSp>
          <p:nvCxnSpPr>
            <p:cNvPr id="8" name="Conector Reto 7"/>
            <p:cNvCxnSpPr>
              <a:endCxn id="4" idx="1"/>
            </p:cNvCxnSpPr>
            <p:nvPr/>
          </p:nvCxnSpPr>
          <p:spPr>
            <a:xfrm flipH="1">
              <a:off x="2958" y="3324"/>
              <a:ext cx="991" cy="502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 flipH="1">
              <a:off x="3780" y="2805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6" name="Conector Reto 15"/>
            <p:cNvCxnSpPr>
              <a:endCxn id="11" idx="7"/>
            </p:cNvCxnSpPr>
            <p:nvPr/>
          </p:nvCxnSpPr>
          <p:spPr>
            <a:xfrm>
              <a:off x="2759" y="4326"/>
              <a:ext cx="582" cy="1301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 flipH="1">
              <a:off x="2252" y="3708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 flipH="1">
              <a:off x="3220" y="5509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609590" y="2139315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1320" y="1183005"/>
            <a:ext cx="314325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pt-BR" b="1" i="1">
                <a:latin typeface="Ubuntu"/>
                <a:ea typeface="Ubuntu"/>
              </a:rPr>
              <a:t>Rotação dupla à esquerda</a:t>
            </a:r>
            <a:endParaRPr lang="x-none" altLang="pt-BR" b="1" i="1">
              <a:latin typeface="Ubuntu"/>
              <a:ea typeface="Ubuntu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15765" y="3012440"/>
            <a:ext cx="77533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21" name="Shape 130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22" name="Shape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grpSp>
        <p:nvGrpSpPr>
          <p:cNvPr id="5" name="Grupo 4"/>
          <p:cNvGrpSpPr/>
          <p:nvPr/>
        </p:nvGrpSpPr>
        <p:grpSpPr>
          <a:xfrm flipH="1">
            <a:off x="1896745" y="1752600"/>
            <a:ext cx="1494790" cy="2230120"/>
            <a:chOff x="2252" y="2805"/>
            <a:chExt cx="2354" cy="3512"/>
          </a:xfrm>
        </p:grpSpPr>
        <p:cxnSp>
          <p:nvCxnSpPr>
            <p:cNvPr id="8" name="Conector Reto 7"/>
            <p:cNvCxnSpPr>
              <a:endCxn id="4" idx="1"/>
            </p:cNvCxnSpPr>
            <p:nvPr/>
          </p:nvCxnSpPr>
          <p:spPr>
            <a:xfrm flipH="1">
              <a:off x="2958" y="3324"/>
              <a:ext cx="991" cy="502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 flipH="1">
              <a:off x="3780" y="2805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6" name="Conector Reto 15"/>
            <p:cNvCxnSpPr>
              <a:endCxn id="11" idx="7"/>
            </p:cNvCxnSpPr>
            <p:nvPr/>
          </p:nvCxnSpPr>
          <p:spPr>
            <a:xfrm>
              <a:off x="2759" y="4326"/>
              <a:ext cx="582" cy="1301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 flipH="1">
              <a:off x="2252" y="3708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 flipH="1">
              <a:off x="3220" y="5509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609590" y="2139315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1320" y="1183005"/>
            <a:ext cx="363347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pt-BR" b="1" i="1">
                <a:latin typeface="Ubuntu"/>
                <a:ea typeface="Ubuntu"/>
              </a:rPr>
              <a:t>Rotação dupla à direita</a:t>
            </a:r>
            <a:endParaRPr lang="x-none" altLang="pt-BR" b="1" i="1">
              <a:latin typeface="Ubuntu"/>
              <a:ea typeface="Ubuntu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15765" y="3012440"/>
            <a:ext cx="77533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x-none" alt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Representações</a:t>
            </a: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(inserção)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4555490" y="9702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3129280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821045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2039620" y="241490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3583940" y="25869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713041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3525520" y="153479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2435860" y="2133600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64585" y="213550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636968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5027930" y="149542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861060" y="3317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1257300" y="2967355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581910" y="2967355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2185670" y="34347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145280" y="9715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1" name="TextBox 50"/>
          <p:cNvSpPr txBox="1"/>
          <p:nvPr/>
        </p:nvSpPr>
        <p:spPr>
          <a:xfrm>
            <a:off x="5419090" y="1571625"/>
            <a:ext cx="4108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/>
              <a:t>1</a:t>
            </a:r>
            <a:endParaRPr lang="x-none" altLang="pt-BR"/>
          </a:p>
        </p:txBody>
      </p:sp>
      <p:sp>
        <p:nvSpPr>
          <p:cNvPr id="52" name="TextBox 51"/>
          <p:cNvSpPr txBox="1"/>
          <p:nvPr/>
        </p:nvSpPr>
        <p:spPr>
          <a:xfrm>
            <a:off x="2725420" y="157162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3" name="TextBox 52"/>
          <p:cNvSpPr txBox="1"/>
          <p:nvPr/>
        </p:nvSpPr>
        <p:spPr>
          <a:xfrm>
            <a:off x="3178175" y="257111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4" name="TextBox 53"/>
          <p:cNvSpPr txBox="1"/>
          <p:nvPr/>
        </p:nvSpPr>
        <p:spPr>
          <a:xfrm>
            <a:off x="1642110" y="240347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5" name="TextBox 54"/>
          <p:cNvSpPr txBox="1"/>
          <p:nvPr/>
        </p:nvSpPr>
        <p:spPr>
          <a:xfrm>
            <a:off x="473710" y="330835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6" name="TextBox 55"/>
          <p:cNvSpPr txBox="1"/>
          <p:nvPr/>
        </p:nvSpPr>
        <p:spPr>
          <a:xfrm>
            <a:off x="1788795" y="341376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7" name="TextBox 56"/>
          <p:cNvSpPr txBox="1"/>
          <p:nvPr/>
        </p:nvSpPr>
        <p:spPr>
          <a:xfrm>
            <a:off x="6734810" y="254000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graphicFrame>
        <p:nvGraphicFramePr>
          <p:cNvPr id="58" name="Tabela 57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4555490" y="9702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3129280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821045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2039620" y="241490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3583940" y="25869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713041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3525520" y="153479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2435860" y="2133600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64585" y="213550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636968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5027930" y="149542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861060" y="3317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1257300" y="2967355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581910" y="2967355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2185670" y="34347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145280" y="9715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-2</a:t>
            </a:r>
            <a:endParaRPr lang="x-none" altLang="pt-BR"/>
          </a:p>
        </p:txBody>
      </p:sp>
      <p:sp>
        <p:nvSpPr>
          <p:cNvPr id="51" name="TextBox 50"/>
          <p:cNvSpPr txBox="1"/>
          <p:nvPr/>
        </p:nvSpPr>
        <p:spPr>
          <a:xfrm>
            <a:off x="5419090" y="1571625"/>
            <a:ext cx="4108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/>
              <a:t>1</a:t>
            </a:r>
            <a:endParaRPr lang="x-none" altLang="pt-BR"/>
          </a:p>
        </p:txBody>
      </p:sp>
      <p:sp>
        <p:nvSpPr>
          <p:cNvPr id="52" name="TextBox 51"/>
          <p:cNvSpPr txBox="1"/>
          <p:nvPr/>
        </p:nvSpPr>
        <p:spPr>
          <a:xfrm>
            <a:off x="2725420" y="157162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-2</a:t>
            </a:r>
            <a:endParaRPr lang="x-none" altLang="pt-BR"/>
          </a:p>
        </p:txBody>
      </p:sp>
      <p:sp>
        <p:nvSpPr>
          <p:cNvPr id="53" name="TextBox 52"/>
          <p:cNvSpPr txBox="1"/>
          <p:nvPr/>
        </p:nvSpPr>
        <p:spPr>
          <a:xfrm>
            <a:off x="3178175" y="257111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4" name="TextBox 53"/>
          <p:cNvSpPr txBox="1"/>
          <p:nvPr/>
        </p:nvSpPr>
        <p:spPr>
          <a:xfrm>
            <a:off x="1642110" y="240347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5" name="TextBox 54"/>
          <p:cNvSpPr txBox="1"/>
          <p:nvPr/>
        </p:nvSpPr>
        <p:spPr>
          <a:xfrm>
            <a:off x="473710" y="33083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6" name="TextBox 55"/>
          <p:cNvSpPr txBox="1"/>
          <p:nvPr/>
        </p:nvSpPr>
        <p:spPr>
          <a:xfrm>
            <a:off x="1788795" y="341376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7" name="TextBox 56"/>
          <p:cNvSpPr txBox="1"/>
          <p:nvPr/>
        </p:nvSpPr>
        <p:spPr>
          <a:xfrm>
            <a:off x="6734810" y="254000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graphicFrame>
        <p:nvGraphicFramePr>
          <p:cNvPr id="2" name="Tabela 1"/>
          <p:cNvGraphicFramePr/>
          <p:nvPr/>
        </p:nvGraphicFramePr>
        <p:xfrm>
          <a:off x="335280" y="42233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endCxn id="2" idx="0"/>
          </p:cNvCxnSpPr>
          <p:nvPr/>
        </p:nvCxnSpPr>
        <p:spPr>
          <a:xfrm flipH="1">
            <a:off x="731520" y="3891280"/>
            <a:ext cx="286385" cy="3321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27125" y="422465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(inserção)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4555490" y="9702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3129280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821045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2039620" y="241490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3583940" y="25869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713041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3525520" y="153479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2435860" y="2133600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64585" y="213550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636968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5027930" y="149542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861060" y="3317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1257300" y="2967355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581910" y="2967355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2185670" y="34347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145280" y="9715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-2</a:t>
            </a:r>
            <a:endParaRPr lang="x-none" altLang="pt-BR"/>
          </a:p>
        </p:txBody>
      </p:sp>
      <p:sp>
        <p:nvSpPr>
          <p:cNvPr id="51" name="TextBox 50"/>
          <p:cNvSpPr txBox="1"/>
          <p:nvPr/>
        </p:nvSpPr>
        <p:spPr>
          <a:xfrm>
            <a:off x="5419090" y="1571625"/>
            <a:ext cx="4108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/>
              <a:t>1</a:t>
            </a:r>
            <a:endParaRPr lang="x-none" altLang="pt-BR"/>
          </a:p>
        </p:txBody>
      </p:sp>
      <p:sp>
        <p:nvSpPr>
          <p:cNvPr id="52" name="TextBox 51"/>
          <p:cNvSpPr txBox="1"/>
          <p:nvPr/>
        </p:nvSpPr>
        <p:spPr>
          <a:xfrm>
            <a:off x="2725420" y="157162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-2</a:t>
            </a:r>
            <a:endParaRPr lang="x-none" altLang="pt-BR"/>
          </a:p>
        </p:txBody>
      </p:sp>
      <p:sp>
        <p:nvSpPr>
          <p:cNvPr id="53" name="TextBox 52"/>
          <p:cNvSpPr txBox="1"/>
          <p:nvPr/>
        </p:nvSpPr>
        <p:spPr>
          <a:xfrm>
            <a:off x="3178175" y="257111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4" name="TextBox 53"/>
          <p:cNvSpPr txBox="1"/>
          <p:nvPr/>
        </p:nvSpPr>
        <p:spPr>
          <a:xfrm>
            <a:off x="1642110" y="240347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5" name="TextBox 54"/>
          <p:cNvSpPr txBox="1"/>
          <p:nvPr/>
        </p:nvSpPr>
        <p:spPr>
          <a:xfrm>
            <a:off x="473710" y="33083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6" name="TextBox 55"/>
          <p:cNvSpPr txBox="1"/>
          <p:nvPr/>
        </p:nvSpPr>
        <p:spPr>
          <a:xfrm>
            <a:off x="1788795" y="341376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7" name="TextBox 56"/>
          <p:cNvSpPr txBox="1"/>
          <p:nvPr/>
        </p:nvSpPr>
        <p:spPr>
          <a:xfrm>
            <a:off x="6734810" y="254000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graphicFrame>
        <p:nvGraphicFramePr>
          <p:cNvPr id="2" name="Tabela 1"/>
          <p:cNvGraphicFramePr/>
          <p:nvPr/>
        </p:nvGraphicFramePr>
        <p:xfrm>
          <a:off x="335280" y="42233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endCxn id="2" idx="0"/>
          </p:cNvCxnSpPr>
          <p:nvPr/>
        </p:nvCxnSpPr>
        <p:spPr>
          <a:xfrm flipH="1">
            <a:off x="731520" y="3891280"/>
            <a:ext cx="286385" cy="3321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27125" y="422465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(inserção)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4555490" y="9702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3129280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821045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2039620" y="241490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3583940" y="25869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713041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3525520" y="153479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2435860" y="2133600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64585" y="213550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636968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5027930" y="149542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861060" y="3317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1257300" y="2967355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45280" y="9715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1" name="TextBox 50"/>
          <p:cNvSpPr txBox="1"/>
          <p:nvPr/>
        </p:nvSpPr>
        <p:spPr>
          <a:xfrm>
            <a:off x="5419090" y="1571625"/>
            <a:ext cx="4108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/>
              <a:t>1</a:t>
            </a:r>
            <a:endParaRPr lang="x-none" altLang="pt-BR"/>
          </a:p>
        </p:txBody>
      </p:sp>
      <p:sp>
        <p:nvSpPr>
          <p:cNvPr id="52" name="TextBox 51"/>
          <p:cNvSpPr txBox="1"/>
          <p:nvPr/>
        </p:nvSpPr>
        <p:spPr>
          <a:xfrm>
            <a:off x="2725420" y="157162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3" name="TextBox 52"/>
          <p:cNvSpPr txBox="1"/>
          <p:nvPr/>
        </p:nvSpPr>
        <p:spPr>
          <a:xfrm>
            <a:off x="3273425" y="256159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4" name="TextBox 53"/>
          <p:cNvSpPr txBox="1"/>
          <p:nvPr/>
        </p:nvSpPr>
        <p:spPr>
          <a:xfrm>
            <a:off x="1642110" y="240347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5" name="TextBox 54"/>
          <p:cNvSpPr txBox="1"/>
          <p:nvPr/>
        </p:nvSpPr>
        <p:spPr>
          <a:xfrm>
            <a:off x="473710" y="33083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6" name="TextBox 55"/>
          <p:cNvSpPr txBox="1"/>
          <p:nvPr/>
        </p:nvSpPr>
        <p:spPr>
          <a:xfrm>
            <a:off x="2883535" y="362394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7" name="TextBox 56"/>
          <p:cNvSpPr txBox="1"/>
          <p:nvPr/>
        </p:nvSpPr>
        <p:spPr>
          <a:xfrm>
            <a:off x="6734810" y="254000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graphicFrame>
        <p:nvGraphicFramePr>
          <p:cNvPr id="2" name="Tabela 1"/>
          <p:cNvGraphicFramePr/>
          <p:nvPr/>
        </p:nvGraphicFramePr>
        <p:xfrm>
          <a:off x="3208020" y="36449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endCxn id="2" idx="0"/>
          </p:cNvCxnSpPr>
          <p:nvPr/>
        </p:nvCxnSpPr>
        <p:spPr>
          <a:xfrm flipH="1">
            <a:off x="3604260" y="3181350"/>
            <a:ext cx="193675" cy="4635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46675" y="361442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graphicFrame>
        <p:nvGraphicFramePr>
          <p:cNvPr id="5" name="Tabela 4"/>
          <p:cNvGraphicFramePr/>
          <p:nvPr/>
        </p:nvGraphicFramePr>
        <p:xfrm>
          <a:off x="4351020" y="362394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197350" y="3171190"/>
            <a:ext cx="570865" cy="45275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(inserção)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0"/>
          </p:cNvCxnSpPr>
          <p:nvPr/>
        </p:nvCxnSpPr>
        <p:spPr>
          <a:xfrm flipH="1">
            <a:off x="1941830" y="3083560"/>
            <a:ext cx="8890" cy="3308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1545590" y="34143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ela 1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10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0"/>
          </p:cNvCxnSpPr>
          <p:nvPr/>
        </p:nvCxnSpPr>
        <p:spPr>
          <a:xfrm flipH="1">
            <a:off x="1941830" y="3083560"/>
            <a:ext cx="8890" cy="3308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1545590" y="34143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0"/>
          </p:cNvCxnSpPr>
          <p:nvPr/>
        </p:nvCxnSpPr>
        <p:spPr>
          <a:xfrm flipH="1">
            <a:off x="1941830" y="3083560"/>
            <a:ext cx="8890" cy="3308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1545590" y="34143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>
            <a:endCxn id="11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>
            <a:endCxn id="11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>
            <a:endCxn id="11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719445" y="216408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4572000" y="25615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flipH="1">
            <a:off x="4968240" y="2160905"/>
            <a:ext cx="460375" cy="4006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828040" y="3086735"/>
            <a:ext cx="749300" cy="4743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431800" y="35610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>
            <a:off x="3524250" y="3160395"/>
            <a:ext cx="137795" cy="4216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265805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>
            <a:endCxn id="11" idx="0"/>
          </p:cNvCxnSpPr>
          <p:nvPr/>
        </p:nvCxnSpPr>
        <p:spPr>
          <a:xfrm>
            <a:off x="1966595" y="3118485"/>
            <a:ext cx="34925" cy="47498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/>
          <p:nvPr/>
        </p:nvGraphicFramePr>
        <p:xfrm>
          <a:off x="1605280" y="359346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9240</Words>
  <Application>Kingsoft Office WPP</Application>
  <PresentationFormat/>
  <Paragraphs>3281</Paragraphs>
  <Slides>100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100</vt:i4>
      </vt:variant>
    </vt:vector>
  </HeadingPairs>
  <TitlesOfParts>
    <vt:vector size="105" baseType="lpstr">
      <vt:lpstr>Office Theme</vt:lpstr>
      <vt:lpstr>Office Theme</vt:lpstr>
      <vt:lpstr>2_Office Theme</vt:lpstr>
      <vt:lpstr>1_Office Theme</vt:lpstr>
      <vt:lpstr>3_Office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jefferson</cp:lastModifiedBy>
  <cp:revision>871</cp:revision>
  <dcterms:created xsi:type="dcterms:W3CDTF">2016-11-12T16:44:27Z</dcterms:created>
  <dcterms:modified xsi:type="dcterms:W3CDTF">2016-11-12T16:44:27Z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