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10"/>
  </p:notesMasterIdLst>
  <p:sldIdLst>
    <p:sldId id="515" r:id="rId6"/>
    <p:sldId id="257" r:id="rId7"/>
    <p:sldId id="258" r:id="rId8"/>
    <p:sldId id="259" r:id="rId9"/>
    <p:sldId id="507" r:id="rId11"/>
    <p:sldId id="509" r:id="rId12"/>
    <p:sldId id="513" r:id="rId13"/>
    <p:sldId id="514" r:id="rId14"/>
    <p:sldId id="511" r:id="rId15"/>
    <p:sldId id="277" r:id="rId16"/>
    <p:sldId id="278" r:id="rId17"/>
    <p:sldId id="295" r:id="rId18"/>
    <p:sldId id="261" r:id="rId19"/>
    <p:sldId id="290" r:id="rId20"/>
    <p:sldId id="291" r:id="rId21"/>
    <p:sldId id="307" r:id="rId22"/>
    <p:sldId id="321" r:id="rId23"/>
    <p:sldId id="322" r:id="rId24"/>
    <p:sldId id="324" r:id="rId25"/>
    <p:sldId id="335" r:id="rId26"/>
    <p:sldId id="336" r:id="rId27"/>
    <p:sldId id="347" r:id="rId28"/>
    <p:sldId id="356" r:id="rId29"/>
    <p:sldId id="458" r:id="rId30"/>
    <p:sldId id="357" r:id="rId31"/>
    <p:sldId id="360" r:id="rId32"/>
    <p:sldId id="361" r:id="rId33"/>
    <p:sldId id="362" r:id="rId34"/>
    <p:sldId id="262" r:id="rId35"/>
    <p:sldId id="375" r:id="rId36"/>
    <p:sldId id="376" r:id="rId37"/>
    <p:sldId id="374" r:id="rId38"/>
    <p:sldId id="377" r:id="rId39"/>
    <p:sldId id="378" r:id="rId40"/>
    <p:sldId id="400" r:id="rId41"/>
    <p:sldId id="380" r:id="rId42"/>
    <p:sldId id="382" r:id="rId43"/>
    <p:sldId id="381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440" r:id="rId61"/>
    <p:sldId id="427" r:id="rId62"/>
    <p:sldId id="430" r:id="rId63"/>
    <p:sldId id="428" r:id="rId64"/>
    <p:sldId id="429" r:id="rId65"/>
    <p:sldId id="431" r:id="rId66"/>
    <p:sldId id="432" r:id="rId67"/>
    <p:sldId id="637" r:id="rId68"/>
    <p:sldId id="638" r:id="rId69"/>
    <p:sldId id="436" r:id="rId70"/>
    <p:sldId id="639" r:id="rId71"/>
    <p:sldId id="437" r:id="rId72"/>
    <p:sldId id="438" r:id="rId73"/>
    <p:sldId id="439" r:id="rId74"/>
    <p:sldId id="264" r:id="rId75"/>
    <p:sldId id="609" r:id="rId76"/>
    <p:sldId id="610" r:id="rId77"/>
    <p:sldId id="611" r:id="rId78"/>
    <p:sldId id="612" r:id="rId79"/>
    <p:sldId id="613" r:id="rId80"/>
    <p:sldId id="266" r:id="rId81"/>
    <p:sldId id="516" r:id="rId82"/>
    <p:sldId id="517" r:id="rId83"/>
    <p:sldId id="608" r:id="rId84"/>
    <p:sldId id="520" r:id="rId85"/>
    <p:sldId id="518" r:id="rId86"/>
    <p:sldId id="594" r:id="rId87"/>
    <p:sldId id="590" r:id="rId88"/>
    <p:sldId id="591" r:id="rId89"/>
    <p:sldId id="592" r:id="rId90"/>
    <p:sldId id="595" r:id="rId91"/>
    <p:sldId id="596" r:id="rId92"/>
    <p:sldId id="597" r:id="rId93"/>
    <p:sldId id="598" r:id="rId94"/>
    <p:sldId id="599" r:id="rId95"/>
    <p:sldId id="603" r:id="rId96"/>
    <p:sldId id="604" r:id="rId97"/>
    <p:sldId id="605" r:id="rId98"/>
    <p:sldId id="606" r:id="rId99"/>
    <p:sldId id="607" r:id="rId100"/>
    <p:sldId id="268" r:id="rId101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26D"/>
    <a:srgbClr val="DD4814"/>
    <a:srgbClr val="2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1828419" cy="182841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" Type="http://schemas.openxmlformats.org/officeDocument/2006/relationships/slide" Target="slides/slide4.xml"/><Relationship Id="rId89" Type="http://schemas.openxmlformats.org/officeDocument/2006/relationships/slide" Target="slides/slide83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3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padrão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3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3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pt-BR"/>
              <a:t>Conceito de níveis numa árvore</a:t>
            </a:r>
            <a:endParaRPr lang="x-none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Imagem 38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95640" y="2073240"/>
            <a:ext cx="7772040" cy="25362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lIns="0" tIns="0" rIns="0" bIns="0" anchor="ctr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395640" y="462924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DD4814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Presenter's name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4" name="Shape 12"/>
          <p:cNvPicPr/>
          <p:nvPr/>
        </p:nvPicPr>
        <p:blipFill>
          <a:blip r:embed="rId15"/>
          <a:stretch>
            <a:fillRect/>
          </a:stretch>
        </p:blipFill>
        <p:spPr>
          <a:xfrm>
            <a:off x="533520" y="307080"/>
            <a:ext cx="1138320" cy="1497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395640" y="2073240"/>
            <a:ext cx="7772040" cy="546840"/>
          </a:xfrm>
          <a:prstGeom prst="rect">
            <a:avLst/>
          </a:prstGeom>
        </p:spPr>
        <p:txBody>
          <a:bodyPr tIns="91440" bIns="91440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1480" y="239040"/>
            <a:ext cx="8275320" cy="376920"/>
          </a:xfrm>
          <a:prstGeom prst="rect">
            <a:avLst/>
          </a:prstGeom>
        </p:spPr>
        <p:txBody>
          <a:bodyPr tIns="91440" bIns="91440" anchor="b"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33440" y="817200"/>
            <a:ext cx="8229240" cy="3725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Clique para editar o formato do texto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26.png"/><Relationship Id="rId1" Type="http://schemas.openxmlformats.org/officeDocument/2006/relationships/image" Target="../media/image12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128.png"/><Relationship Id="rId1" Type="http://schemas.openxmlformats.org/officeDocument/2006/relationships/image" Target="../media/image12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1" Type="http://schemas.openxmlformats.org/officeDocument/2006/relationships/image" Target="../media/image132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1" Type="http://schemas.openxmlformats.org/officeDocument/2006/relationships/image" Target="../media/image13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9.png"/><Relationship Id="rId1" Type="http://schemas.openxmlformats.org/officeDocument/2006/relationships/image" Target="../media/image13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0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3.png"/><Relationship Id="rId1" Type="http://schemas.openxmlformats.org/officeDocument/2006/relationships/image" Target="../media/image142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5.png"/><Relationship Id="rId1" Type="http://schemas.openxmlformats.org/officeDocument/2006/relationships/image" Target="../media/image144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7.png"/><Relationship Id="rId1" Type="http://schemas.openxmlformats.org/officeDocument/2006/relationships/image" Target="../media/image146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9.png"/><Relationship Id="rId1" Type="http://schemas.openxmlformats.org/officeDocument/2006/relationships/image" Target="../media/image148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51.png"/><Relationship Id="rId1" Type="http://schemas.openxmlformats.org/officeDocument/2006/relationships/image" Target="../media/image15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53.png"/><Relationship Id="rId1" Type="http://schemas.openxmlformats.org/officeDocument/2006/relationships/image" Target="../media/image15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55.png"/><Relationship Id="rId1" Type="http://schemas.openxmlformats.org/officeDocument/2006/relationships/image" Target="../media/image15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57.png"/><Relationship Id="rId1" Type="http://schemas.openxmlformats.org/officeDocument/2006/relationships/image" Target="../media/image15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59.png"/><Relationship Id="rId1" Type="http://schemas.openxmlformats.org/officeDocument/2006/relationships/image" Target="../media/image15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61.png"/><Relationship Id="rId1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63.png"/><Relationship Id="rId1" Type="http://schemas.openxmlformats.org/officeDocument/2006/relationships/image" Target="../media/image16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65.png"/><Relationship Id="rId1" Type="http://schemas.openxmlformats.org/officeDocument/2006/relationships/image" Target="../media/image16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67.png"/><Relationship Id="rId1" Type="http://schemas.openxmlformats.org/officeDocument/2006/relationships/image" Target="../media/image16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69.png"/><Relationship Id="rId1" Type="http://schemas.openxmlformats.org/officeDocument/2006/relationships/image" Target="../media/image16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1.png"/><Relationship Id="rId1" Type="http://schemas.openxmlformats.org/officeDocument/2006/relationships/image" Target="../media/image170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l">
              <a:lnSpc>
                <a:spcPct val="115000"/>
              </a:lnSpc>
            </a:pPr>
            <a:r>
              <a:rPr lang="x-none" alt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Árvores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alt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Representações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92" name="Shape 7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grpSp>
        <p:nvGrpSpPr>
          <p:cNvPr id="60" name="Grupo 59"/>
          <p:cNvGrpSpPr/>
          <p:nvPr/>
        </p:nvGrpSpPr>
        <p:grpSpPr>
          <a:xfrm>
            <a:off x="421640" y="866140"/>
            <a:ext cx="3581400" cy="3731895"/>
            <a:chOff x="664" y="1364"/>
            <a:chExt cx="5640" cy="5877"/>
          </a:xfrm>
        </p:grpSpPr>
        <p:sp>
          <p:nvSpPr>
            <p:cNvPr id="4" name="TextBox 3"/>
            <p:cNvSpPr txBox="1"/>
            <p:nvPr/>
          </p:nvSpPr>
          <p:spPr>
            <a:xfrm>
              <a:off x="664" y="1364"/>
              <a:ext cx="5641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hierárquica)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 rot="0">
              <a:off x="1664" y="2677"/>
              <a:ext cx="3445" cy="4565"/>
              <a:chOff x="1962" y="2333"/>
              <a:chExt cx="2573" cy="3595"/>
            </a:xfrm>
          </p:grpSpPr>
          <p:cxnSp>
            <p:nvCxnSpPr>
              <p:cNvPr id="7" name="Conector Reto 6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ln>
                <a:solidFill>
                  <a:srgbClr val="DD48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ln>
                <a:solidFill>
                  <a:srgbClr val="DD48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Elipse 5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13" name="Conector Reto 12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ln>
                <a:solidFill>
                  <a:srgbClr val="DD48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16" name="Conector Reto 15"/>
              <p:cNvCxnSpPr>
                <a:stCxn id="10" idx="5"/>
                <a:endCxn id="12" idx="0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ln>
                <a:solidFill>
                  <a:srgbClr val="DD48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ipse 21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23" name="Conector Reto 22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ln>
                <a:solidFill>
                  <a:srgbClr val="DD48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>
                <a:stCxn id="2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ln>
                <a:solidFill>
                  <a:srgbClr val="DD48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ipse 2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28" name="Conector Reto 27"/>
              <p:cNvCxnSpPr>
                <a:stCxn id="2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ln>
                <a:solidFill>
                  <a:srgbClr val="DD48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</p:grpSp>
      <p:grpSp>
        <p:nvGrpSpPr>
          <p:cNvPr id="61" name="Grupo 60"/>
          <p:cNvGrpSpPr/>
          <p:nvPr/>
        </p:nvGrpSpPr>
        <p:grpSpPr>
          <a:xfrm>
            <a:off x="4960620" y="866140"/>
            <a:ext cx="3749040" cy="4013200"/>
            <a:chOff x="7812" y="1364"/>
            <a:chExt cx="5904" cy="6320"/>
          </a:xfrm>
        </p:grpSpPr>
        <p:pic>
          <p:nvPicPr>
            <p:cNvPr id="93" name="Shape 7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537" y="7366"/>
              <a:ext cx="152" cy="167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7812" y="1364"/>
              <a:ext cx="5905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pt-BR" b="1">
                  <a:latin typeface="Ubuntu"/>
                  <a:ea typeface="Ubuntu"/>
                </a:rPr>
                <a:t>Uma árvore (forma de conjuntos)</a:t>
              </a:r>
              <a:endParaRPr lang="x-none" altLang="pt-BR" b="1">
                <a:latin typeface="Ubuntu"/>
                <a:ea typeface="Ubuntu"/>
              </a:endParaRPr>
            </a:p>
          </p:txBody>
        </p:sp>
        <p:grpSp>
          <p:nvGrpSpPr>
            <p:cNvPr id="59" name="Grupo 58"/>
            <p:cNvGrpSpPr/>
            <p:nvPr/>
          </p:nvGrpSpPr>
          <p:grpSpPr>
            <a:xfrm>
              <a:off x="7902" y="2234"/>
              <a:ext cx="5798" cy="5450"/>
              <a:chOff x="7902" y="2474"/>
              <a:chExt cx="5798" cy="545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7902" y="2474"/>
                <a:ext cx="5799" cy="5450"/>
              </a:xfrm>
              <a:prstGeom prst="ellipse">
                <a:avLst/>
              </a:prstGeom>
              <a:noFill/>
              <a:ln>
                <a:solidFill>
                  <a:srgbClr val="2C001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10050" y="2962"/>
                <a:ext cx="618" cy="63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11834" y="4127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664" y="4127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11436" y="5093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9062" y="5093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D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12222" y="5093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782" y="6148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1519" y="6148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H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349" y="3839"/>
                <a:ext cx="1439" cy="2272"/>
              </a:xfrm>
              <a:prstGeom prst="ellipse">
                <a:avLst/>
              </a:prstGeom>
              <a:noFill/>
              <a:ln>
                <a:solidFill>
                  <a:srgbClr val="2C001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12158" y="4898"/>
                <a:ext cx="816" cy="852"/>
              </a:xfrm>
              <a:prstGeom prst="ellipse">
                <a:avLst/>
              </a:prstGeom>
              <a:noFill/>
              <a:ln>
                <a:solidFill>
                  <a:srgbClr val="2C001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10006" y="3663"/>
                <a:ext cx="3084" cy="4041"/>
              </a:xfrm>
              <a:prstGeom prst="ellipse">
                <a:avLst/>
              </a:prstGeom>
              <a:noFill/>
              <a:ln>
                <a:solidFill>
                  <a:srgbClr val="2C001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236" y="4826"/>
                <a:ext cx="1986" cy="2395"/>
              </a:xfrm>
              <a:prstGeom prst="ellipse">
                <a:avLst/>
              </a:prstGeom>
              <a:noFill/>
              <a:ln>
                <a:solidFill>
                  <a:srgbClr val="2C001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8844" y="4898"/>
                <a:ext cx="816" cy="852"/>
              </a:xfrm>
              <a:prstGeom prst="ellipse">
                <a:avLst/>
              </a:prstGeom>
              <a:noFill/>
              <a:ln>
                <a:solidFill>
                  <a:srgbClr val="2C001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9788" y="2733"/>
                <a:ext cx="1040" cy="1089"/>
              </a:xfrm>
              <a:prstGeom prst="ellipse">
                <a:avLst/>
              </a:prstGeom>
              <a:noFill/>
              <a:ln>
                <a:solidFill>
                  <a:srgbClr val="2C001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0489" y="5896"/>
                <a:ext cx="816" cy="852"/>
              </a:xfrm>
              <a:prstGeom prst="ellipse">
                <a:avLst/>
              </a:prstGeom>
              <a:noFill/>
              <a:ln>
                <a:solidFill>
                  <a:srgbClr val="2C001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11385" y="5871"/>
                <a:ext cx="716" cy="852"/>
              </a:xfrm>
              <a:prstGeom prst="ellipse">
                <a:avLst/>
              </a:prstGeom>
              <a:noFill/>
              <a:ln>
                <a:solidFill>
                  <a:srgbClr val="2C001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x-none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</a:t>
            </a:r>
            <a:endParaRPr lang="x-none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grpSp>
        <p:nvGrpSpPr>
          <p:cNvPr id="20" name="Grupo 19"/>
          <p:cNvGrpSpPr/>
          <p:nvPr/>
        </p:nvGrpSpPr>
        <p:grpSpPr>
          <a:xfrm>
            <a:off x="1797685" y="1235710"/>
            <a:ext cx="5548630" cy="1485900"/>
            <a:chOff x="2382" y="1946"/>
            <a:chExt cx="8738" cy="2340"/>
          </a:xfrm>
        </p:grpSpPr>
        <p:sp>
          <p:nvSpPr>
            <p:cNvPr id="99" name="TextShape 2"/>
            <p:cNvSpPr txBox="1"/>
            <p:nvPr/>
          </p:nvSpPr>
          <p:spPr>
            <a:xfrm>
              <a:off x="2382" y="3266"/>
              <a:ext cx="478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   Veja se há nó raiz</a:t>
              </a:r>
              <a:endPara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9" name="Triângulo isósceles 8"/>
            <p:cNvSpPr/>
            <p:nvPr/>
          </p:nvSpPr>
          <p:spPr>
            <a:xfrm>
              <a:off x="8325" y="2485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10484" y="1946"/>
              <a:ext cx="637" cy="81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9079" y="2548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cxnSp>
          <p:nvCxnSpPr>
            <p:cNvPr id="17" name="Conector curvo 16"/>
            <p:cNvCxnSpPr/>
            <p:nvPr/>
          </p:nvCxnSpPr>
          <p:spPr>
            <a:xfrm flipV="1">
              <a:off x="7195" y="3028"/>
              <a:ext cx="1773" cy="796"/>
            </a:xfrm>
            <a:prstGeom prst="curvedConnector3">
              <a:avLst>
                <a:gd name="adj1" fmla="val 50028"/>
              </a:avLst>
            </a:prstGeom>
            <a:ln w="25400">
              <a:solidFill>
                <a:srgbClr val="2C001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de </a:t>
            </a:r>
            <a:r>
              <a:rPr lang="x-none" altLang="pt-BR" sz="2400" b="1" i="1" spc="-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N</a:t>
            </a:r>
            <a:r>
              <a:rPr lang="x-none" altLang="pt-BR" sz="2400" b="1" i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sym typeface="+mn-ea"/>
              </a:rPr>
              <a:t> em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" name="Triângulo isósceles 22"/>
          <p:cNvSpPr/>
          <p:nvPr/>
        </p:nvSpPr>
        <p:spPr>
          <a:xfrm>
            <a:off x="3456940" y="543560"/>
            <a:ext cx="469900" cy="436245"/>
          </a:xfrm>
          <a:prstGeom prst="triangle">
            <a:avLst>
              <a:gd name="adj" fmla="val 50017"/>
            </a:avLst>
          </a:prstGeom>
          <a:solidFill>
            <a:srgbClr val="2C001E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grpSp>
        <p:nvGrpSpPr>
          <p:cNvPr id="2" name="Grupo 1"/>
          <p:cNvGrpSpPr/>
          <p:nvPr/>
        </p:nvGrpSpPr>
        <p:grpSpPr>
          <a:xfrm>
            <a:off x="1735138" y="1235710"/>
            <a:ext cx="5673725" cy="1487170"/>
            <a:chOff x="2186" y="1946"/>
            <a:chExt cx="8935" cy="2342"/>
          </a:xfrm>
        </p:grpSpPr>
        <p:sp>
          <p:nvSpPr>
            <p:cNvPr id="99" name="TextShape 2"/>
            <p:cNvSpPr txBox="1"/>
            <p:nvPr/>
          </p:nvSpPr>
          <p:spPr>
            <a:xfrm>
              <a:off x="2186" y="3267"/>
              <a:ext cx="4882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- Se não há, então: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9" name="Triângulo isósceles 8"/>
            <p:cNvSpPr/>
            <p:nvPr/>
          </p:nvSpPr>
          <p:spPr>
            <a:xfrm>
              <a:off x="8325" y="2485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10484" y="1946"/>
              <a:ext cx="637" cy="81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9079" y="2548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N</a:t>
              </a:r>
              <a:endPara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endParaRPr>
            </a:p>
          </p:txBody>
        </p:sp>
        <p:cxnSp>
          <p:nvCxnSpPr>
            <p:cNvPr id="17" name="Conector curvo 16"/>
            <p:cNvCxnSpPr/>
            <p:nvPr/>
          </p:nvCxnSpPr>
          <p:spPr>
            <a:xfrm flipV="1">
              <a:off x="7195" y="3028"/>
              <a:ext cx="1773" cy="796"/>
            </a:xfrm>
            <a:prstGeom prst="curvedConnector3">
              <a:avLst>
                <a:gd name="adj1" fmla="val 50028"/>
              </a:avLst>
            </a:prstGeom>
            <a:ln w="25400">
              <a:solidFill>
                <a:srgbClr val="2C001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902970" y="427990"/>
            <a:ext cx="240919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 - </a:t>
            </a: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 há, então: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cxnSp>
        <p:nvCxnSpPr>
          <p:cNvPr id="8" name="Conector Reto 7"/>
          <p:cNvCxnSpPr/>
          <p:nvPr/>
        </p:nvCxnSpPr>
        <p:spPr>
          <a:xfrm>
            <a:off x="6657340" y="1235710"/>
            <a:ext cx="404495" cy="516890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1762125" y="1054100"/>
            <a:ext cx="5003800" cy="1145540"/>
            <a:chOff x="2775" y="2485"/>
            <a:chExt cx="7880" cy="1804"/>
          </a:xfrm>
        </p:grpSpPr>
        <p:sp>
          <p:nvSpPr>
            <p:cNvPr id="2" name="TextShape 2"/>
            <p:cNvSpPr txBox="1"/>
            <p:nvPr/>
          </p:nvSpPr>
          <p:spPr>
            <a:xfrm>
              <a:off x="2775" y="3269"/>
              <a:ext cx="4391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 algn="ctr"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Se </a:t>
              </a:r>
              <a:r>
                <a:rPr lang="x-none" altLang="pt-BR" sz="2400" b="1" i="1" strike="noStrike" spc="-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N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&lt; </a:t>
              </a:r>
              <a:r>
                <a:rPr lang="x-none" altLang="pt-BR" sz="2400" b="1" i="1" strike="noStrike" spc="-1">
                  <a:solidFill>
                    <a:srgbClr val="2C001E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O</a:t>
              </a:r>
              <a:r>
                <a:rPr lang="x-none" altLang="pt-BR" sz="2400" b="1" i="1" strike="noStrike" spc="-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, então</a:t>
              </a:r>
              <a:endPara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  <a:p>
              <a:pPr algn="ctr"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inserir em</a:t>
              </a:r>
              <a:endPara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3" name="Triângulo isósceles 2"/>
            <p:cNvSpPr/>
            <p:nvPr/>
          </p:nvSpPr>
          <p:spPr>
            <a:xfrm>
              <a:off x="8325" y="2485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cxnSp>
          <p:nvCxnSpPr>
            <p:cNvPr id="4" name="Conector curvo 3"/>
            <p:cNvCxnSpPr/>
            <p:nvPr/>
          </p:nvCxnSpPr>
          <p:spPr>
            <a:xfrm flipV="1">
              <a:off x="7195" y="3551"/>
              <a:ext cx="1175" cy="273"/>
            </a:xfrm>
            <a:prstGeom prst="curvedConnector3">
              <a:avLst>
                <a:gd name="adj1" fmla="val 50043"/>
              </a:avLst>
            </a:prstGeom>
            <a:ln w="25400">
              <a:solidFill>
                <a:srgbClr val="2C001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riângulo isósceles 6"/>
            <p:cNvSpPr/>
            <p:nvPr/>
          </p:nvSpPr>
          <p:spPr>
            <a:xfrm>
              <a:off x="8550" y="3494"/>
              <a:ext cx="884" cy="649"/>
            </a:xfrm>
            <a:prstGeom prst="triangle">
              <a:avLst>
                <a:gd name="adj" fmla="val 50017"/>
              </a:avLst>
            </a:prstGeom>
            <a:solidFill>
              <a:srgbClr val="DD4814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cxnSp>
          <p:nvCxnSpPr>
            <p:cNvPr id="10" name="Conector Reto 9"/>
            <p:cNvCxnSpPr>
              <a:stCxn id="11" idx="3"/>
              <a:endCxn id="7" idx="0"/>
            </p:cNvCxnSpPr>
            <p:nvPr/>
          </p:nvCxnSpPr>
          <p:spPr>
            <a:xfrm flipH="1">
              <a:off x="8992" y="3240"/>
              <a:ext cx="203" cy="25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9079" y="2548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O</a:t>
              </a:r>
              <a:endPara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762125" y="2241550"/>
            <a:ext cx="5299075" cy="1487805"/>
            <a:chOff x="2775" y="1946"/>
            <a:chExt cx="8345" cy="2343"/>
          </a:xfrm>
        </p:grpSpPr>
        <p:sp>
          <p:nvSpPr>
            <p:cNvPr id="13" name="TextShape 2"/>
            <p:cNvSpPr txBox="1"/>
            <p:nvPr/>
          </p:nvSpPr>
          <p:spPr>
            <a:xfrm>
              <a:off x="2775" y="3269"/>
              <a:ext cx="4391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 algn="ctr"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Se </a:t>
              </a:r>
              <a:r>
                <a:rPr lang="x-none" altLang="pt-BR" sz="2400" b="1" i="1" strike="noStrike" spc="-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N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&gt;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r>
                <a:rPr lang="x-none" altLang="pt-BR" sz="2400" b="1" i="1" strike="noStrike" spc="-1">
                  <a:solidFill>
                    <a:srgbClr val="2C001E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O</a:t>
              </a:r>
              <a:r>
                <a:rPr lang="x-none" altLang="pt-BR" sz="2400" b="1" i="1" strike="noStrike" spc="-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,</a:t>
              </a:r>
              <a:r>
                <a:rPr lang="x-none" altLang="pt-BR" sz="2400" b="1" i="1" strike="noStrike" spc="-1">
                  <a:solidFill>
                    <a:srgbClr val="2C001E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r>
                <a:rPr lang="x-none" altLang="pt-BR" sz="2400" b="1" i="1" strike="noStrike" spc="-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então</a:t>
              </a:r>
              <a:endPara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  <a:p>
              <a:pPr algn="ctr"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inserir em</a:t>
              </a:r>
              <a:endParaRPr lang="x-none" altLang="pt-BR" sz="24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" name="Triângulo isósceles 13"/>
            <p:cNvSpPr/>
            <p:nvPr/>
          </p:nvSpPr>
          <p:spPr>
            <a:xfrm>
              <a:off x="8325" y="2485"/>
              <a:ext cx="2330" cy="1795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10484" y="1946"/>
              <a:ext cx="637" cy="81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curvo 15"/>
            <p:cNvCxnSpPr/>
            <p:nvPr/>
          </p:nvCxnSpPr>
          <p:spPr>
            <a:xfrm flipV="1">
              <a:off x="7195" y="3551"/>
              <a:ext cx="1175" cy="273"/>
            </a:xfrm>
            <a:prstGeom prst="curvedConnector3">
              <a:avLst>
                <a:gd name="adj1" fmla="val 50043"/>
              </a:avLst>
            </a:prstGeom>
            <a:ln w="25400">
              <a:solidFill>
                <a:srgbClr val="2C001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o 17"/>
            <p:cNvGrpSpPr/>
            <p:nvPr/>
          </p:nvGrpSpPr>
          <p:grpSpPr>
            <a:xfrm flipH="1">
              <a:off x="9558" y="3240"/>
              <a:ext cx="884" cy="902"/>
              <a:chOff x="8550" y="3240"/>
              <a:chExt cx="884" cy="902"/>
            </a:xfrm>
          </p:grpSpPr>
          <p:sp>
            <p:nvSpPr>
              <p:cNvPr id="19" name="Triângulo isósceles 18"/>
              <p:cNvSpPr/>
              <p:nvPr/>
            </p:nvSpPr>
            <p:spPr>
              <a:xfrm>
                <a:off x="8550" y="3494"/>
                <a:ext cx="884" cy="649"/>
              </a:xfrm>
              <a:prstGeom prst="triangle">
                <a:avLst>
                  <a:gd name="adj" fmla="val 50017"/>
                </a:avLst>
              </a:prstGeom>
              <a:solidFill>
                <a:srgbClr val="DD4814"/>
              </a:solidFill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>
                  <a:latin typeface="Ubuntu"/>
                  <a:ea typeface="Ubuntu"/>
                </a:endParaRPr>
              </a:p>
            </p:txBody>
          </p:sp>
          <p:cxnSp>
            <p:nvCxnSpPr>
              <p:cNvPr id="20" name="Conector Reto 19"/>
              <p:cNvCxnSpPr>
                <a:stCxn id="21" idx="3"/>
                <a:endCxn id="19" idx="0"/>
              </p:cNvCxnSpPr>
              <p:nvPr/>
            </p:nvCxnSpPr>
            <p:spPr>
              <a:xfrm flipH="1">
                <a:off x="8992" y="3240"/>
                <a:ext cx="203" cy="254"/>
              </a:xfrm>
              <a:prstGeom prst="line">
                <a:avLst/>
              </a:prstGeom>
              <a:ln>
                <a:solidFill>
                  <a:srgbClr val="DD48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ipse 20"/>
            <p:cNvSpPr/>
            <p:nvPr/>
          </p:nvSpPr>
          <p:spPr>
            <a:xfrm>
              <a:off x="9079" y="2548"/>
              <a:ext cx="793" cy="81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001E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solidFill>
                    <a:schemeClr val="bg1">
                      <a:lumMod val="65000"/>
                    </a:schemeClr>
                  </a:solidFill>
                  <a:latin typeface="Ubuntu"/>
                  <a:ea typeface="Ubuntu"/>
                </a:rPr>
                <a:t>O</a:t>
              </a:r>
              <a:endParaRPr lang="x-none" altLang="pt-BR" b="1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</a:endParaRPr>
            </a:p>
          </p:txBody>
        </p:sp>
      </p:grpSp>
      <p:sp>
        <p:nvSpPr>
          <p:cNvPr id="6" name="TextShape 2"/>
          <p:cNvSpPr txBox="1"/>
          <p:nvPr/>
        </p:nvSpPr>
        <p:spPr>
          <a:xfrm>
            <a:off x="6224905" y="4541520"/>
            <a:ext cx="2802890" cy="44577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1600" b="1" i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Lembre-se: Recursivamente.</a:t>
            </a:r>
            <a:endParaRPr lang="x-none" altLang="pt-BR" sz="1600" b="1" i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(listas encadeadas)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novo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(listas encadeadas)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ela 14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endCxn id="3" idx="0"/>
          </p:cNvCxnSpPr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novo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(listas encadeadas)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15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novo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(listas encadeadas)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15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novo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pic>
        <p:nvPicPr>
          <p:cNvPr id="82" name="Shape 5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410400" y="217800"/>
            <a:ext cx="5287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Componentes</a:t>
            </a:r>
            <a:endParaRPr lang="pt-BR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10400" y="4743360"/>
            <a:ext cx="827532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Título 4"/>
          <p:cNvSpPr/>
          <p:nvPr>
            <p:ph type="title"/>
          </p:nvPr>
        </p:nvSpPr>
        <p:spPr/>
        <p:txBody>
          <a:bodyPr/>
          <a:p>
            <a:endParaRPr lang="pt-BR" altLang="en-US">
              <a:latin typeface="Ubuntu"/>
              <a:ea typeface="Ubuntu"/>
            </a:endParaRPr>
          </a:p>
        </p:txBody>
      </p:sp>
      <p:graphicFrame>
        <p:nvGraphicFramePr>
          <p:cNvPr id="6" name="Table 4"/>
          <p:cNvGraphicFramePr/>
          <p:nvPr/>
        </p:nvGraphicFramePr>
        <p:xfrm>
          <a:off x="462240" y="1468080"/>
          <a:ext cx="8234640" cy="2170080"/>
        </p:xfrm>
        <a:graphic>
          <a:graphicData uri="http://schemas.openxmlformats.org/drawingml/2006/table">
            <a:tbl>
              <a:tblPr/>
              <a:tblGrid>
                <a:gridCol w="4114440"/>
                <a:gridCol w="4120560"/>
              </a:tblGrid>
              <a:tr h="315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Nome</a:t>
                      </a:r>
                      <a:endParaRPr lang="pt-BR" sz="12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DD481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Sobrenome</a:t>
                      </a:r>
                      <a:endParaRPr lang="pt-BR" sz="12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DD4814"/>
                    </a:solidFill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Jefferson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Avilar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Jailson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Pereira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Helio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Azevedo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20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Tiago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Cauassa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Miguel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Rodrigues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  <a:tr h="307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Rebeca</a:t>
                      </a:r>
                      <a:endParaRPr 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Ubuntu"/>
                          <a:ea typeface="Ubuntu"/>
                        </a:rPr>
                        <a:t>Assunção</a:t>
                      </a:r>
                      <a:endParaRPr lang="x-none" altLang="pt-BR" sz="12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Ubuntu"/>
                        <a:ea typeface="Ubuntu"/>
                      </a:endParaRPr>
                    </a:p>
                  </a:txBody>
                  <a:tcPr marL="91080" marR="91080" marT="68400" marB="68400">
                    <a:lnL w="9360">
                      <a:solidFill>
                        <a:srgbClr val="999999"/>
                      </a:solidFill>
                    </a:lnL>
                    <a:lnR w="9360">
                      <a:solidFill>
                        <a:srgbClr val="999999"/>
                      </a:solidFill>
                    </a:lnR>
                    <a:lnT w="9360">
                      <a:solidFill>
                        <a:srgbClr val="999999"/>
                      </a:solidFill>
                    </a:lnT>
                    <a:lnB w="9360">
                      <a:solidFill>
                        <a:srgbClr val="999999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(listas encadeadas)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?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17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novo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(listas encadeadas)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080"/>
                <a:gridCol w="569595"/>
              </a:tblGrid>
              <a:tr h="3657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17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novo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(listas encadeadas)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novo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(listas encadeadas)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(listas encadeadas)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ela 19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(listas encadeadas)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21" name="Tabela 20"/>
          <p:cNvGraphicFramePr/>
          <p:nvPr/>
        </p:nvGraphicFramePr>
        <p:xfrm>
          <a:off x="5305425" y="133413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7538720" y="23298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41975" y="171894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(listas encadeadas)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(listas encadeadas)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</a:t>
            </a:r>
            <a:r>
              <a:rPr lang="x-none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Item já existe</a:t>
            </a:r>
            <a:endParaRPr lang="x-none" sz="24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1985" y="301053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20" name="Tabela 19"/>
          <p:cNvGraphicFramePr/>
          <p:nvPr/>
        </p:nvGraphicFramePr>
        <p:xfrm>
          <a:off x="4572000" y="324612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Inserção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(listas encadeadas)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925695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5290" y="2894965"/>
            <a:ext cx="980440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II</a:t>
            </a:r>
            <a:r>
              <a:rPr lang="x-none" sz="2400" b="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- Item já existe</a:t>
            </a:r>
            <a:endParaRPr lang="x-none" sz="2400" b="0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3" name="Shape 9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/>
      </p:transition>
    </mc:Choice>
    <mc:Fallback>
      <p:transition spd="slow">
        <p:strip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6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95" y="-19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0" y="2066290"/>
            <a:ext cx="9121775" cy="3422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1737995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um nó "filho";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104265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1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017905" y="297561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B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não possui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017905" y="2396490"/>
            <a:ext cx="3671570" cy="91376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just">
              <a:lnSpc>
                <a:spcPct val="100000"/>
              </a:lnSpc>
            </a:pP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	A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</a:t>
            </a:r>
            <a:r>
              <a:rPr lang="x-none" altLang="pt-BR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r>
              <a:rPr lang="x-none" altLang="pt-BR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do item a ser removido possui dois nós "filhos"; Ex: nó </a:t>
            </a:r>
            <a:r>
              <a:rPr lang="x-none" altLang="pt-BR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F;</a:t>
            </a:r>
            <a:endParaRPr lang="x-none" altLang="pt-BR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17905" y="429895"/>
            <a:ext cx="3357880" cy="647700"/>
            <a:chOff x="1423" y="677"/>
            <a:chExt cx="5288" cy="1020"/>
          </a:xfrm>
        </p:grpSpPr>
        <p:sp>
          <p:nvSpPr>
            <p:cNvPr id="22" name="TextShape 2"/>
            <p:cNvSpPr txBox="1"/>
            <p:nvPr/>
          </p:nvSpPr>
          <p:spPr>
            <a:xfrm>
              <a:off x="1423" y="677"/>
              <a:ext cx="5288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Exclusão de </a:t>
              </a:r>
              <a:r>
                <a:rPr lang="x-none" altLang="pt-BR" sz="2400" b="1" i="1" spc="-1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N</a:t>
              </a:r>
              <a:r>
                <a:rPr lang="x-none" altLang="pt-BR" sz="2400" b="1" i="1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  <a:sym typeface="+mn-ea"/>
                </a:rPr>
                <a:t> em</a:t>
              </a: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 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23" name="Triângulo isósceles 22"/>
            <p:cNvSpPr/>
            <p:nvPr/>
          </p:nvSpPr>
          <p:spPr>
            <a:xfrm>
              <a:off x="5444" y="856"/>
              <a:ext cx="740" cy="687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latin typeface="Ubuntu"/>
                <a:ea typeface="Ubuntu"/>
              </a:endParaRPr>
            </a:p>
          </p:txBody>
        </p:sp>
      </p:grpSp>
      <p:sp>
        <p:nvSpPr>
          <p:cNvPr id="2" name="TextShape 2"/>
          <p:cNvSpPr txBox="1"/>
          <p:nvPr/>
        </p:nvSpPr>
        <p:spPr>
          <a:xfrm>
            <a:off x="1017905" y="1762760"/>
            <a:ext cx="303720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Caso 2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358130" y="743585"/>
            <a:ext cx="2884170" cy="2898140"/>
            <a:chOff x="7605" y="1188"/>
            <a:chExt cx="4542" cy="4564"/>
          </a:xfrm>
          <a:solidFill>
            <a:srgbClr val="2C001E"/>
          </a:solidFill>
        </p:grpSpPr>
        <p:cxnSp>
          <p:nvCxnSpPr>
            <p:cNvPr id="8" name="Conector Reto 7"/>
            <p:cNvCxnSpPr/>
            <p:nvPr/>
          </p:nvCxnSpPr>
          <p:spPr>
            <a:xfrm>
              <a:off x="10933" y="1946"/>
              <a:ext cx="637" cy="814"/>
            </a:xfrm>
            <a:prstGeom prst="line">
              <a:avLst/>
            </a:prstGeom>
            <a:grpFill/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 rot="0">
              <a:off x="8703" y="1188"/>
              <a:ext cx="3445" cy="4565"/>
              <a:chOff x="1962" y="2333"/>
              <a:chExt cx="2573" cy="3595"/>
            </a:xfrm>
            <a:grpFill/>
          </p:grpSpPr>
          <p:cxnSp>
            <p:nvCxnSpPr>
              <p:cNvPr id="25" name="Conector Reto 24"/>
              <p:cNvCxnSpPr/>
              <p:nvPr/>
            </p:nvCxnSpPr>
            <p:spPr>
              <a:xfrm flipH="1">
                <a:off x="2219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21" y="2877"/>
                <a:ext cx="637" cy="814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/>
              <p:cNvSpPr/>
              <p:nvPr/>
            </p:nvSpPr>
            <p:spPr>
              <a:xfrm>
                <a:off x="2784" y="2333"/>
                <a:ext cx="618" cy="63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b="1">
                    <a:latin typeface="Ubuntu"/>
                    <a:ea typeface="Ubuntu"/>
                  </a:rPr>
                  <a:t>A</a:t>
                </a:r>
                <a:endParaRPr lang="x-none" altLang="pt-BR" b="1">
                  <a:latin typeface="Ubuntu"/>
                  <a:ea typeface="Ubuntu"/>
                </a:endParaRPr>
              </a:p>
            </p:txBody>
          </p:sp>
          <p:cxnSp>
            <p:nvCxnSpPr>
              <p:cNvPr id="31" name="Conector Reto 30"/>
              <p:cNvCxnSpPr>
                <a:stCxn id="32" idx="3"/>
              </p:cNvCxnSpPr>
              <p:nvPr/>
            </p:nvCxnSpPr>
            <p:spPr>
              <a:xfrm flipH="1">
                <a:off x="3503" y="3910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ipse 31"/>
              <p:cNvSpPr/>
              <p:nvPr/>
            </p:nvSpPr>
            <p:spPr>
              <a:xfrm>
                <a:off x="3669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C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3" name="Conector Reto 32"/>
              <p:cNvCxnSpPr>
                <a:stCxn id="32" idx="5"/>
              </p:cNvCxnSpPr>
              <p:nvPr/>
            </p:nvCxnSpPr>
            <p:spPr>
              <a:xfrm>
                <a:off x="4078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/>
              <p:cNvSpPr/>
              <p:nvPr/>
            </p:nvSpPr>
            <p:spPr>
              <a:xfrm>
                <a:off x="1962" y="3503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B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>
                <a:off x="2353" y="3910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>
                <a:stCxn id="37" idx="3"/>
              </p:cNvCxnSpPr>
              <p:nvPr/>
            </p:nvCxnSpPr>
            <p:spPr>
              <a:xfrm flipH="1">
                <a:off x="3105" y="4876"/>
                <a:ext cx="236" cy="757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/>
              <p:cNvSpPr/>
              <p:nvPr/>
            </p:nvSpPr>
            <p:spPr>
              <a:xfrm>
                <a:off x="3271" y="4469"/>
                <a:ext cx="479" cy="47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F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cxnSp>
            <p:nvCxnSpPr>
              <p:cNvPr id="38" name="Conector Reto 37"/>
              <p:cNvCxnSpPr>
                <a:stCxn id="37" idx="5"/>
              </p:cNvCxnSpPr>
              <p:nvPr/>
            </p:nvCxnSpPr>
            <p:spPr>
              <a:xfrm>
                <a:off x="3680" y="4876"/>
                <a:ext cx="252" cy="748"/>
              </a:xfrm>
              <a:prstGeom prst="lin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ipse 42"/>
              <p:cNvSpPr/>
              <p:nvPr/>
            </p:nvSpPr>
            <p:spPr>
              <a:xfrm>
                <a:off x="2360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E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4057" y="4469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G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904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I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3641" y="5452"/>
                <a:ext cx="479" cy="477"/>
              </a:xfrm>
              <a:prstGeom prst="ellipse">
                <a:avLst/>
              </a:prstGeom>
              <a:grpFill/>
              <a:ln>
                <a:solidFill>
                  <a:srgbClr val="2C00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pt-BR" sz="1600" b="1">
                    <a:latin typeface="Ubuntu"/>
                    <a:ea typeface="Ubuntu"/>
                  </a:rPr>
                  <a:t>J</a:t>
                </a:r>
                <a:endParaRPr lang="x-none" altLang="pt-BR" sz="1600" b="1">
                  <a:latin typeface="Ubuntu"/>
                  <a:ea typeface="Ubuntu"/>
                </a:endParaRPr>
              </a:p>
            </p:txBody>
          </p:sp>
        </p:grpSp>
        <p:cxnSp>
          <p:nvCxnSpPr>
            <p:cNvPr id="5" name="Conector Reto 4"/>
            <p:cNvCxnSpPr/>
            <p:nvPr/>
          </p:nvCxnSpPr>
          <p:spPr>
            <a:xfrm flipH="1">
              <a:off x="8455" y="320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8145" y="3911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7915" y="4432"/>
              <a:ext cx="316" cy="961"/>
            </a:xfrm>
            <a:prstGeom prst="lin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7605" y="5141"/>
              <a:ext cx="641" cy="606"/>
            </a:xfrm>
            <a:prstGeom prst="ellipse">
              <a:avLst/>
            </a:prstGeom>
            <a:grpFill/>
            <a:ln>
              <a:solidFill>
                <a:srgbClr val="2C00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87010" y="133921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504430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1825" y="173926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92" name="Shape 7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93" name="Shap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34" name="Grupo 33"/>
          <p:cNvGrpSpPr/>
          <p:nvPr/>
        </p:nvGrpSpPr>
        <p:grpSpPr>
          <a:xfrm>
            <a:off x="1733550" y="1633855"/>
            <a:ext cx="5677535" cy="1875790"/>
            <a:chOff x="2730" y="2573"/>
            <a:chExt cx="8941" cy="2954"/>
          </a:xfrm>
        </p:grpSpPr>
        <p:sp>
          <p:nvSpPr>
            <p:cNvPr id="2" name="Triângulo isósceles 1"/>
            <p:cNvSpPr/>
            <p:nvPr/>
          </p:nvSpPr>
          <p:spPr>
            <a:xfrm>
              <a:off x="2730" y="2604"/>
              <a:ext cx="3278" cy="2892"/>
            </a:xfrm>
            <a:prstGeom prst="triangle">
              <a:avLst>
                <a:gd name="adj" fmla="val 50017"/>
              </a:avLst>
            </a:prstGeom>
            <a:solidFill>
              <a:srgbClr val="2C001E"/>
            </a:solidFill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8479" y="2573"/>
              <a:ext cx="3192" cy="2954"/>
              <a:chOff x="8479" y="2400"/>
              <a:chExt cx="3192" cy="2954"/>
            </a:xfrm>
          </p:grpSpPr>
          <p:cxnSp>
            <p:nvCxnSpPr>
              <p:cNvPr id="7" name="Conector Reto 6"/>
              <p:cNvCxnSpPr/>
              <p:nvPr/>
            </p:nvCxnSpPr>
            <p:spPr>
              <a:xfrm flipH="1">
                <a:off x="9257" y="2944"/>
                <a:ext cx="637" cy="814"/>
              </a:xfrm>
              <a:prstGeom prst="line">
                <a:avLst/>
              </a:prstGeom>
              <a:ln>
                <a:solidFill>
                  <a:srgbClr val="DD48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/>
              <p:nvPr/>
            </p:nvCxnSpPr>
            <p:spPr>
              <a:xfrm>
                <a:off x="10359" y="2944"/>
                <a:ext cx="637" cy="814"/>
              </a:xfrm>
              <a:prstGeom prst="line">
                <a:avLst/>
              </a:prstGeom>
              <a:ln>
                <a:solidFill>
                  <a:srgbClr val="DD48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Elipse 5"/>
              <p:cNvSpPr/>
              <p:nvPr/>
            </p:nvSpPr>
            <p:spPr>
              <a:xfrm>
                <a:off x="9822" y="2400"/>
                <a:ext cx="618" cy="63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9" name="Triângulo isósceles 8"/>
              <p:cNvSpPr/>
              <p:nvPr/>
            </p:nvSpPr>
            <p:spPr>
              <a:xfrm>
                <a:off x="8479" y="3757"/>
                <a:ext cx="1584" cy="1596"/>
              </a:xfrm>
              <a:prstGeom prst="triangle">
                <a:avLst>
                  <a:gd name="adj" fmla="val 50017"/>
                </a:avLst>
              </a:prstGeom>
              <a:solidFill>
                <a:srgbClr val="2C001E"/>
              </a:solidFill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3" name="Conector Reto 12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10541" y="3939"/>
                <a:ext cx="236" cy="757"/>
              </a:xfrm>
              <a:prstGeom prst="line">
                <a:avLst/>
              </a:prstGeom>
              <a:ln>
                <a:solidFill>
                  <a:srgbClr val="DD48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Elipse 9"/>
              <p:cNvSpPr/>
              <p:nvPr/>
            </p:nvSpPr>
            <p:spPr>
              <a:xfrm>
                <a:off x="10707" y="3532"/>
                <a:ext cx="479" cy="477"/>
              </a:xfrm>
              <a:prstGeom prst="ellipse">
                <a:avLst/>
              </a:prstGeom>
              <a:solidFill>
                <a:srgbClr val="2C001E"/>
              </a:solidFill>
              <a:ln>
                <a:solidFill>
                  <a:srgbClr val="DD48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cxnSp>
            <p:nvCxnSpPr>
              <p:cNvPr id="16" name="Conector Reto 15"/>
              <p:cNvCxnSpPr>
                <a:stCxn id="10" idx="5"/>
                <a:endCxn id="12" idx="0"/>
              </p:cNvCxnSpPr>
              <p:nvPr/>
            </p:nvCxnSpPr>
            <p:spPr>
              <a:xfrm>
                <a:off x="11116" y="3939"/>
                <a:ext cx="252" cy="748"/>
              </a:xfrm>
              <a:prstGeom prst="line">
                <a:avLst/>
              </a:prstGeom>
              <a:ln>
                <a:solidFill>
                  <a:srgbClr val="DD48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riângulo isósceles 10"/>
              <p:cNvSpPr/>
              <p:nvPr/>
            </p:nvSpPr>
            <p:spPr>
              <a:xfrm>
                <a:off x="10238" y="4696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C001E"/>
              </a:solidFill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  <p:sp>
            <p:nvSpPr>
              <p:cNvPr id="12" name="Triângulo isósceles 11"/>
              <p:cNvSpPr/>
              <p:nvPr/>
            </p:nvSpPr>
            <p:spPr>
              <a:xfrm>
                <a:off x="11065" y="4687"/>
                <a:ext cx="606" cy="659"/>
              </a:xfrm>
              <a:prstGeom prst="triangle">
                <a:avLst>
                  <a:gd name="adj" fmla="val 50017"/>
                </a:avLst>
              </a:prstGeom>
              <a:solidFill>
                <a:srgbClr val="2C001E"/>
              </a:solidFill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altLang="en-US"/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6531" y="3530"/>
              <a:ext cx="1338" cy="1040"/>
              <a:chOff x="6206" y="5637"/>
              <a:chExt cx="1338" cy="1040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206" y="5637"/>
                <a:ext cx="1339" cy="398"/>
                <a:chOff x="6975" y="3851"/>
                <a:chExt cx="1339" cy="398"/>
              </a:xfrm>
            </p:grpSpPr>
            <p:sp>
              <p:nvSpPr>
                <p:cNvPr id="3" name="Elipse 2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DD481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18" name="Conector Reto 17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chemeClr val="dk1">
                      <a:alpha val="98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upo 28"/>
              <p:cNvGrpSpPr/>
              <p:nvPr/>
            </p:nvGrpSpPr>
            <p:grpSpPr>
              <a:xfrm>
                <a:off x="6206" y="6279"/>
                <a:ext cx="1339" cy="398"/>
                <a:chOff x="6975" y="3851"/>
                <a:chExt cx="1339" cy="398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6975" y="3851"/>
                  <a:ext cx="359" cy="399"/>
                </a:xfrm>
                <a:prstGeom prst="ellipse">
                  <a:avLst/>
                </a:prstGeom>
                <a:ln>
                  <a:solidFill>
                    <a:srgbClr val="DD481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pt-BR" altLang="en-US"/>
                </a:p>
              </p:txBody>
            </p:sp>
            <p:cxnSp>
              <p:nvCxnSpPr>
                <p:cNvPr id="31" name="Conector Reto 30"/>
                <p:cNvCxnSpPr/>
                <p:nvPr/>
              </p:nvCxnSpPr>
              <p:spPr>
                <a:xfrm>
                  <a:off x="7464" y="4050"/>
                  <a:ext cx="850" cy="0"/>
                </a:xfrm>
                <a:prstGeom prst="line">
                  <a:avLst/>
                </a:prstGeom>
                <a:ln w="127000">
                  <a:solidFill>
                    <a:schemeClr val="dk1">
                      <a:alpha val="98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Explosão 1 3"/>
          <p:cNvSpPr/>
          <p:nvPr/>
        </p:nvSpPr>
        <p:spPr>
          <a:xfrm>
            <a:off x="6068695" y="2070100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727575" y="1873885"/>
            <a:ext cx="2734310" cy="2005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70065" y="31838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6" name="Tabela 35"/>
          <p:cNvGraphicFramePr/>
          <p:nvPr/>
        </p:nvGraphicFramePr>
        <p:xfrm>
          <a:off x="7654290" y="1697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776720" y="2050415"/>
            <a:ext cx="1353820" cy="2965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6111240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4829175" y="1873885"/>
            <a:ext cx="1851660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466965" y="10160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5299075" y="132715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724535" y="23329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19120" y="1724025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a 35"/>
          <p:cNvGraphicFramePr/>
          <p:nvPr/>
        </p:nvGraphicFramePr>
        <p:xfrm>
          <a:off x="4402455" y="367792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(Níveis)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92" name="Shape 7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93" name="Shap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46" name="Grupo 45"/>
          <p:cNvGrpSpPr/>
          <p:nvPr/>
        </p:nvGrpSpPr>
        <p:grpSpPr>
          <a:xfrm>
            <a:off x="2132013" y="1379855"/>
            <a:ext cx="4879975" cy="2945130"/>
            <a:chOff x="2693" y="2173"/>
            <a:chExt cx="7685" cy="4638"/>
          </a:xfrm>
        </p:grpSpPr>
        <p:cxnSp>
          <p:nvCxnSpPr>
            <p:cNvPr id="24" name="Conector Reto 23"/>
            <p:cNvCxnSpPr/>
            <p:nvPr/>
          </p:nvCxnSpPr>
          <p:spPr>
            <a:xfrm>
              <a:off x="2693" y="2578"/>
              <a:ext cx="508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2693" y="3962"/>
              <a:ext cx="508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2693" y="5188"/>
              <a:ext cx="508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2693" y="6437"/>
              <a:ext cx="508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 flipH="1">
              <a:off x="3711" y="286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5187" y="286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4468" y="2173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7" name="Conector Reto 16"/>
            <p:cNvCxnSpPr>
              <a:stCxn id="19" idx="3"/>
            </p:cNvCxnSpPr>
            <p:nvPr/>
          </p:nvCxnSpPr>
          <p:spPr>
            <a:xfrm flipH="1">
              <a:off x="5431" y="4176"/>
              <a:ext cx="316" cy="961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5653" y="3659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20" name="Conector Reto 19"/>
            <p:cNvCxnSpPr>
              <a:stCxn id="19" idx="5"/>
            </p:cNvCxnSpPr>
            <p:nvPr/>
          </p:nvCxnSpPr>
          <p:spPr>
            <a:xfrm>
              <a:off x="6215" y="4176"/>
              <a:ext cx="337" cy="950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3367" y="3659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3891" y="4176"/>
              <a:ext cx="337" cy="950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stCxn id="27" idx="3"/>
            </p:cNvCxnSpPr>
            <p:nvPr/>
          </p:nvCxnSpPr>
          <p:spPr>
            <a:xfrm flipH="1">
              <a:off x="4898" y="5402"/>
              <a:ext cx="316" cy="961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5120" y="4885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28" name="Conector Reto 27"/>
            <p:cNvCxnSpPr>
              <a:stCxn id="27" idx="5"/>
            </p:cNvCxnSpPr>
            <p:nvPr/>
          </p:nvCxnSpPr>
          <p:spPr>
            <a:xfrm>
              <a:off x="5682" y="5402"/>
              <a:ext cx="337" cy="950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3900" y="4885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6172" y="4885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F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4628" y="6134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G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5615" y="6134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37" name="TextShape 2"/>
            <p:cNvSpPr txBox="1"/>
            <p:nvPr/>
          </p:nvSpPr>
          <p:spPr>
            <a:xfrm>
              <a:off x="8492" y="2203"/>
              <a:ext cx="1886" cy="749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>
              <a:scene3d>
                <a:camera prst="orthographicFront"/>
                <a:lightRig rig="threePt" dir="t"/>
              </a:scene3d>
            </a:bodyPr>
            <a:p>
              <a:pPr>
                <a:lnSpc>
                  <a:spcPct val="100000"/>
                </a:lnSpc>
              </a:pPr>
              <a:r>
                <a:rPr lang="x-none" altLang="pt-BR" sz="2400" b="0" strike="noStrike" spc="-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Nível 0</a:t>
              </a:r>
              <a:endPara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38" name="TextShape 2"/>
            <p:cNvSpPr txBox="1"/>
            <p:nvPr/>
          </p:nvSpPr>
          <p:spPr>
            <a:xfrm>
              <a:off x="8492" y="3588"/>
              <a:ext cx="1886" cy="749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>
              <a:scene3d>
                <a:camera prst="orthographicFront"/>
                <a:lightRig rig="threePt" dir="t"/>
              </a:scene3d>
            </a:bodyPr>
            <a:p>
              <a:pPr>
                <a:lnSpc>
                  <a:spcPct val="100000"/>
                </a:lnSpc>
              </a:pPr>
              <a:r>
                <a:rPr lang="x-none" altLang="pt-BR" sz="2400" b="0" strike="noStrike" spc="-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Nível 1</a:t>
              </a:r>
              <a:endPara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43" name="TextShape 2"/>
            <p:cNvSpPr txBox="1"/>
            <p:nvPr/>
          </p:nvSpPr>
          <p:spPr>
            <a:xfrm>
              <a:off x="8492" y="4814"/>
              <a:ext cx="1886" cy="749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>
              <a:scene3d>
                <a:camera prst="orthographicFront"/>
                <a:lightRig rig="threePt" dir="t"/>
              </a:scene3d>
            </a:bodyPr>
            <a:p>
              <a:pPr>
                <a:lnSpc>
                  <a:spcPct val="100000"/>
                </a:lnSpc>
              </a:pPr>
              <a:r>
                <a:rPr lang="x-none" altLang="pt-BR" sz="2400" b="0" strike="noStrike" spc="-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Nível 2</a:t>
              </a:r>
              <a:endPara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45" name="TextShape 2"/>
            <p:cNvSpPr txBox="1"/>
            <p:nvPr/>
          </p:nvSpPr>
          <p:spPr>
            <a:xfrm>
              <a:off x="8492" y="6063"/>
              <a:ext cx="1886" cy="749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>
              <a:scene3d>
                <a:camera prst="orthographicFront"/>
                <a:lightRig rig="threePt" dir="t"/>
              </a:scene3d>
            </a:bodyPr>
            <a:p>
              <a:pPr>
                <a:lnSpc>
                  <a:spcPct val="100000"/>
                </a:lnSpc>
              </a:pPr>
              <a:r>
                <a:rPr lang="x-none" altLang="pt-BR" sz="2400" b="0" strike="noStrike" spc="-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Nível 3</a:t>
              </a:r>
              <a:endPara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0"/>
          </p:cNvCxnSpPr>
          <p:nvPr/>
        </p:nvCxnSpPr>
        <p:spPr>
          <a:xfrm>
            <a:off x="2598420" y="2875280"/>
            <a:ext cx="1022350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9120" y="301879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b="1">
                <a:latin typeface="Ubuntu"/>
                <a:ea typeface="Ubuntu"/>
                <a:sym typeface="+mn-ea"/>
              </a:rPr>
              <a:t>NIL</a:t>
            </a:r>
            <a:endParaRPr lang="x-none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/>
          <p:nvPr/>
        </p:nvGraphicFramePr>
        <p:xfrm>
          <a:off x="3051175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2927350" y="4337050"/>
            <a:ext cx="879475" cy="352425"/>
          </a:xfrm>
          <a:prstGeom prst="straightConnector1">
            <a:avLst/>
          </a:prstGeom>
          <a:ln w="28575" cmpd="dbl">
            <a:solidFill>
              <a:srgbClr val="DD4814"/>
            </a:solidFill>
            <a:prstDash val="sysDot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7" name="Explosão 1 6"/>
          <p:cNvSpPr/>
          <p:nvPr/>
        </p:nvSpPr>
        <p:spPr>
          <a:xfrm>
            <a:off x="2881630" y="342836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2598420" y="2875280"/>
            <a:ext cx="141605" cy="16154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3675" y="321881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829175" y="3162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AUX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185285" y="3531235"/>
            <a:ext cx="1111250" cy="2857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81885" y="4490720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1-B)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Nenhum nó filho</a:t>
            </a:r>
            <a:endParaRPr lang="x-none" sz="24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9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20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21" name="Tabela 20"/>
          <p:cNvGraphicFramePr/>
          <p:nvPr/>
        </p:nvGraphicFramePr>
        <p:xfrm>
          <a:off x="3900805" y="133032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/>
          <p:nvPr/>
        </p:nvGraphicFramePr>
        <p:xfrm>
          <a:off x="179260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/>
          <p:nvPr/>
        </p:nvGraphicFramePr>
        <p:xfrm>
          <a:off x="6210935" y="232981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/>
          <p:nvPr/>
        </p:nvGraphicFramePr>
        <p:xfrm>
          <a:off x="544830" y="3681730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/>
          <p:nvPr/>
        </p:nvGraphicFramePr>
        <p:xfrm>
          <a:off x="7432040" y="3684905"/>
          <a:ext cx="1139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"/>
                <a:gridCol w="57467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2362200" y="1884045"/>
            <a:ext cx="1835785" cy="4457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 flipH="1">
            <a:off x="1114425" y="2875280"/>
            <a:ext cx="973455" cy="8064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44690" y="2894965"/>
            <a:ext cx="956945" cy="7899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ela 33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4727575" y="1873885"/>
            <a:ext cx="2052955" cy="4559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08305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37" name="Tabela 36"/>
          <p:cNvGraphicFramePr/>
          <p:nvPr/>
        </p:nvGraphicFramePr>
        <p:xfrm>
          <a:off x="4799330" y="74549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P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4470400" y="1113155"/>
            <a:ext cx="718185" cy="21717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5091430" y="134937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(Altura)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92" name="Shape 7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93" name="Shap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pSp>
        <p:nvGrpSpPr>
          <p:cNvPr id="6" name="Grupo 5"/>
          <p:cNvGrpSpPr/>
          <p:nvPr/>
        </p:nvGrpSpPr>
        <p:grpSpPr>
          <a:xfrm>
            <a:off x="2032953" y="1301433"/>
            <a:ext cx="5078095" cy="2902585"/>
            <a:chOff x="4032" y="2173"/>
            <a:chExt cx="7997" cy="4571"/>
          </a:xfrm>
        </p:grpSpPr>
        <p:cxnSp>
          <p:nvCxnSpPr>
            <p:cNvPr id="36" name="Conector Reto 35"/>
            <p:cNvCxnSpPr/>
            <p:nvPr/>
          </p:nvCxnSpPr>
          <p:spPr>
            <a:xfrm flipH="1" flipV="1">
              <a:off x="8204" y="3742"/>
              <a:ext cx="15" cy="300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none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 flipH="1">
              <a:off x="4376" y="286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5852" y="286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5133" y="2173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7" name="Conector Reto 16"/>
            <p:cNvCxnSpPr>
              <a:stCxn id="19" idx="3"/>
            </p:cNvCxnSpPr>
            <p:nvPr/>
          </p:nvCxnSpPr>
          <p:spPr>
            <a:xfrm flipH="1">
              <a:off x="6096" y="4176"/>
              <a:ext cx="316" cy="961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6318" y="3659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20" name="Conector Reto 19"/>
            <p:cNvCxnSpPr>
              <a:stCxn id="19" idx="5"/>
            </p:cNvCxnSpPr>
            <p:nvPr/>
          </p:nvCxnSpPr>
          <p:spPr>
            <a:xfrm>
              <a:off x="6880" y="4176"/>
              <a:ext cx="337" cy="950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4032" y="3659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4556" y="4176"/>
              <a:ext cx="337" cy="950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stCxn id="27" idx="3"/>
            </p:cNvCxnSpPr>
            <p:nvPr/>
          </p:nvCxnSpPr>
          <p:spPr>
            <a:xfrm flipH="1">
              <a:off x="5563" y="5402"/>
              <a:ext cx="316" cy="961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5785" y="4885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28" name="Conector Reto 27"/>
            <p:cNvCxnSpPr>
              <a:stCxn id="27" idx="5"/>
            </p:cNvCxnSpPr>
            <p:nvPr/>
          </p:nvCxnSpPr>
          <p:spPr>
            <a:xfrm>
              <a:off x="6347" y="5402"/>
              <a:ext cx="337" cy="950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4565" y="4885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6837" y="4885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F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5293" y="6134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G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6280" y="6134"/>
              <a:ext cx="641" cy="606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45" name="TextShape 2"/>
            <p:cNvSpPr txBox="1"/>
            <p:nvPr/>
          </p:nvSpPr>
          <p:spPr>
            <a:xfrm>
              <a:off x="8707" y="4986"/>
              <a:ext cx="3322" cy="749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>
              <a:scene3d>
                <a:camera prst="orthographicFront"/>
                <a:lightRig rig="threePt" dir="t"/>
              </a:scene3d>
            </a:bodyPr>
            <a:p>
              <a:pPr>
                <a:lnSpc>
                  <a:spcPct val="100000"/>
                </a:lnSpc>
              </a:pPr>
              <a:r>
                <a:rPr lang="x-none" altLang="pt-BR" sz="2400" b="0" strike="noStrike" spc="-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altura(H) = 2</a:t>
              </a:r>
              <a:endPara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cxnSp>
          <p:nvCxnSpPr>
            <p:cNvPr id="3" name="Conector Reto 2"/>
            <p:cNvCxnSpPr/>
            <p:nvPr/>
          </p:nvCxnSpPr>
          <p:spPr>
            <a:xfrm>
              <a:off x="7754" y="3605"/>
              <a:ext cx="97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6318250" y="196596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0015" y="237426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1" name="Straight Arrow Connector 30"/>
          <p:cNvCxnSpPr>
            <a:endCxn id="9" idx="0"/>
          </p:cNvCxnSpPr>
          <p:nvPr/>
        </p:nvCxnSpPr>
        <p:spPr>
          <a:xfrm>
            <a:off x="4166870" y="2695575"/>
            <a:ext cx="1115695" cy="2330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615" y="11182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>
            <a:off x="5743575" y="1346835"/>
            <a:ext cx="1451610" cy="6172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955" y="3618230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graphicFrame>
        <p:nvGraphicFramePr>
          <p:cNvPr id="30" name="Tabela 29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5464810" y="3474085"/>
            <a:ext cx="167005" cy="4864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7000" y="364299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ela 22"/>
          <p:cNvGraphicFramePr/>
          <p:nvPr/>
        </p:nvGraphicFramePr>
        <p:xfrm>
          <a:off x="5235575" y="39604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ysDash"/>
                    </a:lnL>
                    <a:lnR w="12700">
                      <a:solidFill>
                        <a:schemeClr val="tx1"/>
                      </a:solidFill>
                      <a:prstDash val="sysDash"/>
                    </a:lnR>
                    <a:lnT w="12700">
                      <a:solidFill>
                        <a:schemeClr val="tx1"/>
                      </a:solidFill>
                      <a:prstDash val="sysDash"/>
                    </a:lnT>
                    <a:lnB w="12700">
                      <a:solidFill>
                        <a:schemeClr val="tx1"/>
                      </a:solidFill>
                      <a:prstDash val="sysDash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xplosão 1 26"/>
          <p:cNvSpPr/>
          <p:nvPr/>
        </p:nvSpPr>
        <p:spPr>
          <a:xfrm>
            <a:off x="4988560" y="3691255"/>
            <a:ext cx="1470025" cy="1257935"/>
          </a:xfrm>
          <a:prstGeom prst="irregularSeal1">
            <a:avLst/>
          </a:prstGeom>
          <a:solidFill>
            <a:srgbClr val="DD48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endCxn id="34" idx="0"/>
          </p:cNvCxnSpPr>
          <p:nvPr/>
        </p:nvCxnSpPr>
        <p:spPr>
          <a:xfrm flipH="1">
            <a:off x="4794885" y="3474085"/>
            <a:ext cx="669925" cy="110109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8235" y="19081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  <a:sym typeface="+mn-ea"/>
              </a:rPr>
              <a:t>P</a:t>
            </a:r>
            <a:endParaRPr lang="x-none" altLang="pt-BR" b="1">
              <a:latin typeface="Ubuntu"/>
              <a:ea typeface="Ubuntu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64405" y="380047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88560" y="4558665"/>
            <a:ext cx="419100" cy="2222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745" y="4575175"/>
            <a:ext cx="71628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000" b="1">
                <a:latin typeface="Ubuntu"/>
                <a:ea typeface="Ubuntu"/>
                <a:sym typeface="+mn-ea"/>
              </a:rPr>
              <a:t>NIL</a:t>
            </a:r>
            <a:endParaRPr lang="x-none" sz="2000" b="1">
              <a:latin typeface="Ubuntu"/>
              <a:ea typeface="Ubuntu"/>
              <a:sym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750" y="4458335"/>
            <a:ext cx="330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>
                <a:latin typeface="Ubuntu"/>
                <a:ea typeface="Ubuntu"/>
              </a:rPr>
              <a:t>Z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866130" y="4182745"/>
            <a:ext cx="800735" cy="47561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Exclusão (Caso 2-A)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01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ela 2"/>
          <p:cNvGraphicFramePr/>
          <p:nvPr/>
        </p:nvGraphicFramePr>
        <p:xfrm>
          <a:off x="4081780" y="134937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/>
          <p:nvPr/>
        </p:nvGraphicFramePr>
        <p:xfrm>
          <a:off x="2655570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/>
          <p:nvPr/>
        </p:nvGraphicFramePr>
        <p:xfrm>
          <a:off x="5347335" y="19640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/>
          <p:nvPr/>
        </p:nvGraphicFramePr>
        <p:xfrm>
          <a:off x="1565910" y="27940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/>
          <p:nvPr/>
        </p:nvGraphicFramePr>
        <p:xfrm>
          <a:off x="3110230" y="29660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/>
          <p:nvPr/>
        </p:nvGraphicFramePr>
        <p:xfrm>
          <a:off x="4886325" y="292862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28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/>
          <p:nvPr/>
        </p:nvGraphicFramePr>
        <p:xfrm>
          <a:off x="6656705" y="29387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3051810" y="1913890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</p:cNvCxnSpPr>
          <p:nvPr/>
        </p:nvCxnSpPr>
        <p:spPr>
          <a:xfrm>
            <a:off x="3536315" y="1115060"/>
            <a:ext cx="933450" cy="2273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1962150" y="2512695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90875" y="2514600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7960" y="2560955"/>
            <a:ext cx="329565" cy="35369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895975" y="254127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ela 1"/>
          <p:cNvGraphicFramePr/>
          <p:nvPr/>
        </p:nvGraphicFramePr>
        <p:xfrm>
          <a:off x="3109595" y="749300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  <a:latin typeface="Ubuntu"/>
                          <a:ea typeface="Ubuntu"/>
                        </a:rPr>
                        <a:t>raiz</a:t>
                      </a:r>
                      <a:endParaRPr lang="x-none">
                        <a:solidFill>
                          <a:schemeClr val="tx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6" idx="0"/>
          </p:cNvCxnSpPr>
          <p:nvPr/>
        </p:nvCxnSpPr>
        <p:spPr>
          <a:xfrm>
            <a:off x="4554220" y="1874520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Shape 2"/>
          <p:cNvSpPr txBox="1"/>
          <p:nvPr/>
        </p:nvSpPr>
        <p:spPr>
          <a:xfrm>
            <a:off x="196215" y="743585"/>
            <a:ext cx="274701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dois filhos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aphicFrame>
        <p:nvGraphicFramePr>
          <p:cNvPr id="17" name="Tabela 16"/>
          <p:cNvGraphicFramePr/>
          <p:nvPr/>
        </p:nvGraphicFramePr>
        <p:xfrm>
          <a:off x="387350" y="36963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783590" y="334645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08200" y="3346450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/>
          <p:nvPr/>
        </p:nvGraphicFramePr>
        <p:xfrm>
          <a:off x="1711960" y="38138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260590" y="3503295"/>
            <a:ext cx="147955" cy="3886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ela 24"/>
          <p:cNvGraphicFramePr/>
          <p:nvPr/>
        </p:nvGraphicFramePr>
        <p:xfrm>
          <a:off x="7012305" y="38919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442075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pt-BR" b="1" i="1">
                <a:latin typeface="Ubuntu"/>
                <a:ea typeface="Ubuntu"/>
              </a:rPr>
              <a:t>remove-aux();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635" y="2065020"/>
            <a:ext cx="9122410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 (</a:t>
            </a:r>
            <a:r>
              <a:rPr lang="x-none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Percorrer</a:t>
            </a: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)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ld"/>
      </p:transition>
    </mc:Choice>
    <mc:Fallback>
      <p:transition spd="slow">
        <p:strips dir="l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92" name="Shape 7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93" name="Shap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5" name="Conector Reto 4"/>
          <p:cNvCxnSpPr/>
          <p:nvPr/>
        </p:nvCxnSpPr>
        <p:spPr>
          <a:xfrm flipH="1">
            <a:off x="2626360" y="1818640"/>
            <a:ext cx="541655" cy="656590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3563620" y="1818640"/>
            <a:ext cx="541655" cy="656590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107055" y="1379855"/>
            <a:ext cx="525145" cy="513715"/>
          </a:xfrm>
          <a:prstGeom prst="ellipse">
            <a:avLst/>
          </a:prstGeom>
          <a:solidFill>
            <a:srgbClr val="2C001E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7" name="Conector Reto 16"/>
          <p:cNvCxnSpPr>
            <a:stCxn id="19" idx="3"/>
          </p:cNvCxnSpPr>
          <p:nvPr/>
        </p:nvCxnSpPr>
        <p:spPr>
          <a:xfrm flipH="1">
            <a:off x="3718560" y="2651760"/>
            <a:ext cx="200660" cy="610235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859530" y="2323465"/>
            <a:ext cx="407035" cy="384810"/>
          </a:xfrm>
          <a:prstGeom prst="ellipse">
            <a:avLst/>
          </a:prstGeom>
          <a:solidFill>
            <a:srgbClr val="2C001E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0" name="Conector Reto 19"/>
          <p:cNvCxnSpPr>
            <a:stCxn id="19" idx="5"/>
          </p:cNvCxnSpPr>
          <p:nvPr/>
        </p:nvCxnSpPr>
        <p:spPr>
          <a:xfrm>
            <a:off x="4197350" y="2651760"/>
            <a:ext cx="213995" cy="603250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407920" y="2323465"/>
            <a:ext cx="407035" cy="384810"/>
          </a:xfrm>
          <a:prstGeom prst="ellipse">
            <a:avLst/>
          </a:prstGeom>
          <a:solidFill>
            <a:schemeClr val="accent1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3" name="Conector Reto 22"/>
          <p:cNvCxnSpPr/>
          <p:nvPr/>
        </p:nvCxnSpPr>
        <p:spPr>
          <a:xfrm>
            <a:off x="2740660" y="2651760"/>
            <a:ext cx="213995" cy="603250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7" idx="3"/>
          </p:cNvCxnSpPr>
          <p:nvPr/>
        </p:nvCxnSpPr>
        <p:spPr>
          <a:xfrm flipH="1">
            <a:off x="3380105" y="3430270"/>
            <a:ext cx="200660" cy="610235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521075" y="3101975"/>
            <a:ext cx="407035" cy="384810"/>
          </a:xfrm>
          <a:prstGeom prst="ellipse">
            <a:avLst/>
          </a:prstGeom>
          <a:solidFill>
            <a:srgbClr val="2C001E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8" name="Conector Reto 27"/>
          <p:cNvCxnSpPr>
            <a:stCxn id="27" idx="5"/>
          </p:cNvCxnSpPr>
          <p:nvPr/>
        </p:nvCxnSpPr>
        <p:spPr>
          <a:xfrm>
            <a:off x="3858895" y="3430270"/>
            <a:ext cx="213995" cy="603250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2746375" y="3101975"/>
            <a:ext cx="407035" cy="384810"/>
          </a:xfrm>
          <a:prstGeom prst="ellipse">
            <a:avLst/>
          </a:prstGeom>
          <a:solidFill>
            <a:srgbClr val="2C001E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4189095" y="3101975"/>
            <a:ext cx="407035" cy="384810"/>
          </a:xfrm>
          <a:prstGeom prst="ellipse">
            <a:avLst/>
          </a:prstGeom>
          <a:solidFill>
            <a:srgbClr val="2C001E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208655" y="3895090"/>
            <a:ext cx="407035" cy="384810"/>
          </a:xfrm>
          <a:prstGeom prst="ellipse">
            <a:avLst/>
          </a:prstGeom>
          <a:solidFill>
            <a:srgbClr val="2C001E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835400" y="3895090"/>
            <a:ext cx="407035" cy="384810"/>
          </a:xfrm>
          <a:prstGeom prst="ellipse">
            <a:avLst/>
          </a:prstGeom>
          <a:solidFill>
            <a:srgbClr val="2C001E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" name="TextShape 2"/>
          <p:cNvSpPr txBox="1"/>
          <p:nvPr/>
        </p:nvSpPr>
        <p:spPr>
          <a:xfrm>
            <a:off x="5001895" y="2794635"/>
            <a:ext cx="221742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 com grau 1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CustomShape 1"/>
          <p:cNvSpPr/>
          <p:nvPr/>
        </p:nvSpPr>
        <p:spPr>
          <a:xfrm>
            <a:off x="0" y="0"/>
            <a:ext cx="9142560" cy="44132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2" name="CustomShape 2"/>
          <p:cNvSpPr/>
          <p:nvPr/>
        </p:nvSpPr>
        <p:spPr>
          <a:xfrm>
            <a:off x="1018080" y="429840"/>
            <a:ext cx="3357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Percorrendo uma árvore Binária</a:t>
            </a:r>
            <a:endParaRPr 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483" name="TextShape 3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Muita operações em arvores binarias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necessitam que se percorra todos os nós de suas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Sub-arvores,executando alguma ação ou tratamento em cada nó.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 Cada nó é “visitado” uma única vez.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- Isso gera uma sequencia linear de nós, cuja ordem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Depende de como a aŕvore foi percorrida.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CustomShape 1"/>
          <p:cNvSpPr/>
          <p:nvPr/>
        </p:nvSpPr>
        <p:spPr>
          <a:xfrm>
            <a:off x="0" y="0"/>
            <a:ext cx="9142560" cy="44132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5" name="CustomShape 2"/>
          <p:cNvSpPr/>
          <p:nvPr/>
        </p:nvSpPr>
        <p:spPr>
          <a:xfrm>
            <a:off x="1018080" y="429840"/>
            <a:ext cx="3357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Percorrendo uma árvore Binária</a:t>
            </a:r>
            <a:endParaRPr 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486" name="TextShape 3"/>
          <p:cNvSpPr txBox="1"/>
          <p:nvPr/>
        </p:nvSpPr>
        <p:spPr>
          <a:xfrm>
            <a:off x="1052705" y="1364660"/>
            <a:ext cx="7038720" cy="239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Podemos percorrer a arvores de 3 formas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(essas são as mais importantes, existem outras)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Pré-Ordem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a “raiz”, o filho da “esquerda” e o filho da “direita”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o filho da “esquerda”, a “raiz” e o filho da “direita”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Pós-Ordem</a:t>
            </a: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: Visita o filho da “esquerda”, o filho da “direita” e a “raiz”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algn="just"/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 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8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489" name="Shape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490" name="Shap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491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Pré-ordem</a:t>
            </a:r>
            <a:endParaRPr lang="pt-BR" sz="20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516" name="TextShape 28"/>
          <p:cNvSpPr txBox="1"/>
          <p:nvPr/>
        </p:nvSpPr>
        <p:spPr>
          <a:xfrm>
            <a:off x="5661660" y="1296035"/>
            <a:ext cx="3437890" cy="290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Imprime A, visita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Imprime B, visita D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Visita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Imprime E, Visita F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visita G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9 - volta p/B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10 - Volta p/ 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11 - visita C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945005" y="1224280"/>
            <a:ext cx="3023235" cy="3094990"/>
            <a:chOff x="3175" y="1928"/>
            <a:chExt cx="4761" cy="4874"/>
          </a:xfrm>
        </p:grpSpPr>
        <p:sp>
          <p:nvSpPr>
            <p:cNvPr id="1492" name="CustomShape 4"/>
            <p:cNvSpPr/>
            <p:nvPr/>
          </p:nvSpPr>
          <p:spPr>
            <a:xfrm>
              <a:off x="5443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3" name="CustomShape 5"/>
            <p:cNvSpPr/>
            <p:nvPr/>
          </p:nvSpPr>
          <p:spPr>
            <a:xfrm>
              <a:off x="4309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4" name="CustomShape 6"/>
            <p:cNvSpPr/>
            <p:nvPr/>
          </p:nvSpPr>
          <p:spPr>
            <a:xfrm>
              <a:off x="3175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5" name="CustomShape 7"/>
            <p:cNvSpPr/>
            <p:nvPr/>
          </p:nvSpPr>
          <p:spPr>
            <a:xfrm>
              <a:off x="6803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6" name="CustomShape 8"/>
            <p:cNvSpPr/>
            <p:nvPr/>
          </p:nvSpPr>
          <p:spPr>
            <a:xfrm>
              <a:off x="5669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7" name="CustomShape 9"/>
            <p:cNvSpPr/>
            <p:nvPr/>
          </p:nvSpPr>
          <p:spPr>
            <a:xfrm>
              <a:off x="4762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8" name="CustomShape 10"/>
            <p:cNvSpPr/>
            <p:nvPr/>
          </p:nvSpPr>
          <p:spPr>
            <a:xfrm>
              <a:off x="7143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499" name="Line 11"/>
            <p:cNvSpPr/>
            <p:nvPr/>
          </p:nvSpPr>
          <p:spPr>
            <a:xfrm flipH="1">
              <a:off x="4989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0" name="Line 12"/>
            <p:cNvSpPr/>
            <p:nvPr/>
          </p:nvSpPr>
          <p:spPr>
            <a:xfrm flipH="1">
              <a:off x="3855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1" name="Line 13"/>
            <p:cNvSpPr/>
            <p:nvPr/>
          </p:nvSpPr>
          <p:spPr>
            <a:xfrm>
              <a:off x="6236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2" name="Line 14"/>
            <p:cNvSpPr/>
            <p:nvPr/>
          </p:nvSpPr>
          <p:spPr>
            <a:xfrm>
              <a:off x="4989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3" name="Line 15"/>
            <p:cNvSpPr/>
            <p:nvPr/>
          </p:nvSpPr>
          <p:spPr>
            <a:xfrm flipH="1">
              <a:off x="5329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4" name="Line 16"/>
            <p:cNvSpPr/>
            <p:nvPr/>
          </p:nvSpPr>
          <p:spPr>
            <a:xfrm>
              <a:off x="6350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5" name="CustomShape 17"/>
            <p:cNvSpPr/>
            <p:nvPr/>
          </p:nvSpPr>
          <p:spPr>
            <a:xfrm>
              <a:off x="3485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6" name="CustomShape 18"/>
            <p:cNvSpPr/>
            <p:nvPr/>
          </p:nvSpPr>
          <p:spPr>
            <a:xfrm>
              <a:off x="4745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7" name="CustomShape 19"/>
            <p:cNvSpPr/>
            <p:nvPr/>
          </p:nvSpPr>
          <p:spPr>
            <a:xfrm>
              <a:off x="4165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8" name="CustomShape 20"/>
            <p:cNvSpPr/>
            <p:nvPr/>
          </p:nvSpPr>
          <p:spPr>
            <a:xfrm>
              <a:off x="4959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09" name="CustomShape 21"/>
            <p:cNvSpPr/>
            <p:nvPr/>
          </p:nvSpPr>
          <p:spPr>
            <a:xfrm>
              <a:off x="5186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0" name="CustomShape 22"/>
            <p:cNvSpPr/>
            <p:nvPr/>
          </p:nvSpPr>
          <p:spPr>
            <a:xfrm>
              <a:off x="5556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1" name="CustomShape 23"/>
            <p:cNvSpPr/>
            <p:nvPr/>
          </p:nvSpPr>
          <p:spPr>
            <a:xfrm>
              <a:off x="6463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2" name="CustomShape 24"/>
            <p:cNvSpPr/>
            <p:nvPr/>
          </p:nvSpPr>
          <p:spPr>
            <a:xfrm>
              <a:off x="7000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3" name="CustomShape 25"/>
            <p:cNvSpPr/>
            <p:nvPr/>
          </p:nvSpPr>
          <p:spPr>
            <a:xfrm>
              <a:off x="5443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4" name="CustomShape 26"/>
            <p:cNvSpPr/>
            <p:nvPr/>
          </p:nvSpPr>
          <p:spPr>
            <a:xfrm>
              <a:off x="5102" y="2914"/>
              <a:ext cx="848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15" name="CustomShape 27"/>
            <p:cNvSpPr/>
            <p:nvPr/>
          </p:nvSpPr>
          <p:spPr>
            <a:xfrm>
              <a:off x="6010" y="2744"/>
              <a:ext cx="1055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cxnSp>
          <p:nvCxnSpPr>
            <p:cNvPr id="1517" name="Line 29"/>
            <p:cNvCxnSpPr>
              <a:stCxn id="1492" idx="1"/>
              <a:endCxn id="1493" idx="0"/>
            </p:cNvCxnSpPr>
            <p:nvPr/>
          </p:nvCxnSpPr>
          <p:spPr>
            <a:xfrm flipH="1">
              <a:off x="4705" y="2324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18" name="Line 30"/>
            <p:cNvCxnSpPr>
              <a:endCxn id="1494" idx="0"/>
            </p:cNvCxnSpPr>
            <p:nvPr/>
          </p:nvCxnSpPr>
          <p:spPr>
            <a:xfrm flipH="1">
              <a:off x="3571" y="3344"/>
              <a:ext cx="738" cy="96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19" name="Line 31"/>
            <p:cNvCxnSpPr>
              <a:stCxn id="1494" idx="3"/>
              <a:endCxn id="1493" idx="2"/>
            </p:cNvCxnSpPr>
            <p:nvPr/>
          </p:nvCxnSpPr>
          <p:spPr>
            <a:xfrm flipV="1">
              <a:off x="3968" y="3855"/>
              <a:ext cx="738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0" name="Line 32"/>
            <p:cNvCxnSpPr>
              <a:stCxn id="1493" idx="3"/>
              <a:endCxn id="1492" idx="2"/>
            </p:cNvCxnSpPr>
            <p:nvPr/>
          </p:nvCxnSpPr>
          <p:spPr>
            <a:xfrm flipV="1">
              <a:off x="5102" y="2721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1" name="Line 33"/>
            <p:cNvCxnSpPr>
              <a:stCxn id="1493" idx="2"/>
              <a:endCxn id="1496" idx="1"/>
            </p:cNvCxnSpPr>
            <p:nvPr/>
          </p:nvCxnSpPr>
          <p:spPr>
            <a:xfrm>
              <a:off x="4705" y="3855"/>
              <a:ext cx="965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2" name="Line 34"/>
            <p:cNvCxnSpPr>
              <a:stCxn id="1496" idx="1"/>
              <a:endCxn id="1497" idx="0"/>
            </p:cNvCxnSpPr>
            <p:nvPr/>
          </p:nvCxnSpPr>
          <p:spPr>
            <a:xfrm flipH="1">
              <a:off x="5158" y="4705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3" name="Line 35"/>
            <p:cNvCxnSpPr>
              <a:stCxn id="1497" idx="3"/>
              <a:endCxn id="1496" idx="2"/>
            </p:cNvCxnSpPr>
            <p:nvPr/>
          </p:nvCxnSpPr>
          <p:spPr>
            <a:xfrm flipV="1">
              <a:off x="5555" y="5102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4" name="Line 36"/>
            <p:cNvCxnSpPr>
              <a:stCxn id="1496" idx="3"/>
              <a:endCxn id="1498" idx="1"/>
            </p:cNvCxnSpPr>
            <p:nvPr/>
          </p:nvCxnSpPr>
          <p:spPr>
            <a:xfrm>
              <a:off x="6462" y="4705"/>
              <a:ext cx="681" cy="158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5" name="Line 37"/>
            <p:cNvCxnSpPr>
              <a:stCxn id="1498" idx="0"/>
              <a:endCxn id="1496" idx="3"/>
            </p:cNvCxnSpPr>
            <p:nvPr/>
          </p:nvCxnSpPr>
          <p:spPr>
            <a:xfrm flipH="1" flipV="1">
              <a:off x="6462" y="4705"/>
              <a:ext cx="1078" cy="119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6" name="Line 38"/>
            <p:cNvCxnSpPr>
              <a:stCxn id="1496" idx="0"/>
              <a:endCxn id="1493" idx="3"/>
            </p:cNvCxnSpPr>
            <p:nvPr/>
          </p:nvCxnSpPr>
          <p:spPr>
            <a:xfrm flipH="1" flipV="1">
              <a:off x="5102" y="3458"/>
              <a:ext cx="964" cy="85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7" name="Line 39"/>
            <p:cNvCxnSpPr>
              <a:stCxn id="1492" idx="2"/>
              <a:endCxn id="1495" idx="1"/>
            </p:cNvCxnSpPr>
            <p:nvPr/>
          </p:nvCxnSpPr>
          <p:spPr>
            <a:xfrm>
              <a:off x="5839" y="2721"/>
              <a:ext cx="965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528" name="Line 40"/>
            <p:cNvCxnSpPr>
              <a:stCxn id="1495" idx="0"/>
              <a:endCxn id="1492" idx="3"/>
            </p:cNvCxnSpPr>
            <p:nvPr/>
          </p:nvCxnSpPr>
          <p:spPr>
            <a:xfrm flipH="1" flipV="1">
              <a:off x="6236" y="2324"/>
              <a:ext cx="964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30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531" name="Shape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532" name="Shap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533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Pós-Ordem</a:t>
            </a:r>
            <a:endParaRPr lang="pt-BR" sz="20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534" name="TextShape 4"/>
          <p:cNvSpPr txBox="1"/>
          <p:nvPr/>
        </p:nvSpPr>
        <p:spPr>
          <a:xfrm>
            <a:off x="5476240" y="1367790"/>
            <a:ext cx="3276600" cy="290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visita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visita D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imprime B.visita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Visita F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Imprime E, visita G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9 - volta p/B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10 - Volta p/ 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11 - Imprime A, visita C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50240" y="1224000"/>
            <a:ext cx="3023640" cy="3095640"/>
            <a:chOff x="2983" y="1928"/>
            <a:chExt cx="4762" cy="4875"/>
          </a:xfrm>
        </p:grpSpPr>
        <p:sp>
          <p:nvSpPr>
            <p:cNvPr id="1535" name="CustomShape 5"/>
            <p:cNvSpPr/>
            <p:nvPr/>
          </p:nvSpPr>
          <p:spPr>
            <a:xfrm>
              <a:off x="5251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6" name="CustomShape 6"/>
            <p:cNvSpPr/>
            <p:nvPr/>
          </p:nvSpPr>
          <p:spPr>
            <a:xfrm>
              <a:off x="4117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7" name="CustomShape 7"/>
            <p:cNvSpPr/>
            <p:nvPr/>
          </p:nvSpPr>
          <p:spPr>
            <a:xfrm>
              <a:off x="2983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8" name="CustomShape 8"/>
            <p:cNvSpPr/>
            <p:nvPr/>
          </p:nvSpPr>
          <p:spPr>
            <a:xfrm>
              <a:off x="6611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39" name="CustomShape 9"/>
            <p:cNvSpPr/>
            <p:nvPr/>
          </p:nvSpPr>
          <p:spPr>
            <a:xfrm>
              <a:off x="5477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0" name="CustomShape 10"/>
            <p:cNvSpPr/>
            <p:nvPr/>
          </p:nvSpPr>
          <p:spPr>
            <a:xfrm>
              <a:off x="4570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1" name="CustomShape 11"/>
            <p:cNvSpPr/>
            <p:nvPr/>
          </p:nvSpPr>
          <p:spPr>
            <a:xfrm>
              <a:off x="6951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2" name="Line 12"/>
            <p:cNvSpPr/>
            <p:nvPr/>
          </p:nvSpPr>
          <p:spPr>
            <a:xfrm flipH="1">
              <a:off x="4797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3" name="Line 13"/>
            <p:cNvSpPr/>
            <p:nvPr/>
          </p:nvSpPr>
          <p:spPr>
            <a:xfrm flipH="1">
              <a:off x="3663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4" name="Line 14"/>
            <p:cNvSpPr/>
            <p:nvPr/>
          </p:nvSpPr>
          <p:spPr>
            <a:xfrm>
              <a:off x="6044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5" name="Line 15"/>
            <p:cNvSpPr/>
            <p:nvPr/>
          </p:nvSpPr>
          <p:spPr>
            <a:xfrm>
              <a:off x="4797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6" name="Line 16"/>
            <p:cNvSpPr/>
            <p:nvPr/>
          </p:nvSpPr>
          <p:spPr>
            <a:xfrm flipH="1">
              <a:off x="5137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7" name="Line 17"/>
            <p:cNvSpPr/>
            <p:nvPr/>
          </p:nvSpPr>
          <p:spPr>
            <a:xfrm>
              <a:off x="6158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8" name="CustomShape 18"/>
            <p:cNvSpPr/>
            <p:nvPr/>
          </p:nvSpPr>
          <p:spPr>
            <a:xfrm>
              <a:off x="3293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49" name="CustomShape 19"/>
            <p:cNvSpPr/>
            <p:nvPr/>
          </p:nvSpPr>
          <p:spPr>
            <a:xfrm>
              <a:off x="4553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0" name="CustomShape 20"/>
            <p:cNvSpPr/>
            <p:nvPr/>
          </p:nvSpPr>
          <p:spPr>
            <a:xfrm>
              <a:off x="3973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1" name="CustomShape 21"/>
            <p:cNvSpPr/>
            <p:nvPr/>
          </p:nvSpPr>
          <p:spPr>
            <a:xfrm>
              <a:off x="4767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2" name="CustomShape 22"/>
            <p:cNvSpPr/>
            <p:nvPr/>
          </p:nvSpPr>
          <p:spPr>
            <a:xfrm>
              <a:off x="4994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3" name="CustomShape 23"/>
            <p:cNvSpPr/>
            <p:nvPr/>
          </p:nvSpPr>
          <p:spPr>
            <a:xfrm>
              <a:off x="5364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4" name="CustomShape 24"/>
            <p:cNvSpPr/>
            <p:nvPr/>
          </p:nvSpPr>
          <p:spPr>
            <a:xfrm>
              <a:off x="6271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5" name="CustomShape 25"/>
            <p:cNvSpPr/>
            <p:nvPr/>
          </p:nvSpPr>
          <p:spPr>
            <a:xfrm>
              <a:off x="6808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6" name="CustomShape 26"/>
            <p:cNvSpPr/>
            <p:nvPr/>
          </p:nvSpPr>
          <p:spPr>
            <a:xfrm>
              <a:off x="5251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7" name="CustomShape 27"/>
            <p:cNvSpPr/>
            <p:nvPr/>
          </p:nvSpPr>
          <p:spPr>
            <a:xfrm>
              <a:off x="4912" y="2914"/>
              <a:ext cx="90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58" name="CustomShape 28"/>
            <p:cNvSpPr/>
            <p:nvPr/>
          </p:nvSpPr>
          <p:spPr>
            <a:xfrm>
              <a:off x="5819" y="2744"/>
              <a:ext cx="90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CustomShape 1"/>
          <p:cNvSpPr/>
          <p:nvPr/>
        </p:nvSpPr>
        <p:spPr>
          <a:xfrm>
            <a:off x="0" y="0"/>
            <a:ext cx="9142920" cy="64764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72" name="CustomShape 2"/>
          <p:cNvSpPr/>
          <p:nvPr/>
        </p:nvSpPr>
        <p:spPr>
          <a:xfrm>
            <a:off x="411480" y="0"/>
            <a:ext cx="82746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Caminhar</a:t>
            </a:r>
            <a:endParaRPr 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573" name="Shape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080" cy="199080"/>
          </a:xfrm>
          <a:prstGeom prst="rect">
            <a:avLst/>
          </a:prstGeom>
          <a:ln>
            <a:noFill/>
          </a:ln>
        </p:spPr>
      </p:pic>
      <p:pic>
        <p:nvPicPr>
          <p:cNvPr id="1574" name="Shap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5760" cy="105480"/>
          </a:xfrm>
          <a:prstGeom prst="rect">
            <a:avLst/>
          </a:prstGeom>
          <a:ln>
            <a:noFill/>
          </a:ln>
        </p:spPr>
      </p:pic>
      <p:sp>
        <p:nvSpPr>
          <p:cNvPr id="1575" name="CustomShape 3"/>
          <p:cNvSpPr/>
          <p:nvPr/>
        </p:nvSpPr>
        <p:spPr>
          <a:xfrm>
            <a:off x="199440" y="746640"/>
            <a:ext cx="2746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91440" rIns="90000" bIns="91440" anchor="ctr"/>
          <a:p>
            <a:pPr>
              <a:lnSpc>
                <a:spcPct val="100000"/>
              </a:lnSpc>
            </a:pP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Ordem</a:t>
            </a:r>
            <a:endParaRPr lang="pt-BR" sz="20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1576" name="TextShape 4"/>
          <p:cNvSpPr txBox="1"/>
          <p:nvPr/>
        </p:nvSpPr>
        <p:spPr>
          <a:xfrm>
            <a:off x="5708650" y="1201420"/>
            <a:ext cx="3166110" cy="31616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1 - visita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2 - visita D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3 - imprime D, volta p/ 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4 - visita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5 - Visita F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6 - Imprime F, volta p/ 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7 - visita G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8 - Imprime G, volta p/E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9 – Imprime E. volta p/B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10 – Imprime B,volta p/A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11 – Visita C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12 – Imprime C,volta p/A</a:t>
            </a:r>
            <a:endParaRPr lang="pt-BR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711325" y="1224280"/>
            <a:ext cx="3023235" cy="3094990"/>
            <a:chOff x="3175" y="1928"/>
            <a:chExt cx="4761" cy="4874"/>
          </a:xfrm>
        </p:grpSpPr>
        <p:sp>
          <p:nvSpPr>
            <p:cNvPr id="1577" name="CustomShape 5"/>
            <p:cNvSpPr/>
            <p:nvPr/>
          </p:nvSpPr>
          <p:spPr>
            <a:xfrm>
              <a:off x="5443" y="1928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A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78" name="CustomShape 6"/>
            <p:cNvSpPr/>
            <p:nvPr/>
          </p:nvSpPr>
          <p:spPr>
            <a:xfrm>
              <a:off x="4309" y="3061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B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79" name="CustomShape 7"/>
            <p:cNvSpPr/>
            <p:nvPr/>
          </p:nvSpPr>
          <p:spPr>
            <a:xfrm>
              <a:off x="3175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D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0" name="CustomShape 8"/>
            <p:cNvSpPr/>
            <p:nvPr/>
          </p:nvSpPr>
          <p:spPr>
            <a:xfrm>
              <a:off x="6803" y="2835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1" name="CustomShape 9"/>
            <p:cNvSpPr/>
            <p:nvPr/>
          </p:nvSpPr>
          <p:spPr>
            <a:xfrm>
              <a:off x="5669" y="43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E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2" name="CustomShape 10"/>
            <p:cNvSpPr/>
            <p:nvPr/>
          </p:nvSpPr>
          <p:spPr>
            <a:xfrm>
              <a:off x="4762" y="6009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F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3" name="CustomShape 11"/>
            <p:cNvSpPr/>
            <p:nvPr/>
          </p:nvSpPr>
          <p:spPr>
            <a:xfrm>
              <a:off x="7143" y="5896"/>
              <a:ext cx="793" cy="793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FF66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G</a:t>
              </a:r>
              <a:endParaRPr lang="pt-BR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84" name="Line 12"/>
            <p:cNvSpPr/>
            <p:nvPr/>
          </p:nvSpPr>
          <p:spPr>
            <a:xfrm flipH="1">
              <a:off x="4989" y="2608"/>
              <a:ext cx="567" cy="56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5" name="Line 13"/>
            <p:cNvSpPr/>
            <p:nvPr/>
          </p:nvSpPr>
          <p:spPr>
            <a:xfrm flipH="1">
              <a:off x="3855" y="3742"/>
              <a:ext cx="567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6" name="Line 14"/>
            <p:cNvSpPr/>
            <p:nvPr/>
          </p:nvSpPr>
          <p:spPr>
            <a:xfrm>
              <a:off x="6236" y="2494"/>
              <a:ext cx="680" cy="4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7" name="Line 15"/>
            <p:cNvSpPr/>
            <p:nvPr/>
          </p:nvSpPr>
          <p:spPr>
            <a:xfrm>
              <a:off x="4989" y="3742"/>
              <a:ext cx="794" cy="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8" name="Line 16"/>
            <p:cNvSpPr/>
            <p:nvPr/>
          </p:nvSpPr>
          <p:spPr>
            <a:xfrm flipH="1">
              <a:off x="5329" y="5102"/>
              <a:ext cx="567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9" name="Line 17"/>
            <p:cNvSpPr/>
            <p:nvPr/>
          </p:nvSpPr>
          <p:spPr>
            <a:xfrm>
              <a:off x="6350" y="4989"/>
              <a:ext cx="1020" cy="90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0" name="CustomShape 18"/>
            <p:cNvSpPr/>
            <p:nvPr/>
          </p:nvSpPr>
          <p:spPr>
            <a:xfrm>
              <a:off x="3485" y="317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2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1" name="CustomShape 19"/>
            <p:cNvSpPr/>
            <p:nvPr/>
          </p:nvSpPr>
          <p:spPr>
            <a:xfrm>
              <a:off x="4745" y="2044"/>
              <a:ext cx="584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 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2" name="CustomShape 20"/>
            <p:cNvSpPr/>
            <p:nvPr/>
          </p:nvSpPr>
          <p:spPr>
            <a:xfrm>
              <a:off x="4165" y="419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3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3" name="CustomShape 21"/>
            <p:cNvSpPr/>
            <p:nvPr/>
          </p:nvSpPr>
          <p:spPr>
            <a:xfrm>
              <a:off x="4959" y="39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4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4" name="CustomShape 22"/>
            <p:cNvSpPr/>
            <p:nvPr/>
          </p:nvSpPr>
          <p:spPr>
            <a:xfrm>
              <a:off x="5186" y="498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5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5" name="CustomShape 23"/>
            <p:cNvSpPr/>
            <p:nvPr/>
          </p:nvSpPr>
          <p:spPr>
            <a:xfrm>
              <a:off x="5556" y="5669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6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6" name="CustomShape 24"/>
            <p:cNvSpPr/>
            <p:nvPr/>
          </p:nvSpPr>
          <p:spPr>
            <a:xfrm>
              <a:off x="6463" y="5465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7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7" name="CustomShape 25"/>
            <p:cNvSpPr/>
            <p:nvPr/>
          </p:nvSpPr>
          <p:spPr>
            <a:xfrm>
              <a:off x="7000" y="5011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8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8" name="CustomShape 26"/>
            <p:cNvSpPr/>
            <p:nvPr/>
          </p:nvSpPr>
          <p:spPr>
            <a:xfrm>
              <a:off x="5443" y="3628"/>
              <a:ext cx="483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9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599" name="CustomShape 27"/>
            <p:cNvSpPr/>
            <p:nvPr/>
          </p:nvSpPr>
          <p:spPr>
            <a:xfrm>
              <a:off x="5103" y="2914"/>
              <a:ext cx="887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10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1600" name="CustomShape 28"/>
            <p:cNvSpPr/>
            <p:nvPr/>
          </p:nvSpPr>
          <p:spPr>
            <a:xfrm>
              <a:off x="6009" y="2744"/>
              <a:ext cx="848" cy="5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/>
            <a:p>
              <a:r>
                <a:rPr lang="pt-BR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11</a:t>
              </a:r>
              <a:endPara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cxnSp>
          <p:nvCxnSpPr>
            <p:cNvPr id="1601" name="Line 29"/>
            <p:cNvCxnSpPr>
              <a:stCxn id="1577" idx="1"/>
              <a:endCxn id="1578" idx="0"/>
            </p:cNvCxnSpPr>
            <p:nvPr/>
          </p:nvCxnSpPr>
          <p:spPr>
            <a:xfrm flipH="1">
              <a:off x="4705" y="2324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2" name="Line 30"/>
            <p:cNvCxnSpPr>
              <a:endCxn id="1579" idx="0"/>
            </p:cNvCxnSpPr>
            <p:nvPr/>
          </p:nvCxnSpPr>
          <p:spPr>
            <a:xfrm flipH="1">
              <a:off x="3571" y="3344"/>
              <a:ext cx="738" cy="96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3" name="Line 31"/>
            <p:cNvCxnSpPr>
              <a:stCxn id="1579" idx="3"/>
              <a:endCxn id="1578" idx="2"/>
            </p:cNvCxnSpPr>
            <p:nvPr/>
          </p:nvCxnSpPr>
          <p:spPr>
            <a:xfrm flipV="1">
              <a:off x="3968" y="3855"/>
              <a:ext cx="738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4" name="Line 32"/>
            <p:cNvCxnSpPr>
              <a:stCxn id="1578" idx="3"/>
              <a:endCxn id="1577" idx="2"/>
            </p:cNvCxnSpPr>
            <p:nvPr/>
          </p:nvCxnSpPr>
          <p:spPr>
            <a:xfrm flipV="1">
              <a:off x="5102" y="2721"/>
              <a:ext cx="738" cy="73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5" name="Line 33"/>
            <p:cNvCxnSpPr>
              <a:stCxn id="1578" idx="2"/>
              <a:endCxn id="1581" idx="1"/>
            </p:cNvCxnSpPr>
            <p:nvPr/>
          </p:nvCxnSpPr>
          <p:spPr>
            <a:xfrm>
              <a:off x="4705" y="3855"/>
              <a:ext cx="965" cy="85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6" name="Line 34"/>
            <p:cNvCxnSpPr>
              <a:stCxn id="1581" idx="1"/>
              <a:endCxn id="1582" idx="0"/>
            </p:cNvCxnSpPr>
            <p:nvPr/>
          </p:nvCxnSpPr>
          <p:spPr>
            <a:xfrm flipH="1">
              <a:off x="5158" y="4705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7" name="Line 35"/>
            <p:cNvCxnSpPr>
              <a:stCxn id="1582" idx="3"/>
              <a:endCxn id="1581" idx="2"/>
            </p:cNvCxnSpPr>
            <p:nvPr/>
          </p:nvCxnSpPr>
          <p:spPr>
            <a:xfrm flipV="1">
              <a:off x="5555" y="5102"/>
              <a:ext cx="511" cy="1305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8" name="Line 36"/>
            <p:cNvCxnSpPr>
              <a:stCxn id="1581" idx="3"/>
              <a:endCxn id="1583" idx="1"/>
            </p:cNvCxnSpPr>
            <p:nvPr/>
          </p:nvCxnSpPr>
          <p:spPr>
            <a:xfrm>
              <a:off x="6462" y="4705"/>
              <a:ext cx="681" cy="1588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09" name="Line 37"/>
            <p:cNvCxnSpPr>
              <a:stCxn id="1583" idx="0"/>
              <a:endCxn id="1581" idx="3"/>
            </p:cNvCxnSpPr>
            <p:nvPr/>
          </p:nvCxnSpPr>
          <p:spPr>
            <a:xfrm flipH="1" flipV="1">
              <a:off x="6462" y="4705"/>
              <a:ext cx="1078" cy="119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0" name="Line 38"/>
            <p:cNvCxnSpPr>
              <a:stCxn id="1581" idx="0"/>
              <a:endCxn id="1578" idx="3"/>
            </p:cNvCxnSpPr>
            <p:nvPr/>
          </p:nvCxnSpPr>
          <p:spPr>
            <a:xfrm flipH="1" flipV="1">
              <a:off x="5102" y="3458"/>
              <a:ext cx="964" cy="852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1" name="Line 39"/>
            <p:cNvCxnSpPr>
              <a:stCxn id="1577" idx="2"/>
              <a:endCxn id="1580" idx="1"/>
            </p:cNvCxnSpPr>
            <p:nvPr/>
          </p:nvCxnSpPr>
          <p:spPr>
            <a:xfrm>
              <a:off x="5839" y="2721"/>
              <a:ext cx="965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  <p:cxnSp>
          <p:nvCxnSpPr>
            <p:cNvPr id="1612" name="Line 40"/>
            <p:cNvCxnSpPr>
              <a:stCxn id="1580" idx="0"/>
              <a:endCxn id="1577" idx="3"/>
            </p:cNvCxnSpPr>
            <p:nvPr/>
          </p:nvCxnSpPr>
          <p:spPr>
            <a:xfrm flipH="1" flipV="1">
              <a:off x="6236" y="2324"/>
              <a:ext cx="964" cy="511"/>
            </a:xfrm>
            <a:prstGeom prst="curvedConnector3">
              <a:avLst/>
            </a:prstGeom>
            <a:ln>
              <a:solidFill>
                <a:srgbClr val="FF6600"/>
              </a:solidFill>
              <a:tailEnd type="triangle" w="med" len="med"/>
            </a:ln>
          </p:spPr>
        </p:cxn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22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-12700" y="2065020"/>
            <a:ext cx="9137015" cy="342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15000"/>
              </a:lnSpc>
            </a:pP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trips dir="rd"/>
      </p:transition>
    </mc:Choice>
    <mc:Fallback>
      <p:transition spd="slow">
        <p:strips dir="rd"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2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endParaRPr>
            </a:p>
          </p:txBody>
        </p:sp>
        <p:sp>
          <p:nvSpPr>
            <p:cNvPr id="3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295" y="1376680"/>
            <a:ext cx="380936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x-none" altLang="pt-BR" sz="2000" b="1">
                <a:latin typeface="Ubuntu"/>
                <a:ea typeface="Ubuntu"/>
              </a:rPr>
              <a:t>	O desequilíbrio de uma árvore binária de busca é medido </a:t>
            </a:r>
            <a:r>
              <a:rPr lang="x-none" altLang="pt-BR" sz="2000" b="1" i="1">
                <a:latin typeface="Ubuntu"/>
                <a:ea typeface="Ubuntu"/>
              </a:rPr>
              <a:t>subtraindo o número de níveis da subárvore da esquerda do número de níveis de subárvores da direita.</a:t>
            </a:r>
            <a:endParaRPr lang="x-none" altLang="pt-BR" sz="2000" b="1" i="1">
              <a:latin typeface="Ubuntu"/>
              <a:ea typeface="Ubuntu"/>
            </a:endParaRPr>
          </a:p>
        </p:txBody>
      </p:sp>
      <p:grpSp>
        <p:nvGrpSpPr>
          <p:cNvPr id="19" name="Grupo 18"/>
          <p:cNvGrpSpPr/>
          <p:nvPr/>
        </p:nvGrpSpPr>
        <p:grpSpPr>
          <a:xfrm rot="0">
            <a:off x="5826760" y="1079500"/>
            <a:ext cx="1858363" cy="2899410"/>
            <a:chOff x="1962" y="2333"/>
            <a:chExt cx="2186" cy="3596"/>
          </a:xfrm>
        </p:grpSpPr>
        <p:cxnSp>
          <p:nvCxnSpPr>
            <p:cNvPr id="20" name="Conector Reto 19"/>
            <p:cNvCxnSpPr/>
            <p:nvPr/>
          </p:nvCxnSpPr>
          <p:spPr>
            <a:xfrm flipH="1">
              <a:off x="2219" y="2877"/>
              <a:ext cx="637" cy="81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3321" y="2877"/>
              <a:ext cx="637" cy="81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784" y="2333"/>
              <a:ext cx="618" cy="637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A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>
              <a:stCxn id="29" idx="3"/>
            </p:cNvCxnSpPr>
            <p:nvPr/>
          </p:nvCxnSpPr>
          <p:spPr>
            <a:xfrm flipH="1">
              <a:off x="3503" y="3910"/>
              <a:ext cx="236" cy="757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669" y="3503"/>
              <a:ext cx="479" cy="477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C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1962" y="3503"/>
              <a:ext cx="479" cy="477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B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33" name="Conector Reto 32"/>
            <p:cNvCxnSpPr/>
            <p:nvPr/>
          </p:nvCxnSpPr>
          <p:spPr>
            <a:xfrm>
              <a:off x="2353" y="3910"/>
              <a:ext cx="252" cy="748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3271" y="4469"/>
              <a:ext cx="479" cy="477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E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cxnSp>
          <p:nvCxnSpPr>
            <p:cNvPr id="36" name="Conector Reto 35"/>
            <p:cNvCxnSpPr>
              <a:stCxn id="35" idx="5"/>
            </p:cNvCxnSpPr>
            <p:nvPr/>
          </p:nvCxnSpPr>
          <p:spPr>
            <a:xfrm>
              <a:off x="3680" y="4876"/>
              <a:ext cx="252" cy="748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2360" y="4469"/>
              <a:ext cx="479" cy="477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D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3641" y="5452"/>
              <a:ext cx="479" cy="477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sz="1600" b="1">
                  <a:latin typeface="Ubuntu"/>
                  <a:ea typeface="Ubuntu"/>
                </a:rPr>
                <a:t>H</a:t>
              </a:r>
              <a:endParaRPr lang="x-none" altLang="pt-BR" sz="1600" b="1"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5" name="TextShape 2"/>
          <p:cNvSpPr txBox="1"/>
          <p:nvPr/>
        </p:nvSpPr>
        <p:spPr>
          <a:xfrm>
            <a:off x="903605" y="429260"/>
            <a:ext cx="2620645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Equilíbrio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893888" y="1594485"/>
            <a:ext cx="5863273" cy="1665605"/>
            <a:chOff x="2584" y="2051"/>
            <a:chExt cx="9234" cy="2623"/>
          </a:xfrm>
        </p:grpSpPr>
        <p:sp>
          <p:nvSpPr>
            <p:cNvPr id="7" name="TextShape 2"/>
            <p:cNvSpPr txBox="1"/>
            <p:nvPr/>
          </p:nvSpPr>
          <p:spPr>
            <a:xfrm>
              <a:off x="2584" y="2051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 - </a:t>
              </a:r>
              <a:r>
                <a:rPr lang="x-none" altLang="pt-BR" sz="2400" b="1" strike="noStrike" spc="-1">
                  <a:solidFill>
                    <a:srgbClr val="FFFFFF">
                      <a:alpha val="50000"/>
                    </a:srgbClr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Como detectar o desequilíbrio?</a:t>
              </a:r>
              <a:endParaRPr lang="x-none" altLang="pt-BR" sz="2400" b="1" strike="noStrike" spc="-1">
                <a:solidFill>
                  <a:srgbClr val="FFFFFF">
                    <a:alpha val="50000"/>
                  </a:srgbClr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  <p:sp>
          <p:nvSpPr>
            <p:cNvPr id="8" name="TextShape 2"/>
            <p:cNvSpPr txBox="1"/>
            <p:nvPr/>
          </p:nvSpPr>
          <p:spPr>
            <a:xfrm>
              <a:off x="2584" y="3653"/>
              <a:ext cx="9233" cy="1021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lang="x-none" altLang="pt-BR" sz="2400" b="1" i="1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Ubuntu"/>
                  <a:ea typeface="Ubuntu"/>
                </a:rPr>
                <a:t>II - Como tratar o desequilíbrio?</a:t>
              </a:r>
              <a:endPara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35" y="635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5" name="TextShape 2"/>
          <p:cNvSpPr txBox="1"/>
          <p:nvPr/>
        </p:nvSpPr>
        <p:spPr>
          <a:xfrm>
            <a:off x="903605" y="1101090"/>
            <a:ext cx="5800090" cy="336931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 equilíbrio da árvore é corrigido através das chamadas </a:t>
            </a: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rotações.</a:t>
            </a:r>
            <a:endParaRPr lang="x-none" altLang="pt-BR" sz="2400" b="1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Existem basicamente 4 tipos: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esquerda;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800100" lvl="1" indent="-3429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Rotação dupla à direita;</a:t>
            </a: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 marL="342900" indent="-342900">
              <a:lnSpc>
                <a:spcPct val="100000"/>
              </a:lnSpc>
              <a:buFont typeface="Arial" panose="02080604020202020204" charset="0"/>
              <a:buChar char="•"/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endParaRPr lang="x-none" altLang="pt-BR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Conceito </a:t>
            </a:r>
            <a:r>
              <a:rPr lang="x-none" alt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(Grau)</a:t>
            </a:r>
            <a:endParaRPr lang="x-none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92" name="Shape 7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93" name="Shap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cxnSp>
        <p:nvCxnSpPr>
          <p:cNvPr id="5" name="Conector Reto 4"/>
          <p:cNvCxnSpPr/>
          <p:nvPr/>
        </p:nvCxnSpPr>
        <p:spPr>
          <a:xfrm flipH="1">
            <a:off x="2626360" y="1818640"/>
            <a:ext cx="541655" cy="656590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3563620" y="1818640"/>
            <a:ext cx="541655" cy="656590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107055" y="1379855"/>
            <a:ext cx="525145" cy="513715"/>
          </a:xfrm>
          <a:prstGeom prst="ellipse">
            <a:avLst/>
          </a:prstGeom>
          <a:solidFill>
            <a:srgbClr val="0070C0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A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7" name="Conector Reto 16"/>
          <p:cNvCxnSpPr>
            <a:stCxn id="19" idx="3"/>
          </p:cNvCxnSpPr>
          <p:nvPr/>
        </p:nvCxnSpPr>
        <p:spPr>
          <a:xfrm flipH="1">
            <a:off x="3718560" y="2651760"/>
            <a:ext cx="200660" cy="610235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859530" y="2323465"/>
            <a:ext cx="407035" cy="384810"/>
          </a:xfrm>
          <a:prstGeom prst="ellipse">
            <a:avLst/>
          </a:prstGeom>
          <a:solidFill>
            <a:srgbClr val="0070C0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C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0" name="Conector Reto 19"/>
          <p:cNvCxnSpPr>
            <a:stCxn id="19" idx="5"/>
          </p:cNvCxnSpPr>
          <p:nvPr/>
        </p:nvCxnSpPr>
        <p:spPr>
          <a:xfrm>
            <a:off x="4197350" y="2651760"/>
            <a:ext cx="213995" cy="603250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407920" y="2323465"/>
            <a:ext cx="407035" cy="384810"/>
          </a:xfrm>
          <a:prstGeom prst="ellipse">
            <a:avLst/>
          </a:prstGeom>
          <a:solidFill>
            <a:srgbClr val="2C001E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B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3" name="Conector Reto 22"/>
          <p:cNvCxnSpPr/>
          <p:nvPr/>
        </p:nvCxnSpPr>
        <p:spPr>
          <a:xfrm>
            <a:off x="2740660" y="2651760"/>
            <a:ext cx="213995" cy="603250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7" idx="3"/>
          </p:cNvCxnSpPr>
          <p:nvPr/>
        </p:nvCxnSpPr>
        <p:spPr>
          <a:xfrm flipH="1">
            <a:off x="3380105" y="3430270"/>
            <a:ext cx="200660" cy="610235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521075" y="3101975"/>
            <a:ext cx="407035" cy="384810"/>
          </a:xfrm>
          <a:prstGeom prst="ellipse">
            <a:avLst/>
          </a:prstGeom>
          <a:solidFill>
            <a:srgbClr val="0070C0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E</a:t>
            </a:r>
            <a:endParaRPr lang="x-none" altLang="pt-BR" sz="1600" b="1">
              <a:latin typeface="Ubuntu"/>
              <a:ea typeface="Ubuntu"/>
            </a:endParaRPr>
          </a:p>
        </p:txBody>
      </p:sp>
      <p:cxnSp>
        <p:nvCxnSpPr>
          <p:cNvPr id="28" name="Conector Reto 27"/>
          <p:cNvCxnSpPr>
            <a:stCxn id="27" idx="5"/>
          </p:cNvCxnSpPr>
          <p:nvPr/>
        </p:nvCxnSpPr>
        <p:spPr>
          <a:xfrm>
            <a:off x="3858895" y="3430270"/>
            <a:ext cx="213995" cy="603250"/>
          </a:xfrm>
          <a:prstGeom prst="line">
            <a:avLst/>
          </a:prstGeom>
          <a:ln>
            <a:solidFill>
              <a:srgbClr val="DD48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2746375" y="3101975"/>
            <a:ext cx="407035" cy="384810"/>
          </a:xfrm>
          <a:prstGeom prst="ellipse">
            <a:avLst/>
          </a:prstGeom>
          <a:solidFill>
            <a:srgbClr val="2C001E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D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4189095" y="3101975"/>
            <a:ext cx="407035" cy="384810"/>
          </a:xfrm>
          <a:prstGeom prst="ellipse">
            <a:avLst/>
          </a:prstGeom>
          <a:solidFill>
            <a:srgbClr val="2C001E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F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208655" y="3895090"/>
            <a:ext cx="407035" cy="384810"/>
          </a:xfrm>
          <a:prstGeom prst="ellipse">
            <a:avLst/>
          </a:prstGeom>
          <a:solidFill>
            <a:srgbClr val="2C001E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G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835400" y="3895090"/>
            <a:ext cx="407035" cy="384810"/>
          </a:xfrm>
          <a:prstGeom prst="ellipse">
            <a:avLst/>
          </a:prstGeom>
          <a:solidFill>
            <a:srgbClr val="2C001E"/>
          </a:solidFill>
          <a:ln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sz="1600" b="1">
                <a:latin typeface="Ubuntu"/>
                <a:ea typeface="Ubuntu"/>
              </a:rPr>
              <a:t>H</a:t>
            </a:r>
            <a:endParaRPr lang="x-none" altLang="pt-BR" sz="1600" b="1">
              <a:latin typeface="Ubuntu"/>
              <a:ea typeface="Ubuntu"/>
            </a:endParaRPr>
          </a:p>
        </p:txBody>
      </p:sp>
      <p:sp>
        <p:nvSpPr>
          <p:cNvPr id="2" name="TextShape 2"/>
          <p:cNvSpPr txBox="1"/>
          <p:nvPr/>
        </p:nvSpPr>
        <p:spPr>
          <a:xfrm>
            <a:off x="5001895" y="2795270"/>
            <a:ext cx="2531110" cy="47561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x-none" altLang="pt-BR" sz="2400" b="0" strike="noStrike" spc="-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Nós com grau 2</a:t>
            </a:r>
            <a:endParaRPr lang="x-none" altLang="pt-BR" sz="2400" b="0" strike="noStrike" spc="-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1711325" y="1869440"/>
            <a:ext cx="1645285" cy="1866265"/>
            <a:chOff x="2719" y="2009"/>
            <a:chExt cx="2591" cy="2939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27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à esquerda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3916680" y="1679575"/>
            <a:ext cx="1645285" cy="1866265"/>
            <a:chOff x="2719" y="2009"/>
            <a:chExt cx="2591" cy="2939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599555" y="1797050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1160" y="104046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b="1" i="1">
                <a:latin typeface="Ubuntu"/>
                <a:ea typeface="Ubuntu"/>
              </a:rPr>
              <a:t>Rotação à esquerda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561965" y="265938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535" y="1514805"/>
            <a:ext cx="238760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b="1" i="1">
                <a:latin typeface="Ubuntu"/>
                <a:ea typeface="Ubuntu"/>
              </a:rPr>
              <a:t>E se o filho da direita já tem um filho à esquerda?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7" name="Conector Reto 6"/>
          <p:cNvCxnSpPr>
            <a:stCxn id="4" idx="3"/>
            <a:endCxn id="9" idx="7"/>
          </p:cNvCxnSpPr>
          <p:nvPr/>
        </p:nvCxnSpPr>
        <p:spPr>
          <a:xfrm flipH="1">
            <a:off x="4196080" y="2764155"/>
            <a:ext cx="375285" cy="283210"/>
          </a:xfrm>
          <a:prstGeom prst="line">
            <a:avLst/>
          </a:prstGeom>
          <a:ln>
            <a:solidFill>
              <a:srgbClr val="DD481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747770" y="2972435"/>
            <a:ext cx="525145" cy="513715"/>
          </a:xfrm>
          <a:prstGeom prst="ellipse">
            <a:avLst/>
          </a:prstGeom>
          <a:solidFill>
            <a:srgbClr val="2C001E">
              <a:alpha val="70000"/>
            </a:srgbClr>
          </a:solidFill>
          <a:ln>
            <a:solidFill>
              <a:srgbClr val="DD481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cxnSp>
        <p:nvCxnSpPr>
          <p:cNvPr id="10" name="Conector Reto 9"/>
          <p:cNvCxnSpPr>
            <a:stCxn id="24" idx="5"/>
            <a:endCxn id="12" idx="7"/>
          </p:cNvCxnSpPr>
          <p:nvPr/>
        </p:nvCxnSpPr>
        <p:spPr>
          <a:xfrm>
            <a:off x="7047865" y="2952750"/>
            <a:ext cx="207645" cy="379730"/>
          </a:xfrm>
          <a:prstGeom prst="line">
            <a:avLst/>
          </a:prstGeom>
          <a:ln>
            <a:solidFill>
              <a:srgbClr val="DD481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flipH="1">
            <a:off x="7178675" y="3257550"/>
            <a:ext cx="525145" cy="513715"/>
          </a:xfrm>
          <a:prstGeom prst="ellipse">
            <a:avLst/>
          </a:prstGeom>
          <a:solidFill>
            <a:srgbClr val="2C001E">
              <a:alpha val="70000"/>
            </a:srgbClr>
          </a:solidFill>
          <a:ln>
            <a:solidFill>
              <a:srgbClr val="DD481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pt-BR" b="1">
                <a:latin typeface="Ubuntu"/>
                <a:ea typeface="Ubuntu"/>
              </a:rPr>
              <a:t>X</a:t>
            </a:r>
            <a:endParaRPr lang="x-none" altLang="pt-BR" b="1">
              <a:latin typeface="Ubuntu"/>
              <a:ea typeface="Ubuntu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" y="2702890"/>
            <a:ext cx="2387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sz="2400" b="1" i="1">
                <a:latin typeface="Ubuntu"/>
                <a:ea typeface="Ubuntu"/>
              </a:rPr>
              <a:t>X &gt; 1 (raiz)?</a:t>
            </a:r>
            <a:endParaRPr lang="x-none" altLang="pt-BR" sz="2400" b="1" i="1">
              <a:latin typeface="Ubuntu"/>
              <a:ea typeface="Ubuntu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535" y="3356940"/>
            <a:ext cx="238760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pt-BR" b="1" i="1">
                <a:latin typeface="Ubuntu"/>
                <a:ea typeface="Ubuntu"/>
              </a:rPr>
              <a:t>O filho à esquerda do filho da direita vira o filho à direita do filho da esquerda.</a:t>
            </a:r>
            <a:endParaRPr lang="x-none" altLang="pt-BR" b="1" i="1"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19" name="Grupo 18"/>
          <p:cNvGrpSpPr/>
          <p:nvPr/>
        </p:nvGrpSpPr>
        <p:grpSpPr>
          <a:xfrm flipH="1">
            <a:off x="1711325" y="1869440"/>
            <a:ext cx="1645285" cy="1866265"/>
            <a:chOff x="2719" y="2009"/>
            <a:chExt cx="2591" cy="2939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38" y="2700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2719" y="2009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3847" y="32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3629" y="302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4484" y="414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27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à direita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896745" y="1752600"/>
            <a:ext cx="1494790" cy="2230120"/>
            <a:chOff x="2252" y="2805"/>
            <a:chExt cx="2354" cy="3512"/>
          </a:xfrm>
        </p:grpSpPr>
        <p:cxnSp>
          <p:nvCxnSpPr>
            <p:cNvPr id="8" name="Conector Reto 7"/>
            <p:cNvCxnSpPr>
              <a:endCxn id="4" idx="1"/>
            </p:cNvCxnSpPr>
            <p:nvPr/>
          </p:nvCxnSpPr>
          <p:spPr>
            <a:xfrm flipH="1">
              <a:off x="2958" y="3324"/>
              <a:ext cx="991" cy="502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 flipH="1">
              <a:off x="3780" y="2805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>
              <a:endCxn id="11" idx="7"/>
            </p:cNvCxnSpPr>
            <p:nvPr/>
          </p:nvCxnSpPr>
          <p:spPr>
            <a:xfrm>
              <a:off x="2759" y="4326"/>
              <a:ext cx="582" cy="1301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 flipH="1">
              <a:off x="2252" y="3708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 flipH="1">
              <a:off x="3220" y="5509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3005"/>
            <a:ext cx="314325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dupla à esquerda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pt-BR" altLang="pt-BR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21" name="Shape 130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pic>
        <p:nvPicPr>
          <p:cNvPr id="122" name="Shap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grpSp>
        <p:nvGrpSpPr>
          <p:cNvPr id="5" name="Grupo 4"/>
          <p:cNvGrpSpPr/>
          <p:nvPr/>
        </p:nvGrpSpPr>
        <p:grpSpPr>
          <a:xfrm flipH="1">
            <a:off x="1896745" y="1752600"/>
            <a:ext cx="1494790" cy="2230120"/>
            <a:chOff x="2252" y="2805"/>
            <a:chExt cx="2354" cy="3512"/>
          </a:xfrm>
        </p:grpSpPr>
        <p:cxnSp>
          <p:nvCxnSpPr>
            <p:cNvPr id="8" name="Conector Reto 7"/>
            <p:cNvCxnSpPr>
              <a:endCxn id="4" idx="1"/>
            </p:cNvCxnSpPr>
            <p:nvPr/>
          </p:nvCxnSpPr>
          <p:spPr>
            <a:xfrm flipH="1">
              <a:off x="2958" y="3324"/>
              <a:ext cx="991" cy="502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 flipH="1">
              <a:off x="3780" y="2805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16" name="Conector Reto 15"/>
            <p:cNvCxnSpPr>
              <a:endCxn id="11" idx="7"/>
            </p:cNvCxnSpPr>
            <p:nvPr/>
          </p:nvCxnSpPr>
          <p:spPr>
            <a:xfrm>
              <a:off x="2759" y="4326"/>
              <a:ext cx="582" cy="1301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 flipH="1">
              <a:off x="2252" y="3708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 flipH="1">
              <a:off x="3220" y="5509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609590" y="2139315"/>
            <a:ext cx="1658620" cy="1258570"/>
            <a:chOff x="2824" y="5047"/>
            <a:chExt cx="2612" cy="1982"/>
          </a:xfrm>
        </p:grpSpPr>
        <p:cxnSp>
          <p:nvCxnSpPr>
            <p:cNvPr id="21" name="Conector Reto 20"/>
            <p:cNvCxnSpPr/>
            <p:nvPr/>
          </p:nvCxnSpPr>
          <p:spPr>
            <a:xfrm rot="16200000">
              <a:off x="3277" y="5404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2824" y="6176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1</a:t>
              </a:r>
              <a:endParaRPr lang="x-none" altLang="pt-BR" b="1">
                <a:latin typeface="Ubuntu"/>
                <a:ea typeface="Ubuntu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3989" y="5225"/>
              <a:ext cx="853" cy="1034"/>
            </a:xfrm>
            <a:prstGeom prst="line">
              <a:avLst/>
            </a:prstGeom>
            <a:ln>
              <a:solidFill>
                <a:srgbClr val="DD48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3771" y="5047"/>
              <a:ext cx="827" cy="809"/>
            </a:xfrm>
            <a:prstGeom prst="ellipse">
              <a:avLst/>
            </a:prstGeom>
            <a:solidFill>
              <a:srgbClr val="4B026D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2</a:t>
              </a:r>
              <a:endParaRPr lang="x-none" altLang="pt-BR" b="1">
                <a:latin typeface="Ubuntu"/>
                <a:ea typeface="Ubuntu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609" y="6220"/>
              <a:ext cx="827" cy="809"/>
            </a:xfrm>
            <a:prstGeom prst="ellipse">
              <a:avLst/>
            </a:prstGeom>
            <a:solidFill>
              <a:srgbClr val="2C001E"/>
            </a:solidFill>
            <a:ln>
              <a:solidFill>
                <a:srgbClr val="DD48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pt-BR" b="1">
                  <a:latin typeface="Ubuntu"/>
                  <a:ea typeface="Ubuntu"/>
                </a:rPr>
                <a:t>3</a:t>
              </a:r>
              <a:endParaRPr lang="x-none" altLang="pt-BR" b="1">
                <a:latin typeface="Ubuntu"/>
                <a:ea typeface="Ubuntu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1320" y="1183005"/>
            <a:ext cx="36334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pt-BR" b="1" i="1">
                <a:latin typeface="Ubuntu"/>
                <a:ea typeface="Ubuntu"/>
              </a:rPr>
              <a:t>Rotação dupla à direita</a:t>
            </a:r>
            <a:endParaRPr lang="x-none" altLang="pt-BR" b="1" i="1">
              <a:latin typeface="Ubuntu"/>
              <a:ea typeface="Ubuntu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15765" y="3012440"/>
            <a:ext cx="775335" cy="0"/>
          </a:xfrm>
          <a:prstGeom prst="straightConnector1">
            <a:avLst/>
          </a:prstGeom>
          <a:ln w="76200">
            <a:solidFill>
              <a:srgbClr val="DD48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58" name="Tabela 57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2" name="Tabela 1"/>
          <p:cNvGraphicFramePr/>
          <p:nvPr/>
        </p:nvGraphicFramePr>
        <p:xfrm>
          <a:off x="335280" y="42233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731520" y="3891280"/>
            <a:ext cx="286385" cy="3321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7125" y="422465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81910" y="2967355"/>
            <a:ext cx="8890" cy="46736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2185670" y="343471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-2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178175" y="257111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1788795" y="341376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2" name="Tabela 1"/>
          <p:cNvGraphicFramePr/>
          <p:nvPr/>
        </p:nvGraphicFramePr>
        <p:xfrm>
          <a:off x="335280" y="42233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731520" y="3891280"/>
            <a:ext cx="286385" cy="3321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7125" y="422465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4555490" y="9702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3129280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821045" y="1584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2039620" y="241490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3583940" y="25869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713041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3525520" y="153479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2435860" y="2133600"/>
            <a:ext cx="872490" cy="28130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64585" y="213550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636968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5027930" y="149542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861060" y="3317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1257300" y="2967355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45280" y="9715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1" name="TextBox 50"/>
          <p:cNvSpPr txBox="1"/>
          <p:nvPr/>
        </p:nvSpPr>
        <p:spPr>
          <a:xfrm>
            <a:off x="5419090" y="1571625"/>
            <a:ext cx="4108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pt-BR"/>
              <a:t>1</a:t>
            </a:r>
            <a:endParaRPr lang="x-none" altLang="pt-BR"/>
          </a:p>
        </p:txBody>
      </p:sp>
      <p:sp>
        <p:nvSpPr>
          <p:cNvPr id="52" name="TextBox 51"/>
          <p:cNvSpPr txBox="1"/>
          <p:nvPr/>
        </p:nvSpPr>
        <p:spPr>
          <a:xfrm>
            <a:off x="2725420" y="157162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3" name="TextBox 52"/>
          <p:cNvSpPr txBox="1"/>
          <p:nvPr/>
        </p:nvSpPr>
        <p:spPr>
          <a:xfrm>
            <a:off x="3273425" y="256159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4" name="TextBox 53"/>
          <p:cNvSpPr txBox="1"/>
          <p:nvPr/>
        </p:nvSpPr>
        <p:spPr>
          <a:xfrm>
            <a:off x="1642110" y="2403475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5" name="TextBox 54"/>
          <p:cNvSpPr txBox="1"/>
          <p:nvPr/>
        </p:nvSpPr>
        <p:spPr>
          <a:xfrm>
            <a:off x="473710" y="3308350"/>
            <a:ext cx="410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-1</a:t>
            </a:r>
            <a:endParaRPr lang="x-none" altLang="pt-BR"/>
          </a:p>
        </p:txBody>
      </p:sp>
      <p:sp>
        <p:nvSpPr>
          <p:cNvPr id="56" name="TextBox 55"/>
          <p:cNvSpPr txBox="1"/>
          <p:nvPr/>
        </p:nvSpPr>
        <p:spPr>
          <a:xfrm>
            <a:off x="2883535" y="3623945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sp>
        <p:nvSpPr>
          <p:cNvPr id="57" name="TextBox 56"/>
          <p:cNvSpPr txBox="1"/>
          <p:nvPr/>
        </p:nvSpPr>
        <p:spPr>
          <a:xfrm>
            <a:off x="6734810" y="254000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2" name="Tabela 1"/>
          <p:cNvGraphicFramePr/>
          <p:nvPr/>
        </p:nvGraphicFramePr>
        <p:xfrm>
          <a:off x="3208020" y="364490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2" idx="0"/>
          </p:cNvCxnSpPr>
          <p:nvPr/>
        </p:nvCxnSpPr>
        <p:spPr>
          <a:xfrm flipH="1">
            <a:off x="3604260" y="3181350"/>
            <a:ext cx="193675" cy="46355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46675" y="3614420"/>
            <a:ext cx="32829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pt-BR"/>
              <a:t>0</a:t>
            </a:r>
            <a:endParaRPr lang="x-none" altLang="pt-BR"/>
          </a:p>
        </p:txBody>
      </p:sp>
      <p:graphicFrame>
        <p:nvGraphicFramePr>
          <p:cNvPr id="5" name="Tabela 4"/>
          <p:cNvGraphicFramePr/>
          <p:nvPr/>
        </p:nvGraphicFramePr>
        <p:xfrm>
          <a:off x="4351020" y="362394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197350" y="3171190"/>
            <a:ext cx="570865" cy="45275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(inserção)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ela 1"/>
          <p:cNvGraphicFramePr/>
          <p:nvPr/>
        </p:nvGraphicFramePr>
        <p:xfrm>
          <a:off x="7466965" y="1025525"/>
          <a:ext cx="853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/>
                          </a:solidFill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solidFill>
                          <a:schemeClr val="bg1"/>
                        </a:solidFill>
                        <a:latin typeface="Ubuntu"/>
                        <a:ea typeface="Ubuntu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10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bg>
      <p:bgPr>
        <a:solidFill>
          <a:srgbClr val="2C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365" cy="4413885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" name="TextShape 2"/>
          <p:cNvSpPr txBox="1"/>
          <p:nvPr/>
        </p:nvSpPr>
        <p:spPr>
          <a:xfrm>
            <a:off x="1017905" y="429895"/>
            <a:ext cx="3357880" cy="64833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altLang="pt-BR" sz="2400" b="1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Teoremas</a:t>
            </a:r>
            <a:endParaRPr lang="x-none" altLang="pt-BR" sz="1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3110" y="1228090"/>
            <a:ext cx="470535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x-none" altLang="pt-BR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x-none" altLang="pt-BR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Em uma árvore cheia, o </a:t>
            </a:r>
            <a:r>
              <a:rPr lang="x-none" altLang="pt-BR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 </a:t>
            </a:r>
            <a:endParaRPr lang="x-none" altLang="pt-BR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x-none" altLang="pt-BR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nós</a:t>
            </a:r>
            <a:r>
              <a:rPr lang="x-none" altLang="pt-BR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em cada nível k é 2^k;</a:t>
            </a:r>
            <a:endParaRPr lang="x-none" altLang="pt-BR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3480" y="2154555"/>
            <a:ext cx="640461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x-none" altLang="pt-BR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</a:t>
            </a:r>
            <a:r>
              <a:rPr lang="x-none" altLang="pt-BR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Em uma árvore de profundidade </a:t>
            </a:r>
            <a:r>
              <a:rPr lang="x-none" altLang="pt-BR" b="1" i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x-none" altLang="pt-BR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o </a:t>
            </a:r>
            <a:r>
              <a:rPr lang="x-none" altLang="pt-BR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</a:t>
            </a:r>
            <a:endParaRPr lang="x-none" altLang="pt-BR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x-none" altLang="pt-BR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nós </a:t>
            </a:r>
            <a:r>
              <a:rPr lang="x-none" altLang="pt-BR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máximo é (2^p+1) - 1;</a:t>
            </a:r>
            <a:endParaRPr lang="x-none" altLang="pt-BR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1788" y="3110230"/>
            <a:ext cx="5547995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x-none" altLang="pt-BR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III</a:t>
            </a:r>
            <a:r>
              <a:rPr lang="x-none" altLang="pt-BR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Em uma árvore cheida de altura </a:t>
            </a:r>
            <a:r>
              <a:rPr lang="x-none" altLang="pt-BR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x-none" altLang="pt-BR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há:</a:t>
            </a:r>
            <a:endParaRPr lang="x-none" altLang="pt-BR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x-none" altLang="pt-BR" b="1" i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x-none" altLang="pt-BR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- 2^h nós folhas;</a:t>
            </a:r>
            <a:endParaRPr lang="x-none" altLang="pt-BR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x-none" altLang="pt-BR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-  (2^h) - 1 nós internos;</a:t>
            </a:r>
            <a:endParaRPr lang="x-none" altLang="pt-BR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 flipH="1">
            <a:off x="1941830" y="3083560"/>
            <a:ext cx="8890" cy="3308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ela 48"/>
          <p:cNvGraphicFramePr/>
          <p:nvPr/>
        </p:nvGraphicFramePr>
        <p:xfrm>
          <a:off x="1545590" y="341439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5719445" y="2162175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3977640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endCxn id="46" idx="0"/>
          </p:cNvCxnSpPr>
          <p:nvPr/>
        </p:nvCxnSpPr>
        <p:spPr>
          <a:xfrm flipH="1">
            <a:off x="4363720" y="2209800"/>
            <a:ext cx="1019810" cy="3498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6" idx="0"/>
          </p:cNvCxnSpPr>
          <p:nvPr/>
        </p:nvCxnSpPr>
        <p:spPr>
          <a:xfrm>
            <a:off x="4568190" y="3161665"/>
            <a:ext cx="103822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5210175" y="346583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 flipH="1">
            <a:off x="3535680" y="3129915"/>
            <a:ext cx="642620" cy="4521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139440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 flipH="1">
            <a:off x="2675890" y="4149725"/>
            <a:ext cx="680085" cy="13843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2279650" y="428815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640" cy="648360"/>
          </a:xfrm>
          <a:prstGeom prst="rect">
            <a:avLst/>
          </a:prstGeom>
          <a:solidFill>
            <a:srgbClr val="DD4814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411480" y="0"/>
            <a:ext cx="8275320" cy="64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Balanceamento</a:t>
            </a:r>
            <a:endParaRPr lang="x-non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pic>
        <p:nvPicPr>
          <p:cNvPr id="100" name="Shape 85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8" name="TextShape 2"/>
          <p:cNvSpPr txBox="1"/>
          <p:nvPr/>
        </p:nvSpPr>
        <p:spPr>
          <a:xfrm>
            <a:off x="196215" y="876300"/>
            <a:ext cx="2747010" cy="82740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Detalhes da implementação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  <a:p>
            <a:pPr>
              <a:lnSpc>
                <a:spcPct val="100000"/>
              </a:lnSpc>
            </a:pPr>
            <a:r>
              <a:rPr lang="x-none" sz="2000" b="1" i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(remoção)</a:t>
            </a:r>
            <a:endParaRPr lang="x-none" sz="2000" b="1" i="1" strike="noStrike" spc="-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Ubuntu"/>
              <a:ea typeface="Ubuntu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2840" y="141300"/>
            <a:ext cx="2387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x-none" altLang="pt-BR" b="1" i="1">
                <a:latin typeface="Ubuntu"/>
                <a:ea typeface="Ubuntu"/>
              </a:rPr>
              <a:t>Equilíbrio</a:t>
            </a:r>
            <a:endParaRPr lang="x-none" altLang="pt-BR" b="1" i="1">
              <a:latin typeface="Ubuntu"/>
              <a:ea typeface="Ubuntu"/>
            </a:endParaRPr>
          </a:p>
        </p:txBody>
      </p:sp>
      <p:pic>
        <p:nvPicPr>
          <p:cNvPr id="34" name="Shap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8595720" y="4829760"/>
            <a:ext cx="96480" cy="106200"/>
          </a:xfrm>
          <a:prstGeom prst="rect">
            <a:avLst/>
          </a:prstGeom>
          <a:ln>
            <a:noFill/>
          </a:ln>
        </p:spPr>
      </p:pic>
      <p:graphicFrame>
        <p:nvGraphicFramePr>
          <p:cNvPr id="35" name="Tabela 34"/>
          <p:cNvGraphicFramePr/>
          <p:nvPr/>
        </p:nvGraphicFramePr>
        <p:xfrm>
          <a:off x="3915410" y="94996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/>
          <p:nvPr/>
        </p:nvGraphicFramePr>
        <p:xfrm>
          <a:off x="2489200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/>
          <p:nvPr/>
        </p:nvGraphicFramePr>
        <p:xfrm>
          <a:off x="5180965" y="15646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17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/>
          <p:nvPr/>
        </p:nvGraphicFramePr>
        <p:xfrm>
          <a:off x="1399540" y="253111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4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/>
          <p:nvPr/>
        </p:nvGraphicFramePr>
        <p:xfrm>
          <a:off x="2943860" y="256667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/>
          <p:nvPr/>
        </p:nvGraphicFramePr>
        <p:xfrm>
          <a:off x="6490335" y="255968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19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875280" y="1514475"/>
            <a:ext cx="1178560" cy="50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1785620" y="2129790"/>
            <a:ext cx="877570" cy="40132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24505" y="2115185"/>
            <a:ext cx="330200" cy="4641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9445" y="2164080"/>
            <a:ext cx="1156970" cy="39751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>
            <a:off x="4377690" y="1475105"/>
            <a:ext cx="1189355" cy="8953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a 45"/>
          <p:cNvGraphicFramePr/>
          <p:nvPr/>
        </p:nvGraphicFramePr>
        <p:xfrm>
          <a:off x="4572000" y="256159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16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flipH="1">
            <a:off x="4968240" y="2160905"/>
            <a:ext cx="460375" cy="40068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/>
          <p:nvPr/>
        </p:nvGraphicFramePr>
        <p:xfrm>
          <a:off x="7176770" y="344424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20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3" idx="0"/>
          </p:cNvCxnSpPr>
          <p:nvPr/>
        </p:nvCxnSpPr>
        <p:spPr>
          <a:xfrm>
            <a:off x="7135495" y="3140075"/>
            <a:ext cx="427355" cy="30416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828040" y="3086735"/>
            <a:ext cx="749300" cy="474345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/>
          <p:nvPr/>
        </p:nvGraphicFramePr>
        <p:xfrm>
          <a:off x="431800" y="3561080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3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8" idx="0"/>
          </p:cNvCxnSpPr>
          <p:nvPr/>
        </p:nvCxnSpPr>
        <p:spPr>
          <a:xfrm>
            <a:off x="3524250" y="3160395"/>
            <a:ext cx="137795" cy="42164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a 7"/>
          <p:cNvGraphicFramePr/>
          <p:nvPr/>
        </p:nvGraphicFramePr>
        <p:xfrm>
          <a:off x="3265805" y="358203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12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Straight Arrow Connector 1"/>
          <p:cNvCxnSpPr>
            <a:endCxn id="11" idx="0"/>
          </p:cNvCxnSpPr>
          <p:nvPr/>
        </p:nvCxnSpPr>
        <p:spPr>
          <a:xfrm>
            <a:off x="1966595" y="3118485"/>
            <a:ext cx="34925" cy="474980"/>
          </a:xfrm>
          <a:prstGeom prst="straightConnector1">
            <a:avLst/>
          </a:prstGeom>
          <a:ln>
            <a:solidFill>
              <a:srgbClr val="DD4814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/>
          <p:nvPr/>
        </p:nvGraphicFramePr>
        <p:xfrm>
          <a:off x="1605280" y="3593465"/>
          <a:ext cx="7924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400050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latin typeface="Ubuntu"/>
                          <a:ea typeface="Ubuntu"/>
                        </a:rPr>
                        <a:t>5</a:t>
                      </a:r>
                      <a:endParaRPr lang="x-none">
                        <a:latin typeface="Ubuntu"/>
                        <a:ea typeface="Ubuntu"/>
                      </a:endParaRPr>
                    </a:p>
                  </a:txBody>
                  <a:tcPr>
                    <a:solidFill>
                      <a:srgbClr val="2C001E"/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latin typeface="Ubuntu"/>
                        <a:ea typeface="Ubuntu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37"/>
          <p:cNvPicPr/>
          <p:nvPr/>
        </p:nvPicPr>
        <p:blipFill>
          <a:blip r:embed="rId1"/>
          <a:stretch>
            <a:fillRect/>
          </a:stretch>
        </p:blipFill>
        <p:spPr>
          <a:xfrm>
            <a:off x="8458200" y="289440"/>
            <a:ext cx="199800" cy="1998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10400" y="298800"/>
            <a:ext cx="834264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-22320" y="1080"/>
            <a:ext cx="9166320" cy="51426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410400" y="2065320"/>
            <a:ext cx="835704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lang="pt-BR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Perguntas?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15000"/>
              </a:lnSpc>
            </a:pPr>
            <a:r>
              <a:rPr lang="pt-BR" sz="1800" b="0" strike="noStrike" spc="-1">
                <a:solidFill>
                  <a:srgbClr val="DD4814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Obrigado!!</a:t>
            </a:r>
            <a:endParaRPr lang="pt-B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10400" y="3395520"/>
            <a:ext cx="280656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7857</Words>
  <Application>Kingsoft Office WPP</Application>
  <PresentationFormat/>
  <Paragraphs>3103</Paragraphs>
  <Slides>95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95</vt:i4>
      </vt:variant>
    </vt:vector>
  </HeadingPairs>
  <TitlesOfParts>
    <vt:vector size="99" baseType="lpstr">
      <vt:lpstr>Office Theme</vt:lpstr>
      <vt:lpstr>Office Theme</vt:lpstr>
      <vt:lpstr>2_Office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jefferson</cp:lastModifiedBy>
  <cp:revision>624</cp:revision>
  <dcterms:created xsi:type="dcterms:W3CDTF">2016-11-09T23:53:22Z</dcterms:created>
  <dcterms:modified xsi:type="dcterms:W3CDTF">2016-11-09T23:53:22Z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