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355" r:id="rId6"/>
    <p:sldId id="260" r:id="rId7"/>
    <p:sldId id="261" r:id="rId8"/>
    <p:sldId id="280" r:id="rId9"/>
    <p:sldId id="281" r:id="rId10"/>
    <p:sldId id="282" r:id="rId11"/>
    <p:sldId id="283" r:id="rId12"/>
    <p:sldId id="288" r:id="rId13"/>
    <p:sldId id="289" r:id="rId14"/>
    <p:sldId id="328" r:id="rId15"/>
    <p:sldId id="329" r:id="rId16"/>
    <p:sldId id="330" r:id="rId17"/>
    <p:sldId id="331" r:id="rId18"/>
    <p:sldId id="332" r:id="rId19"/>
    <p:sldId id="333" r:id="rId20"/>
    <p:sldId id="285" r:id="rId21"/>
    <p:sldId id="28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86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287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34" r:id="rId63"/>
    <p:sldId id="335" r:id="rId64"/>
    <p:sldId id="337" r:id="rId65"/>
    <p:sldId id="338" r:id="rId66"/>
    <p:sldId id="341" r:id="rId67"/>
    <p:sldId id="340" r:id="rId68"/>
    <p:sldId id="339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2" r:id="rId79"/>
    <p:sldId id="351" r:id="rId80"/>
    <p:sldId id="353" r:id="rId81"/>
    <p:sldId id="354" r:id="rId8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CFD5ED-5319-4C76-AFC9-A4F311D0409B}">
  <a:tblStyle styleId="{63CFD5ED-5319-4C76-AFC9-A4F311D0409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3"/>
  </p:normalViewPr>
  <p:slideViewPr>
    <p:cSldViewPr snapToGrid="0">
      <p:cViewPr varScale="1">
        <p:scale>
          <a:sx n="139" d="100"/>
          <a:sy n="139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2660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79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7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39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6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421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971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836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04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74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5741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4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342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25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2144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78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90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10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222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090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53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251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60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901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60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09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075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602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798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5195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6230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0472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72383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292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908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190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109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828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1324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5562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9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746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4233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0553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94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9614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7968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551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9856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2727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0255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104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928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855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7317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88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7298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0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2305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2646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6401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0515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90548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476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8469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9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1288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5808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5540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7851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274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0088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3534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2327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2744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5257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1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2403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558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5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95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49" cy="3172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" y="248"/>
                </a:moveTo>
                <a:lnTo>
                  <a:pt x="5374" y="10679"/>
                </a:lnTo>
                <a:lnTo>
                  <a:pt x="10276" y="4843"/>
                </a:lnTo>
                <a:lnTo>
                  <a:pt x="20328" y="4719"/>
                </a:lnTo>
                <a:lnTo>
                  <a:pt x="25292" y="0"/>
                </a:lnTo>
                <a:lnTo>
                  <a:pt x="30255" y="12790"/>
                </a:lnTo>
                <a:lnTo>
                  <a:pt x="35157" y="20118"/>
                </a:lnTo>
                <a:lnTo>
                  <a:pt x="40059" y="19994"/>
                </a:lnTo>
                <a:lnTo>
                  <a:pt x="45271" y="9810"/>
                </a:lnTo>
                <a:lnTo>
                  <a:pt x="50173" y="7451"/>
                </a:lnTo>
                <a:lnTo>
                  <a:pt x="54950" y="2221"/>
                </a:lnTo>
                <a:lnTo>
                  <a:pt x="60038" y="14033"/>
                </a:lnTo>
                <a:lnTo>
                  <a:pt x="65002" y="14442"/>
                </a:lnTo>
                <a:lnTo>
                  <a:pt x="69904" y="23720"/>
                </a:lnTo>
                <a:lnTo>
                  <a:pt x="74930" y="23720"/>
                </a:lnTo>
                <a:lnTo>
                  <a:pt x="80142" y="19000"/>
                </a:lnTo>
                <a:lnTo>
                  <a:pt x="85044" y="19000"/>
                </a:lnTo>
                <a:lnTo>
                  <a:pt x="89697" y="10804"/>
                </a:lnTo>
                <a:lnTo>
                  <a:pt x="94971" y="15895"/>
                </a:lnTo>
                <a:lnTo>
                  <a:pt x="99625" y="7699"/>
                </a:lnTo>
                <a:lnTo>
                  <a:pt x="109676" y="7576"/>
                </a:lnTo>
                <a:lnTo>
                  <a:pt x="114578" y="10679"/>
                </a:lnTo>
                <a:lnTo>
                  <a:pt x="119728" y="2607"/>
                </a:lnTo>
                <a:lnTo>
                  <a:pt x="120000" y="120000"/>
                </a:lnTo>
                <a:lnTo>
                  <a:pt x="0" y="119493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49" cy="30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" y="5441"/>
                </a:moveTo>
                <a:lnTo>
                  <a:pt x="5436" y="11061"/>
                </a:lnTo>
                <a:lnTo>
                  <a:pt x="15364" y="11061"/>
                </a:lnTo>
                <a:lnTo>
                  <a:pt x="20328" y="6750"/>
                </a:lnTo>
                <a:lnTo>
                  <a:pt x="25292" y="15936"/>
                </a:lnTo>
                <a:lnTo>
                  <a:pt x="30255" y="15936"/>
                </a:lnTo>
                <a:lnTo>
                  <a:pt x="34971" y="11061"/>
                </a:lnTo>
                <a:lnTo>
                  <a:pt x="39935" y="8062"/>
                </a:lnTo>
                <a:lnTo>
                  <a:pt x="45147" y="8062"/>
                </a:lnTo>
                <a:lnTo>
                  <a:pt x="50111" y="10686"/>
                </a:lnTo>
                <a:lnTo>
                  <a:pt x="54950" y="7499"/>
                </a:lnTo>
                <a:lnTo>
                  <a:pt x="59914" y="12561"/>
                </a:lnTo>
                <a:lnTo>
                  <a:pt x="65002" y="20248"/>
                </a:lnTo>
                <a:lnTo>
                  <a:pt x="69718" y="14998"/>
                </a:lnTo>
                <a:lnTo>
                  <a:pt x="74806" y="14998"/>
                </a:lnTo>
                <a:lnTo>
                  <a:pt x="79894" y="5811"/>
                </a:lnTo>
                <a:lnTo>
                  <a:pt x="84857" y="11061"/>
                </a:lnTo>
                <a:lnTo>
                  <a:pt x="89821" y="11061"/>
                </a:lnTo>
                <a:lnTo>
                  <a:pt x="94785" y="6750"/>
                </a:lnTo>
                <a:lnTo>
                  <a:pt x="104713" y="6750"/>
                </a:lnTo>
                <a:lnTo>
                  <a:pt x="109676" y="15749"/>
                </a:lnTo>
                <a:lnTo>
                  <a:pt x="114392" y="12561"/>
                </a:lnTo>
                <a:lnTo>
                  <a:pt x="11972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79" y="1814568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4" cy="595299"/>
            <a:chOff x="-9525" y="4462475"/>
            <a:chExt cx="9167824" cy="595299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299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03"/>
                  </a:moveTo>
                  <a:lnTo>
                    <a:pt x="11280" y="104403"/>
                  </a:lnTo>
                  <a:lnTo>
                    <a:pt x="22152" y="104403"/>
                  </a:lnTo>
                  <a:lnTo>
                    <a:pt x="33024" y="88800"/>
                  </a:lnTo>
                  <a:lnTo>
                    <a:pt x="43896" y="120000"/>
                  </a:lnTo>
                  <a:lnTo>
                    <a:pt x="54631" y="70803"/>
                  </a:lnTo>
                  <a:lnTo>
                    <a:pt x="65640" y="70803"/>
                  </a:lnTo>
                  <a:lnTo>
                    <a:pt x="76240" y="0"/>
                  </a:lnTo>
                  <a:lnTo>
                    <a:pt x="87112" y="16800"/>
                  </a:lnTo>
                  <a:lnTo>
                    <a:pt x="98119" y="16800"/>
                  </a:lnTo>
                  <a:lnTo>
                    <a:pt x="109128" y="100800"/>
                  </a:lnTo>
                  <a:lnTo>
                    <a:pt x="120000" y="1008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4" cy="590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6451"/>
                  </a:moveTo>
                  <a:lnTo>
                    <a:pt x="13184" y="46451"/>
                  </a:lnTo>
                  <a:lnTo>
                    <a:pt x="26703" y="22255"/>
                  </a:lnTo>
                  <a:lnTo>
                    <a:pt x="40055" y="69677"/>
                  </a:lnTo>
                  <a:lnTo>
                    <a:pt x="53240" y="69677"/>
                  </a:lnTo>
                  <a:lnTo>
                    <a:pt x="66592" y="84191"/>
                  </a:lnTo>
                  <a:lnTo>
                    <a:pt x="79944" y="60000"/>
                  </a:lnTo>
                  <a:lnTo>
                    <a:pt x="93463" y="120000"/>
                  </a:lnTo>
                  <a:lnTo>
                    <a:pt x="106981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4" cy="414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440" y="34480"/>
                  </a:lnTo>
                  <a:lnTo>
                    <a:pt x="59999" y="34480"/>
                  </a:lnTo>
                  <a:lnTo>
                    <a:pt x="89812" y="3448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6" y="2005087"/>
            <a:ext cx="9229572" cy="642786"/>
            <a:chOff x="-42836" y="4443487"/>
            <a:chExt cx="9229572" cy="642786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6" y="46054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6" y="48673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 rot="8100000">
            <a:off x="8699948" y="1890768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48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r">
              <a:spcBef>
                <a:spcPts val="0"/>
              </a:spcBef>
              <a:buClr>
                <a:srgbClr val="FFFFFF"/>
              </a:buClr>
              <a:buFont typeface="Oswald"/>
              <a:buNone/>
              <a:defRPr sz="48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8575" y="4446775"/>
            <a:ext cx="9191624" cy="7124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1105"/>
                </a:moveTo>
                <a:lnTo>
                  <a:pt x="5409" y="47557"/>
                </a:lnTo>
                <a:lnTo>
                  <a:pt x="10321" y="21568"/>
                </a:lnTo>
                <a:lnTo>
                  <a:pt x="20393" y="21013"/>
                </a:lnTo>
                <a:lnTo>
                  <a:pt x="25367" y="0"/>
                </a:lnTo>
                <a:lnTo>
                  <a:pt x="30341" y="56959"/>
                </a:lnTo>
                <a:lnTo>
                  <a:pt x="35254" y="89584"/>
                </a:lnTo>
                <a:lnTo>
                  <a:pt x="40165" y="89032"/>
                </a:lnTo>
                <a:lnTo>
                  <a:pt x="45388" y="43687"/>
                </a:lnTo>
                <a:lnTo>
                  <a:pt x="50300" y="33179"/>
                </a:lnTo>
                <a:lnTo>
                  <a:pt x="55088" y="9892"/>
                </a:lnTo>
                <a:lnTo>
                  <a:pt x="60186" y="62489"/>
                </a:lnTo>
                <a:lnTo>
                  <a:pt x="65160" y="64312"/>
                </a:lnTo>
                <a:lnTo>
                  <a:pt x="70072" y="105622"/>
                </a:lnTo>
                <a:lnTo>
                  <a:pt x="75108" y="105622"/>
                </a:lnTo>
                <a:lnTo>
                  <a:pt x="80331" y="84608"/>
                </a:lnTo>
                <a:lnTo>
                  <a:pt x="85243" y="84608"/>
                </a:lnTo>
                <a:lnTo>
                  <a:pt x="89906" y="48111"/>
                </a:lnTo>
                <a:lnTo>
                  <a:pt x="95191" y="70782"/>
                </a:lnTo>
                <a:lnTo>
                  <a:pt x="99854" y="34285"/>
                </a:lnTo>
                <a:lnTo>
                  <a:pt x="109927" y="33733"/>
                </a:lnTo>
                <a:lnTo>
                  <a:pt x="114839" y="47557"/>
                </a:lnTo>
                <a:lnTo>
                  <a:pt x="120000" y="11614"/>
                </a:lnTo>
                <a:lnTo>
                  <a:pt x="119875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8575" y="4578110"/>
            <a:ext cx="9191624" cy="584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28313"/>
                </a:moveTo>
                <a:lnTo>
                  <a:pt x="5471" y="57561"/>
                </a:lnTo>
                <a:lnTo>
                  <a:pt x="15419" y="57561"/>
                </a:lnTo>
                <a:lnTo>
                  <a:pt x="20393" y="35122"/>
                </a:lnTo>
                <a:lnTo>
                  <a:pt x="25367" y="82927"/>
                </a:lnTo>
                <a:lnTo>
                  <a:pt x="30341" y="82927"/>
                </a:lnTo>
                <a:lnTo>
                  <a:pt x="35067" y="57561"/>
                </a:lnTo>
                <a:lnTo>
                  <a:pt x="40041" y="41952"/>
                </a:lnTo>
                <a:lnTo>
                  <a:pt x="45264" y="41952"/>
                </a:lnTo>
                <a:lnTo>
                  <a:pt x="50238" y="55608"/>
                </a:lnTo>
                <a:lnTo>
                  <a:pt x="55088" y="39025"/>
                </a:lnTo>
                <a:lnTo>
                  <a:pt x="60062" y="65364"/>
                </a:lnTo>
                <a:lnTo>
                  <a:pt x="65160" y="105367"/>
                </a:lnTo>
                <a:lnTo>
                  <a:pt x="69886" y="78047"/>
                </a:lnTo>
                <a:lnTo>
                  <a:pt x="74984" y="78047"/>
                </a:lnTo>
                <a:lnTo>
                  <a:pt x="80082" y="30242"/>
                </a:lnTo>
                <a:lnTo>
                  <a:pt x="85056" y="57561"/>
                </a:lnTo>
                <a:lnTo>
                  <a:pt x="90031" y="57561"/>
                </a:lnTo>
                <a:lnTo>
                  <a:pt x="95005" y="35122"/>
                </a:lnTo>
                <a:lnTo>
                  <a:pt x="104953" y="35122"/>
                </a:lnTo>
                <a:lnTo>
                  <a:pt x="109927" y="81951"/>
                </a:lnTo>
                <a:lnTo>
                  <a:pt x="114652" y="65364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79" y="4252967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6038980" y="4536817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 rot="8100000">
            <a:off x="7181980" y="4570167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Shape 79"/>
          <p:cNvGrpSpPr/>
          <p:nvPr/>
        </p:nvGrpSpPr>
        <p:grpSpPr>
          <a:xfrm>
            <a:off x="-9525" y="4462475"/>
            <a:ext cx="9167824" cy="595299"/>
            <a:chOff x="-9525" y="4462475"/>
            <a:chExt cx="9167824" cy="595299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299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03"/>
                  </a:moveTo>
                  <a:lnTo>
                    <a:pt x="11280" y="104403"/>
                  </a:lnTo>
                  <a:lnTo>
                    <a:pt x="22152" y="104403"/>
                  </a:lnTo>
                  <a:lnTo>
                    <a:pt x="33024" y="88800"/>
                  </a:lnTo>
                  <a:lnTo>
                    <a:pt x="43896" y="120000"/>
                  </a:lnTo>
                  <a:lnTo>
                    <a:pt x="54631" y="70803"/>
                  </a:lnTo>
                  <a:lnTo>
                    <a:pt x="65640" y="70803"/>
                  </a:lnTo>
                  <a:lnTo>
                    <a:pt x="76240" y="0"/>
                  </a:lnTo>
                  <a:lnTo>
                    <a:pt x="87112" y="16800"/>
                  </a:lnTo>
                  <a:lnTo>
                    <a:pt x="98119" y="16800"/>
                  </a:lnTo>
                  <a:lnTo>
                    <a:pt x="109128" y="100800"/>
                  </a:lnTo>
                  <a:lnTo>
                    <a:pt x="120000" y="1008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4" cy="590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6451"/>
                  </a:moveTo>
                  <a:lnTo>
                    <a:pt x="13184" y="46451"/>
                  </a:lnTo>
                  <a:lnTo>
                    <a:pt x="26703" y="22255"/>
                  </a:lnTo>
                  <a:lnTo>
                    <a:pt x="40055" y="69677"/>
                  </a:lnTo>
                  <a:lnTo>
                    <a:pt x="53240" y="69677"/>
                  </a:lnTo>
                  <a:lnTo>
                    <a:pt x="66592" y="84191"/>
                  </a:lnTo>
                  <a:lnTo>
                    <a:pt x="79944" y="60000"/>
                  </a:lnTo>
                  <a:lnTo>
                    <a:pt x="93463" y="120000"/>
                  </a:lnTo>
                  <a:lnTo>
                    <a:pt x="106981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4" cy="414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440" y="34480"/>
                  </a:lnTo>
                  <a:lnTo>
                    <a:pt x="59999" y="34480"/>
                  </a:lnTo>
                  <a:lnTo>
                    <a:pt x="89812" y="3448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6" y="4443487"/>
            <a:ext cx="9229572" cy="642786"/>
            <a:chOff x="-42836" y="4443487"/>
            <a:chExt cx="9229572" cy="642786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6" y="46054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6" y="48673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4895700" y="451603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 rot="8100000">
            <a:off x="8699948" y="4329167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-26775" y="2008375"/>
            <a:ext cx="9210649" cy="3172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" y="248"/>
                </a:moveTo>
                <a:lnTo>
                  <a:pt x="5374" y="10679"/>
                </a:lnTo>
                <a:lnTo>
                  <a:pt x="10276" y="4843"/>
                </a:lnTo>
                <a:lnTo>
                  <a:pt x="20328" y="4719"/>
                </a:lnTo>
                <a:lnTo>
                  <a:pt x="25292" y="0"/>
                </a:lnTo>
                <a:lnTo>
                  <a:pt x="30255" y="12790"/>
                </a:lnTo>
                <a:lnTo>
                  <a:pt x="35157" y="20118"/>
                </a:lnTo>
                <a:lnTo>
                  <a:pt x="40059" y="19994"/>
                </a:lnTo>
                <a:lnTo>
                  <a:pt x="45271" y="9810"/>
                </a:lnTo>
                <a:lnTo>
                  <a:pt x="50173" y="7451"/>
                </a:lnTo>
                <a:lnTo>
                  <a:pt x="54950" y="2221"/>
                </a:lnTo>
                <a:lnTo>
                  <a:pt x="60038" y="14033"/>
                </a:lnTo>
                <a:lnTo>
                  <a:pt x="65002" y="14442"/>
                </a:lnTo>
                <a:lnTo>
                  <a:pt x="69904" y="23720"/>
                </a:lnTo>
                <a:lnTo>
                  <a:pt x="74930" y="23720"/>
                </a:lnTo>
                <a:lnTo>
                  <a:pt x="80142" y="19000"/>
                </a:lnTo>
                <a:lnTo>
                  <a:pt x="85044" y="19000"/>
                </a:lnTo>
                <a:lnTo>
                  <a:pt x="89697" y="10804"/>
                </a:lnTo>
                <a:lnTo>
                  <a:pt x="94971" y="15895"/>
                </a:lnTo>
                <a:lnTo>
                  <a:pt x="99625" y="7699"/>
                </a:lnTo>
                <a:lnTo>
                  <a:pt x="109676" y="7576"/>
                </a:lnTo>
                <a:lnTo>
                  <a:pt x="114578" y="10679"/>
                </a:lnTo>
                <a:lnTo>
                  <a:pt x="119728" y="2607"/>
                </a:lnTo>
                <a:lnTo>
                  <a:pt x="120000" y="120000"/>
                </a:lnTo>
                <a:lnTo>
                  <a:pt x="0" y="119493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15" name="Shape 115"/>
          <p:cNvSpPr/>
          <p:nvPr/>
        </p:nvSpPr>
        <p:spPr>
          <a:xfrm>
            <a:off x="-26775" y="2139700"/>
            <a:ext cx="9210649" cy="3041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" y="5441"/>
                </a:moveTo>
                <a:lnTo>
                  <a:pt x="5436" y="11061"/>
                </a:lnTo>
                <a:lnTo>
                  <a:pt x="15364" y="11061"/>
                </a:lnTo>
                <a:lnTo>
                  <a:pt x="20328" y="6750"/>
                </a:lnTo>
                <a:lnTo>
                  <a:pt x="25292" y="15936"/>
                </a:lnTo>
                <a:lnTo>
                  <a:pt x="30255" y="15936"/>
                </a:lnTo>
                <a:lnTo>
                  <a:pt x="34971" y="11061"/>
                </a:lnTo>
                <a:lnTo>
                  <a:pt x="39935" y="8062"/>
                </a:lnTo>
                <a:lnTo>
                  <a:pt x="45147" y="8062"/>
                </a:lnTo>
                <a:lnTo>
                  <a:pt x="50111" y="10686"/>
                </a:lnTo>
                <a:lnTo>
                  <a:pt x="54950" y="7499"/>
                </a:lnTo>
                <a:lnTo>
                  <a:pt x="59914" y="12561"/>
                </a:lnTo>
                <a:lnTo>
                  <a:pt x="65002" y="20248"/>
                </a:lnTo>
                <a:lnTo>
                  <a:pt x="69718" y="14998"/>
                </a:lnTo>
                <a:lnTo>
                  <a:pt x="74806" y="14998"/>
                </a:lnTo>
                <a:lnTo>
                  <a:pt x="79894" y="5811"/>
                </a:lnTo>
                <a:lnTo>
                  <a:pt x="84857" y="11061"/>
                </a:lnTo>
                <a:lnTo>
                  <a:pt x="89821" y="11061"/>
                </a:lnTo>
                <a:lnTo>
                  <a:pt x="94785" y="6750"/>
                </a:lnTo>
                <a:lnTo>
                  <a:pt x="104713" y="6750"/>
                </a:lnTo>
                <a:lnTo>
                  <a:pt x="109676" y="15749"/>
                </a:lnTo>
                <a:lnTo>
                  <a:pt x="114392" y="12561"/>
                </a:lnTo>
                <a:lnTo>
                  <a:pt x="119728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16" name="Shape 116"/>
          <p:cNvSpPr/>
          <p:nvPr/>
        </p:nvSpPr>
        <p:spPr>
          <a:xfrm rot="8100000">
            <a:off x="1847979" y="1814568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 rot="8100000">
            <a:off x="6038980" y="2098418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 rot="8100000">
            <a:off x="7181980" y="2131768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Shape 119"/>
          <p:cNvGrpSpPr/>
          <p:nvPr/>
        </p:nvGrpSpPr>
        <p:grpSpPr>
          <a:xfrm>
            <a:off x="-9525" y="2024075"/>
            <a:ext cx="9167824" cy="595299"/>
            <a:chOff x="-9525" y="4462475"/>
            <a:chExt cx="9167824" cy="595299"/>
          </a:xfrm>
        </p:grpSpPr>
        <p:sp>
          <p:nvSpPr>
            <p:cNvPr id="120" name="Shape 120"/>
            <p:cNvSpPr/>
            <p:nvPr/>
          </p:nvSpPr>
          <p:spPr>
            <a:xfrm>
              <a:off x="-9525" y="4581525"/>
              <a:ext cx="4205299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03"/>
                  </a:moveTo>
                  <a:lnTo>
                    <a:pt x="11280" y="104403"/>
                  </a:lnTo>
                  <a:lnTo>
                    <a:pt x="22152" y="104403"/>
                  </a:lnTo>
                  <a:lnTo>
                    <a:pt x="33024" y="88800"/>
                  </a:lnTo>
                  <a:lnTo>
                    <a:pt x="43896" y="120000"/>
                  </a:lnTo>
                  <a:lnTo>
                    <a:pt x="54631" y="70803"/>
                  </a:lnTo>
                  <a:lnTo>
                    <a:pt x="65640" y="70803"/>
                  </a:lnTo>
                  <a:lnTo>
                    <a:pt x="76240" y="0"/>
                  </a:lnTo>
                  <a:lnTo>
                    <a:pt x="87112" y="16800"/>
                  </a:lnTo>
                  <a:lnTo>
                    <a:pt x="98119" y="16800"/>
                  </a:lnTo>
                  <a:lnTo>
                    <a:pt x="109128" y="100800"/>
                  </a:lnTo>
                  <a:lnTo>
                    <a:pt x="120000" y="1008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" name="Shape 121"/>
            <p:cNvSpPr/>
            <p:nvPr/>
          </p:nvSpPr>
          <p:spPr>
            <a:xfrm>
              <a:off x="4195775" y="4462475"/>
              <a:ext cx="3424224" cy="590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6451"/>
                  </a:moveTo>
                  <a:lnTo>
                    <a:pt x="13184" y="46451"/>
                  </a:lnTo>
                  <a:lnTo>
                    <a:pt x="26703" y="22255"/>
                  </a:lnTo>
                  <a:lnTo>
                    <a:pt x="40055" y="69677"/>
                  </a:lnTo>
                  <a:lnTo>
                    <a:pt x="53240" y="69677"/>
                  </a:lnTo>
                  <a:lnTo>
                    <a:pt x="66592" y="84191"/>
                  </a:lnTo>
                  <a:lnTo>
                    <a:pt x="79944" y="60000"/>
                  </a:lnTo>
                  <a:lnTo>
                    <a:pt x="93463" y="120000"/>
                  </a:lnTo>
                  <a:lnTo>
                    <a:pt x="106981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" name="Shape 122"/>
            <p:cNvSpPr/>
            <p:nvPr/>
          </p:nvSpPr>
          <p:spPr>
            <a:xfrm>
              <a:off x="7624775" y="4472000"/>
              <a:ext cx="1533524" cy="414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440" y="34480"/>
                  </a:lnTo>
                  <a:lnTo>
                    <a:pt x="59999" y="34480"/>
                  </a:lnTo>
                  <a:lnTo>
                    <a:pt x="89812" y="3448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3" name="Shape 123"/>
          <p:cNvGrpSpPr/>
          <p:nvPr/>
        </p:nvGrpSpPr>
        <p:grpSpPr>
          <a:xfrm>
            <a:off x="-42836" y="2005087"/>
            <a:ext cx="9229572" cy="642786"/>
            <a:chOff x="-42836" y="4443487"/>
            <a:chExt cx="9229572" cy="642786"/>
          </a:xfrm>
        </p:grpSpPr>
        <p:sp>
          <p:nvSpPr>
            <p:cNvPr id="124" name="Shape 124"/>
            <p:cNvSpPr/>
            <p:nvPr/>
          </p:nvSpPr>
          <p:spPr>
            <a:xfrm>
              <a:off x="1114450" y="49006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495450" y="502927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733450" y="49721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352450" y="49626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42836" y="46054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876450" y="48340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2257450" y="48292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638450" y="454826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3019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3400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781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4162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4543450" y="46673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4924450" y="45435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5305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5686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6067450" y="48483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6448450" y="47292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6829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7210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7591450" y="44434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7972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353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8734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9129736" y="48673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Shape 14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 rot="8100000">
            <a:off x="8699948" y="1890768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swald"/>
              <a:buNone/>
              <a:defRPr sz="36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r" rtl="0">
              <a:spcBef>
                <a:spcPts val="0"/>
              </a:spcBef>
              <a:buClr>
                <a:srgbClr val="FFFFFF"/>
              </a:buClr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ource Sans Pro"/>
              <a:buNone/>
              <a:defRPr sz="3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28575" y="4446775"/>
            <a:ext cx="9191624" cy="71247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1105"/>
                </a:moveTo>
                <a:lnTo>
                  <a:pt x="5409" y="47557"/>
                </a:lnTo>
                <a:lnTo>
                  <a:pt x="10321" y="21568"/>
                </a:lnTo>
                <a:lnTo>
                  <a:pt x="20393" y="21013"/>
                </a:lnTo>
                <a:lnTo>
                  <a:pt x="25367" y="0"/>
                </a:lnTo>
                <a:lnTo>
                  <a:pt x="30341" y="56959"/>
                </a:lnTo>
                <a:lnTo>
                  <a:pt x="35254" y="89584"/>
                </a:lnTo>
                <a:lnTo>
                  <a:pt x="40165" y="89032"/>
                </a:lnTo>
                <a:lnTo>
                  <a:pt x="45388" y="43687"/>
                </a:lnTo>
                <a:lnTo>
                  <a:pt x="50300" y="33179"/>
                </a:lnTo>
                <a:lnTo>
                  <a:pt x="55088" y="9892"/>
                </a:lnTo>
                <a:lnTo>
                  <a:pt x="60186" y="62489"/>
                </a:lnTo>
                <a:lnTo>
                  <a:pt x="65160" y="64312"/>
                </a:lnTo>
                <a:lnTo>
                  <a:pt x="70072" y="105622"/>
                </a:lnTo>
                <a:lnTo>
                  <a:pt x="75108" y="105622"/>
                </a:lnTo>
                <a:lnTo>
                  <a:pt x="80331" y="84608"/>
                </a:lnTo>
                <a:lnTo>
                  <a:pt x="85243" y="84608"/>
                </a:lnTo>
                <a:lnTo>
                  <a:pt x="89906" y="48111"/>
                </a:lnTo>
                <a:lnTo>
                  <a:pt x="95191" y="70782"/>
                </a:lnTo>
                <a:lnTo>
                  <a:pt x="99854" y="34285"/>
                </a:lnTo>
                <a:lnTo>
                  <a:pt x="109927" y="33733"/>
                </a:lnTo>
                <a:lnTo>
                  <a:pt x="114839" y="47557"/>
                </a:lnTo>
                <a:lnTo>
                  <a:pt x="120000" y="11614"/>
                </a:lnTo>
                <a:lnTo>
                  <a:pt x="119875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FF000">
              <a:alpha val="81568"/>
            </a:srgbClr>
          </a:solidFill>
          <a:ln>
            <a:noFill/>
          </a:ln>
        </p:spPr>
      </p:sp>
      <p:sp>
        <p:nvSpPr>
          <p:cNvPr id="159" name="Shape 159"/>
          <p:cNvSpPr/>
          <p:nvPr/>
        </p:nvSpPr>
        <p:spPr>
          <a:xfrm>
            <a:off x="-28575" y="4578110"/>
            <a:ext cx="9191624" cy="584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4" y="28313"/>
                </a:moveTo>
                <a:lnTo>
                  <a:pt x="5471" y="57561"/>
                </a:lnTo>
                <a:lnTo>
                  <a:pt x="15419" y="57561"/>
                </a:lnTo>
                <a:lnTo>
                  <a:pt x="20393" y="35122"/>
                </a:lnTo>
                <a:lnTo>
                  <a:pt x="25367" y="82927"/>
                </a:lnTo>
                <a:lnTo>
                  <a:pt x="30341" y="82927"/>
                </a:lnTo>
                <a:lnTo>
                  <a:pt x="35067" y="57561"/>
                </a:lnTo>
                <a:lnTo>
                  <a:pt x="40041" y="41952"/>
                </a:lnTo>
                <a:lnTo>
                  <a:pt x="45264" y="41952"/>
                </a:lnTo>
                <a:lnTo>
                  <a:pt x="50238" y="55608"/>
                </a:lnTo>
                <a:lnTo>
                  <a:pt x="55088" y="39025"/>
                </a:lnTo>
                <a:lnTo>
                  <a:pt x="60062" y="65364"/>
                </a:lnTo>
                <a:lnTo>
                  <a:pt x="65160" y="105367"/>
                </a:lnTo>
                <a:lnTo>
                  <a:pt x="69886" y="78047"/>
                </a:lnTo>
                <a:lnTo>
                  <a:pt x="74984" y="78047"/>
                </a:lnTo>
                <a:lnTo>
                  <a:pt x="80082" y="30242"/>
                </a:lnTo>
                <a:lnTo>
                  <a:pt x="85056" y="57561"/>
                </a:lnTo>
                <a:lnTo>
                  <a:pt x="90031" y="57561"/>
                </a:lnTo>
                <a:lnTo>
                  <a:pt x="95005" y="35122"/>
                </a:lnTo>
                <a:lnTo>
                  <a:pt x="104953" y="35122"/>
                </a:lnTo>
                <a:lnTo>
                  <a:pt x="109927" y="81951"/>
                </a:lnTo>
                <a:lnTo>
                  <a:pt x="114652" y="65364"/>
                </a:ln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 rot="8100000">
            <a:off x="1847979" y="4252967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 rot="8100000">
            <a:off x="6038980" y="4536817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7181980" y="4570167"/>
            <a:ext cx="122611" cy="122611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-9525" y="4462475"/>
            <a:ext cx="9167824" cy="595299"/>
            <a:chOff x="-9525" y="4462475"/>
            <a:chExt cx="9167824" cy="595299"/>
          </a:xfrm>
        </p:grpSpPr>
        <p:sp>
          <p:nvSpPr>
            <p:cNvPr id="164" name="Shape 164"/>
            <p:cNvSpPr/>
            <p:nvPr/>
          </p:nvSpPr>
          <p:spPr>
            <a:xfrm>
              <a:off x="-9525" y="4581525"/>
              <a:ext cx="4205299" cy="4762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03"/>
                  </a:moveTo>
                  <a:lnTo>
                    <a:pt x="11280" y="104403"/>
                  </a:lnTo>
                  <a:lnTo>
                    <a:pt x="22152" y="104403"/>
                  </a:lnTo>
                  <a:lnTo>
                    <a:pt x="33024" y="88800"/>
                  </a:lnTo>
                  <a:lnTo>
                    <a:pt x="43896" y="120000"/>
                  </a:lnTo>
                  <a:lnTo>
                    <a:pt x="54631" y="70803"/>
                  </a:lnTo>
                  <a:lnTo>
                    <a:pt x="65640" y="70803"/>
                  </a:lnTo>
                  <a:lnTo>
                    <a:pt x="76240" y="0"/>
                  </a:lnTo>
                  <a:lnTo>
                    <a:pt x="87112" y="16800"/>
                  </a:lnTo>
                  <a:lnTo>
                    <a:pt x="98119" y="16800"/>
                  </a:lnTo>
                  <a:lnTo>
                    <a:pt x="109128" y="100800"/>
                  </a:lnTo>
                  <a:lnTo>
                    <a:pt x="120000" y="1008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Shape 165"/>
            <p:cNvSpPr/>
            <p:nvPr/>
          </p:nvSpPr>
          <p:spPr>
            <a:xfrm>
              <a:off x="4195775" y="4462475"/>
              <a:ext cx="3424224" cy="590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6451"/>
                  </a:moveTo>
                  <a:lnTo>
                    <a:pt x="13184" y="46451"/>
                  </a:lnTo>
                  <a:lnTo>
                    <a:pt x="26703" y="22255"/>
                  </a:lnTo>
                  <a:lnTo>
                    <a:pt x="40055" y="69677"/>
                  </a:lnTo>
                  <a:lnTo>
                    <a:pt x="53240" y="69677"/>
                  </a:lnTo>
                  <a:lnTo>
                    <a:pt x="66592" y="84191"/>
                  </a:lnTo>
                  <a:lnTo>
                    <a:pt x="79944" y="60000"/>
                  </a:lnTo>
                  <a:lnTo>
                    <a:pt x="93463" y="120000"/>
                  </a:lnTo>
                  <a:lnTo>
                    <a:pt x="106981" y="120000"/>
                  </a:lnTo>
                  <a:lnTo>
                    <a:pt x="120000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Shape 166"/>
            <p:cNvSpPr/>
            <p:nvPr/>
          </p:nvSpPr>
          <p:spPr>
            <a:xfrm>
              <a:off x="7624775" y="4472000"/>
              <a:ext cx="1533524" cy="4143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29440" y="34480"/>
                  </a:lnTo>
                  <a:lnTo>
                    <a:pt x="59999" y="34480"/>
                  </a:lnTo>
                  <a:lnTo>
                    <a:pt x="89812" y="3448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7" name="Shape 167"/>
          <p:cNvGrpSpPr/>
          <p:nvPr/>
        </p:nvGrpSpPr>
        <p:grpSpPr>
          <a:xfrm>
            <a:off x="-42836" y="4443487"/>
            <a:ext cx="9229572" cy="642786"/>
            <a:chOff x="-42836" y="4443487"/>
            <a:chExt cx="9229572" cy="642786"/>
          </a:xfrm>
        </p:grpSpPr>
        <p:sp>
          <p:nvSpPr>
            <p:cNvPr id="168" name="Shape 168"/>
            <p:cNvSpPr/>
            <p:nvPr/>
          </p:nvSpPr>
          <p:spPr>
            <a:xfrm>
              <a:off x="1114450" y="49006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495450" y="502927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33450" y="49721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352450" y="49626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-42836" y="46054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876450" y="48340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257450" y="48292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638450" y="454826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3019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400450" y="46149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781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4162450" y="49483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543450" y="4667325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924450" y="45435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5305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686450" y="47721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6067450" y="484830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448450" y="472923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829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210450" y="5024512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591450" y="44434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972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8353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734450" y="4557787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9129736" y="4867350"/>
              <a:ext cx="56998" cy="56998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Shape 19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895700" y="451603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/>
          <p:nvPr/>
        </p:nvSpPr>
        <p:spPr>
          <a:xfrm rot="8100000">
            <a:off x="8699948" y="4329167"/>
            <a:ext cx="122611" cy="122611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6"/>
            <a:ext cx="8382000" cy="5162347"/>
            <a:chOff x="381000" y="-18750"/>
            <a:chExt cx="8382000" cy="5180998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8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Font typeface="Oswald"/>
              <a:buNone/>
              <a:defRPr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rgbClr val="00CEF6"/>
              </a:buClr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48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4800" b="1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br>
            <a:endParaRPr lang="en" sz="48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95" y="906793"/>
            <a:ext cx="9319521" cy="5840206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  <a: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b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Inserir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 smtClean="0"/>
              <a:t>INSERE(Item x, No *p)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/>
              <a:t>p ==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p = aloca novo </a:t>
            </a:r>
            <a:r>
              <a:rPr lang="pt-BR" sz="1400" dirty="0" smtClean="0"/>
              <a:t>No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p.esq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 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p.item</a:t>
            </a:r>
            <a:r>
              <a:rPr lang="pt-BR" sz="1400" dirty="0"/>
              <a:t> = x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senão 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 smtClean="0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INSERE(x, </a:t>
            </a:r>
            <a:r>
              <a:rPr lang="pt-BR" sz="1400" dirty="0" err="1"/>
              <a:t>p.dir</a:t>
            </a:r>
            <a:r>
              <a:rPr lang="pt-BR" sz="1400" dirty="0" smtClean="0"/>
              <a:t>)</a:t>
            </a:r>
            <a:endParaRPr lang="pt-BR" sz="1400" dirty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senão </a:t>
            </a:r>
            <a:r>
              <a:rPr lang="pt-BR" sz="1400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INSERE(x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/>
              <a:t>)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senão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Erro: item já existe na ABB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5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188" y="899759"/>
            <a:ext cx="9331643" cy="5761296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  <a: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b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Inserir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 smtClean="0"/>
              <a:t>INSERE(Item x, No *p)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/>
              <a:t>p ==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p = aloca novo </a:t>
            </a:r>
            <a:r>
              <a:rPr lang="pt-BR" sz="1400" dirty="0" smtClean="0"/>
              <a:t>No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p.esq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 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p.item</a:t>
            </a:r>
            <a:r>
              <a:rPr lang="pt-BR" sz="1400" dirty="0"/>
              <a:t> = x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senão 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 smtClean="0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INSERE(x, </a:t>
            </a:r>
            <a:r>
              <a:rPr lang="pt-BR" sz="1400" dirty="0" err="1"/>
              <a:t>p.dir</a:t>
            </a:r>
            <a:r>
              <a:rPr lang="pt-BR" sz="1400" dirty="0" smtClean="0"/>
              <a:t>)</a:t>
            </a:r>
            <a:endParaRPr lang="pt-BR" sz="1400" dirty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senão </a:t>
            </a:r>
            <a:r>
              <a:rPr lang="pt-BR" sz="1400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INSERE(x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/>
              <a:t>)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senão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Erro: item já existe na ABB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7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 noGrp="1"/>
          </p:cNvSpPr>
          <p:nvPr>
            <p:ph type="body" idx="1"/>
          </p:nvPr>
        </p:nvSpPr>
        <p:spPr>
          <a:xfrm>
            <a:off x="412629" y="1244418"/>
            <a:ext cx="8252906" cy="2817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r>
              <a:rPr lang="pt-BR" dirty="0" smtClean="0"/>
              <a:t>Caso 1: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None/>
            </a:pPr>
            <a:r>
              <a:rPr lang="pt-BR" dirty="0" smtClean="0"/>
              <a:t>	a) Nó </a:t>
            </a:r>
            <a:r>
              <a:rPr lang="pt-BR" dirty="0"/>
              <a:t>do item a ser removido possui um nó </a:t>
            </a:r>
            <a:r>
              <a:rPr lang="pt-BR" dirty="0" smtClean="0"/>
              <a:t>filho</a:t>
            </a:r>
            <a:r>
              <a:rPr lang="pt-BR" dirty="0"/>
              <a:t> </a:t>
            </a:r>
            <a:endParaRPr lang="pt-BR" dirty="0" smtClean="0"/>
          </a:p>
          <a:p>
            <a:pPr marL="457200" indent="-228600" algn="just">
              <a:buNone/>
            </a:pPr>
            <a:r>
              <a:rPr lang="pt-BR" dirty="0"/>
              <a:t>	</a:t>
            </a:r>
            <a:r>
              <a:rPr lang="pt-BR" dirty="0" err="1" smtClean="0"/>
              <a:t>b</a:t>
            </a:r>
            <a:r>
              <a:rPr lang="pt-BR" dirty="0" smtClean="0"/>
              <a:t>) Nó </a:t>
            </a:r>
            <a:r>
              <a:rPr lang="pt-BR" dirty="0"/>
              <a:t>do item a ser removido </a:t>
            </a:r>
            <a:r>
              <a:rPr lang="pt-BR" dirty="0" err="1"/>
              <a:t>não</a:t>
            </a:r>
            <a:r>
              <a:rPr lang="pt-BR" dirty="0"/>
              <a:t> possui </a:t>
            </a:r>
            <a:r>
              <a:rPr lang="pt-BR" dirty="0" err="1"/>
              <a:t>nós</a:t>
            </a:r>
            <a:r>
              <a:rPr lang="pt-BR" dirty="0"/>
              <a:t> filhos </a:t>
            </a:r>
            <a:endParaRPr lang="pt-BR" dirty="0" smtClean="0"/>
          </a:p>
          <a:p>
            <a:pPr marL="457200" indent="-228600" algn="just">
              <a:buNone/>
            </a:pPr>
            <a:endParaRPr lang="pt-BR"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228600" algn="just">
              <a:buNone/>
            </a:pPr>
            <a:r>
              <a:rPr lang="pt-BR" dirty="0" smtClean="0"/>
              <a:t>Caso 2:</a:t>
            </a:r>
          </a:p>
          <a:p>
            <a:pPr marL="457200" indent="-228600" algn="just">
              <a:buNone/>
            </a:pPr>
            <a:endParaRPr lang="pt-BR" dirty="0" smtClean="0"/>
          </a:p>
          <a:p>
            <a:pPr marL="457200" indent="-228600" algn="just">
              <a:buNone/>
            </a:pPr>
            <a:r>
              <a:rPr lang="pt-BR" dirty="0"/>
              <a:t>	</a:t>
            </a:r>
            <a:r>
              <a:rPr lang="pt-BR" dirty="0" smtClean="0"/>
              <a:t>a) Nó </a:t>
            </a:r>
            <a:r>
              <a:rPr lang="pt-BR" dirty="0"/>
              <a:t>do item a ser removido possui dois </a:t>
            </a:r>
            <a:r>
              <a:rPr lang="pt-BR" dirty="0" err="1"/>
              <a:t>nós</a:t>
            </a:r>
            <a:r>
              <a:rPr lang="pt-BR" dirty="0"/>
              <a:t> </a:t>
            </a:r>
            <a:r>
              <a:rPr lang="pt-BR" dirty="0" smtClean="0"/>
              <a:t>filhos</a:t>
            </a:r>
            <a:endParaRPr lang="pt-BR" dirty="0"/>
          </a:p>
          <a:p>
            <a:pPr marL="457200" indent="-228600" algn="just">
              <a:buNone/>
            </a:pPr>
            <a:endParaRPr sz="2000" b="0" i="0" u="none" strike="noStrike" cap="none" dirty="0" smtClean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88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8" name="Shape 264"/>
          <p:cNvSpPr txBox="1">
            <a:spLocks/>
          </p:cNvSpPr>
          <p:nvPr/>
        </p:nvSpPr>
        <p:spPr>
          <a:xfrm>
            <a:off x="-259988" y="733153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REMOVE(Item </a:t>
            </a:r>
            <a:r>
              <a:rPr lang="pt-BR" sz="1400" dirty="0" err="1"/>
              <a:t>x</a:t>
            </a:r>
            <a:r>
              <a:rPr lang="pt-BR" sz="1400" dirty="0"/>
              <a:t>, 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p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r>
              <a:rPr lang="pt-BR" sz="1400" dirty="0"/>
              <a:t>Erro: item </a:t>
            </a:r>
            <a:r>
              <a:rPr lang="pt-BR" sz="1400" dirty="0" err="1"/>
              <a:t>não</a:t>
            </a:r>
            <a:r>
              <a:rPr lang="pt-BR" sz="1400" dirty="0"/>
              <a:t> está na </a:t>
            </a:r>
            <a:r>
              <a:rPr lang="pt-BR" sz="1400" dirty="0" err="1" smtClean="0"/>
              <a:t>árvore</a:t>
            </a:r>
            <a:endParaRPr lang="pt-BR" sz="1400" dirty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 smtClean="0"/>
              <a:t>p.item.chave</a:t>
            </a:r>
            <a:r>
              <a:rPr lang="pt-BR" sz="1400" dirty="0" smtClean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 smtClean="0"/>
              <a:t>, </a:t>
            </a:r>
            <a:r>
              <a:rPr lang="pt-BR" sz="1400" dirty="0" err="1" smtClean="0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/>
              <a:t>p.item.chave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/>
              <a:t>, </a:t>
            </a:r>
            <a:r>
              <a:rPr lang="pt-BR" sz="1400" dirty="0" err="1"/>
              <a:t>p.dir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p.dir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p.esq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  <a:endParaRPr lang="pt-BR" sz="1400" dirty="0" smtClean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p.esq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p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528437" y="765052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REMOVE-AUX(No *</a:t>
            </a:r>
            <a:r>
              <a:rPr lang="pt-BR" sz="1400" dirty="0" err="1"/>
              <a:t>q</a:t>
            </a:r>
            <a:r>
              <a:rPr lang="pt-BR" sz="1400" dirty="0"/>
              <a:t>, No *</a:t>
            </a:r>
            <a:r>
              <a:rPr lang="pt-BR" sz="1400" dirty="0" err="1"/>
              <a:t>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r.dir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q</a:t>
            </a:r>
            <a:r>
              <a:rPr lang="pt-BR" sz="1400" dirty="0"/>
              <a:t>, </a:t>
            </a:r>
            <a:r>
              <a:rPr lang="pt-BR" sz="1400" dirty="0" err="1"/>
              <a:t>r.dir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b="1" dirty="0" err="1"/>
              <a:t>senão</a:t>
            </a:r>
            <a:r>
              <a:rPr lang="pt-BR" sz="1400" b="1" dirty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/>
              <a:t>q.item</a:t>
            </a:r>
            <a:r>
              <a:rPr lang="pt-BR" sz="1400" dirty="0"/>
              <a:t> = </a:t>
            </a:r>
            <a:r>
              <a:rPr lang="pt-BR" sz="1400" dirty="0" err="1"/>
              <a:t>r.item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fr-FR" sz="1400" dirty="0"/>
              <a:t>q=r</a:t>
            </a:r>
            <a:br>
              <a:rPr lang="fr-FR" sz="1400" dirty="0"/>
            </a:br>
            <a:r>
              <a:rPr lang="pl-PL" sz="1400" dirty="0"/>
              <a:t>r = </a:t>
            </a:r>
            <a:r>
              <a:rPr lang="pl-PL" sz="1400" dirty="0" err="1"/>
              <a:t>r.esq</a:t>
            </a:r>
            <a:r>
              <a:rPr lang="pl-PL" sz="1400" dirty="0"/>
              <a:t> </a:t>
            </a:r>
            <a:endParaRPr lang="pl-PL" sz="1400" dirty="0" smtClean="0"/>
          </a:p>
          <a:p>
            <a:pPr marL="457200" indent="-228600">
              <a:buNone/>
            </a:pPr>
            <a:r>
              <a:rPr lang="pl-PL" sz="1400" dirty="0"/>
              <a:t>	</a:t>
            </a:r>
            <a:r>
              <a:rPr lang="pl-PL" sz="1400" b="1" dirty="0" err="1"/>
              <a:t>desaloque</a:t>
            </a:r>
            <a:r>
              <a:rPr lang="pl-PL" sz="1400" b="1" dirty="0"/>
              <a:t> </a:t>
            </a:r>
            <a:r>
              <a:rPr lang="pl-PL" sz="1400" dirty="0"/>
              <a:t>q </a:t>
            </a:r>
          </a:p>
          <a:p>
            <a:pPr marL="457200" indent="-22860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70" y="765052"/>
            <a:ext cx="5216750" cy="34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60" y="786320"/>
            <a:ext cx="5415666" cy="3264686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8" name="Shape 264"/>
          <p:cNvSpPr txBox="1">
            <a:spLocks/>
          </p:cNvSpPr>
          <p:nvPr/>
        </p:nvSpPr>
        <p:spPr>
          <a:xfrm>
            <a:off x="-259988" y="733153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REMOVE(Item </a:t>
            </a:r>
            <a:r>
              <a:rPr lang="pt-BR" sz="1400" dirty="0" err="1"/>
              <a:t>x</a:t>
            </a:r>
            <a:r>
              <a:rPr lang="pt-BR" sz="1400" dirty="0"/>
              <a:t>, 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p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r>
              <a:rPr lang="pt-BR" sz="1400" dirty="0"/>
              <a:t>Erro: item </a:t>
            </a:r>
            <a:r>
              <a:rPr lang="pt-BR" sz="1400" dirty="0" err="1"/>
              <a:t>não</a:t>
            </a:r>
            <a:r>
              <a:rPr lang="pt-BR" sz="1400" dirty="0"/>
              <a:t> está na </a:t>
            </a:r>
            <a:r>
              <a:rPr lang="pt-BR" sz="1400" dirty="0" err="1" smtClean="0"/>
              <a:t>árvore</a:t>
            </a:r>
            <a:endParaRPr lang="pt-BR" sz="1400" dirty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 smtClean="0"/>
              <a:t>p.item.chave</a:t>
            </a:r>
            <a:r>
              <a:rPr lang="pt-BR" sz="1400" dirty="0" smtClean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 smtClean="0"/>
              <a:t>, </a:t>
            </a:r>
            <a:r>
              <a:rPr lang="pt-BR" sz="1400" dirty="0" err="1" smtClean="0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/>
              <a:t>p.item.chave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/>
              <a:t>, </a:t>
            </a:r>
            <a:r>
              <a:rPr lang="pt-BR" sz="1400" dirty="0" err="1"/>
              <a:t>p.dir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p.dir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p.esq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  <a:endParaRPr lang="pt-BR" sz="1400" dirty="0" smtClean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p.esq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p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528437" y="765052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REMOVE-AUX(No *</a:t>
            </a:r>
            <a:r>
              <a:rPr lang="pt-BR" sz="1400" dirty="0" err="1"/>
              <a:t>q</a:t>
            </a:r>
            <a:r>
              <a:rPr lang="pt-BR" sz="1400" dirty="0"/>
              <a:t>, No *</a:t>
            </a:r>
            <a:r>
              <a:rPr lang="pt-BR" sz="1400" dirty="0" err="1"/>
              <a:t>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r.dir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q</a:t>
            </a:r>
            <a:r>
              <a:rPr lang="pt-BR" sz="1400" dirty="0"/>
              <a:t>, </a:t>
            </a:r>
            <a:r>
              <a:rPr lang="pt-BR" sz="1400" dirty="0" err="1"/>
              <a:t>r.dir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b="1" dirty="0" err="1"/>
              <a:t>senão</a:t>
            </a:r>
            <a:r>
              <a:rPr lang="pt-BR" sz="1400" b="1" dirty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/>
              <a:t>q.item</a:t>
            </a:r>
            <a:r>
              <a:rPr lang="pt-BR" sz="1400" dirty="0"/>
              <a:t> = </a:t>
            </a:r>
            <a:r>
              <a:rPr lang="pt-BR" sz="1400" dirty="0" err="1"/>
              <a:t>r.item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fr-FR" sz="1400" dirty="0"/>
              <a:t>q=r</a:t>
            </a:r>
            <a:br>
              <a:rPr lang="fr-FR" sz="1400" dirty="0"/>
            </a:br>
            <a:r>
              <a:rPr lang="pl-PL" sz="1400" dirty="0"/>
              <a:t>r = </a:t>
            </a:r>
            <a:r>
              <a:rPr lang="pl-PL" sz="1400" dirty="0" err="1"/>
              <a:t>r.esq</a:t>
            </a:r>
            <a:r>
              <a:rPr lang="pl-PL" sz="1400" dirty="0"/>
              <a:t> </a:t>
            </a:r>
            <a:endParaRPr lang="pl-PL" sz="1400" dirty="0" smtClean="0"/>
          </a:p>
          <a:p>
            <a:pPr marL="457200" indent="-228600">
              <a:buNone/>
            </a:pPr>
            <a:r>
              <a:rPr lang="pl-PL" sz="1400" dirty="0"/>
              <a:t>	</a:t>
            </a:r>
            <a:r>
              <a:rPr lang="pl-PL" sz="1400" b="1" dirty="0" err="1"/>
              <a:t>desaloque</a:t>
            </a:r>
            <a:r>
              <a:rPr lang="pl-PL" sz="1400" b="1" dirty="0"/>
              <a:t> </a:t>
            </a:r>
            <a:r>
              <a:rPr lang="pl-PL" sz="1400" dirty="0"/>
              <a:t>q </a:t>
            </a:r>
          </a:p>
          <a:p>
            <a:pPr marL="457200" indent="-22860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8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3" y="860826"/>
            <a:ext cx="6081824" cy="3115749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8" name="Shape 264"/>
          <p:cNvSpPr txBox="1">
            <a:spLocks/>
          </p:cNvSpPr>
          <p:nvPr/>
        </p:nvSpPr>
        <p:spPr>
          <a:xfrm>
            <a:off x="-259988" y="733153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REMOVE(Item </a:t>
            </a:r>
            <a:r>
              <a:rPr lang="pt-BR" sz="1400" dirty="0" err="1"/>
              <a:t>x</a:t>
            </a:r>
            <a:r>
              <a:rPr lang="pt-BR" sz="1400" dirty="0"/>
              <a:t>, 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p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r>
              <a:rPr lang="pt-BR" sz="1400" dirty="0"/>
              <a:t>Erro: item </a:t>
            </a:r>
            <a:r>
              <a:rPr lang="pt-BR" sz="1400" dirty="0" err="1"/>
              <a:t>não</a:t>
            </a:r>
            <a:r>
              <a:rPr lang="pt-BR" sz="1400" dirty="0"/>
              <a:t> está na </a:t>
            </a:r>
            <a:r>
              <a:rPr lang="pt-BR" sz="1400" dirty="0" err="1" smtClean="0"/>
              <a:t>árvore</a:t>
            </a:r>
            <a:endParaRPr lang="pt-BR" sz="1400" dirty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 smtClean="0"/>
              <a:t>p.item.chave</a:t>
            </a:r>
            <a:r>
              <a:rPr lang="pt-BR" sz="1400" dirty="0" smtClean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 smtClean="0"/>
              <a:t>, </a:t>
            </a:r>
            <a:r>
              <a:rPr lang="pt-BR" sz="1400" dirty="0" err="1" smtClean="0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/>
              <a:t>p.item.chave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/>
              <a:t>, </a:t>
            </a:r>
            <a:r>
              <a:rPr lang="pt-BR" sz="1400" dirty="0" err="1"/>
              <a:t>p.dir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p.dir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p.esq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  <a:endParaRPr lang="pt-BR" sz="1400" dirty="0" smtClean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p.esq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p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528437" y="765052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REMOVE-AUX(No *</a:t>
            </a:r>
            <a:r>
              <a:rPr lang="pt-BR" sz="1400" dirty="0" err="1"/>
              <a:t>q</a:t>
            </a:r>
            <a:r>
              <a:rPr lang="pt-BR" sz="1400" dirty="0"/>
              <a:t>, No *</a:t>
            </a:r>
            <a:r>
              <a:rPr lang="pt-BR" sz="1400" dirty="0" err="1"/>
              <a:t>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r.dir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q</a:t>
            </a:r>
            <a:r>
              <a:rPr lang="pt-BR" sz="1400" dirty="0"/>
              <a:t>, </a:t>
            </a:r>
            <a:r>
              <a:rPr lang="pt-BR" sz="1400" dirty="0" err="1"/>
              <a:t>r.dir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b="1" dirty="0" err="1"/>
              <a:t>senão</a:t>
            </a:r>
            <a:r>
              <a:rPr lang="pt-BR" sz="1400" b="1" dirty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/>
              <a:t>q.item</a:t>
            </a:r>
            <a:r>
              <a:rPr lang="pt-BR" sz="1400" dirty="0"/>
              <a:t> = </a:t>
            </a:r>
            <a:r>
              <a:rPr lang="pt-BR" sz="1400" dirty="0" err="1"/>
              <a:t>r.item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fr-FR" sz="1400" dirty="0"/>
              <a:t>q=r</a:t>
            </a:r>
            <a:br>
              <a:rPr lang="fr-FR" sz="1400" dirty="0"/>
            </a:br>
            <a:r>
              <a:rPr lang="pl-PL" sz="1400" dirty="0"/>
              <a:t>r = </a:t>
            </a:r>
            <a:r>
              <a:rPr lang="pl-PL" sz="1400" dirty="0" err="1"/>
              <a:t>r.esq</a:t>
            </a:r>
            <a:r>
              <a:rPr lang="pl-PL" sz="1400" dirty="0"/>
              <a:t> </a:t>
            </a:r>
            <a:endParaRPr lang="pl-PL" sz="1400" dirty="0" smtClean="0"/>
          </a:p>
          <a:p>
            <a:pPr marL="457200" indent="-228600">
              <a:buNone/>
            </a:pPr>
            <a:r>
              <a:rPr lang="pl-PL" sz="1400" dirty="0"/>
              <a:t>	</a:t>
            </a:r>
            <a:r>
              <a:rPr lang="pl-PL" sz="1400" b="1" dirty="0" err="1"/>
              <a:t>desaloque</a:t>
            </a:r>
            <a:r>
              <a:rPr lang="pl-PL" sz="1400" b="1" dirty="0"/>
              <a:t> </a:t>
            </a:r>
            <a:r>
              <a:rPr lang="pl-PL" sz="1400" dirty="0"/>
              <a:t>q </a:t>
            </a:r>
          </a:p>
          <a:p>
            <a:pPr marL="457200" indent="-22860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25" y="871459"/>
            <a:ext cx="5378550" cy="3115750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8" name="Shape 264"/>
          <p:cNvSpPr txBox="1">
            <a:spLocks/>
          </p:cNvSpPr>
          <p:nvPr/>
        </p:nvSpPr>
        <p:spPr>
          <a:xfrm>
            <a:off x="-259988" y="733153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REMOVE(Item </a:t>
            </a:r>
            <a:r>
              <a:rPr lang="pt-BR" sz="1400" dirty="0" err="1"/>
              <a:t>x</a:t>
            </a:r>
            <a:r>
              <a:rPr lang="pt-BR" sz="1400" dirty="0"/>
              <a:t>, 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p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r>
              <a:rPr lang="pt-BR" sz="1400" dirty="0"/>
              <a:t>Erro: item </a:t>
            </a:r>
            <a:r>
              <a:rPr lang="pt-BR" sz="1400" dirty="0" err="1"/>
              <a:t>não</a:t>
            </a:r>
            <a:r>
              <a:rPr lang="pt-BR" sz="1400" dirty="0"/>
              <a:t> está na </a:t>
            </a:r>
            <a:r>
              <a:rPr lang="pt-BR" sz="1400" dirty="0" err="1" smtClean="0"/>
              <a:t>árvore</a:t>
            </a:r>
            <a:endParaRPr lang="pt-BR" sz="1400" dirty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 smtClean="0"/>
              <a:t>p.item.chave</a:t>
            </a:r>
            <a:r>
              <a:rPr lang="pt-BR" sz="1400" dirty="0" smtClean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 smtClean="0"/>
              <a:t>, </a:t>
            </a:r>
            <a:r>
              <a:rPr lang="pt-BR" sz="1400" dirty="0" err="1" smtClean="0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/>
              <a:t>p.item.chave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/>
              <a:t>, </a:t>
            </a:r>
            <a:r>
              <a:rPr lang="pt-BR" sz="1400" dirty="0" err="1"/>
              <a:t>p.dir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p.dir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p.esq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  <a:endParaRPr lang="pt-BR" sz="1400" dirty="0" smtClean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p.esq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p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528437" y="765052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REMOVE-AUX(No *</a:t>
            </a:r>
            <a:r>
              <a:rPr lang="pt-BR" sz="1400" dirty="0" err="1"/>
              <a:t>q</a:t>
            </a:r>
            <a:r>
              <a:rPr lang="pt-BR" sz="1400" dirty="0"/>
              <a:t>, No *</a:t>
            </a:r>
            <a:r>
              <a:rPr lang="pt-BR" sz="1400" dirty="0" err="1"/>
              <a:t>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r.dir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q</a:t>
            </a:r>
            <a:r>
              <a:rPr lang="pt-BR" sz="1400" dirty="0"/>
              <a:t>, </a:t>
            </a:r>
            <a:r>
              <a:rPr lang="pt-BR" sz="1400" dirty="0" err="1"/>
              <a:t>r.dir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b="1" dirty="0" err="1"/>
              <a:t>senão</a:t>
            </a:r>
            <a:r>
              <a:rPr lang="pt-BR" sz="1400" b="1" dirty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/>
              <a:t>q.item</a:t>
            </a:r>
            <a:r>
              <a:rPr lang="pt-BR" sz="1400" dirty="0"/>
              <a:t> = </a:t>
            </a:r>
            <a:r>
              <a:rPr lang="pt-BR" sz="1400" dirty="0" err="1"/>
              <a:t>r.item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fr-FR" sz="1400" dirty="0"/>
              <a:t>q=r</a:t>
            </a:r>
            <a:br>
              <a:rPr lang="fr-FR" sz="1400" dirty="0"/>
            </a:br>
            <a:r>
              <a:rPr lang="pl-PL" sz="1400" dirty="0"/>
              <a:t>r = </a:t>
            </a:r>
            <a:r>
              <a:rPr lang="pl-PL" sz="1400" dirty="0" err="1"/>
              <a:t>r.esq</a:t>
            </a:r>
            <a:r>
              <a:rPr lang="pl-PL" sz="1400" dirty="0"/>
              <a:t> </a:t>
            </a:r>
            <a:endParaRPr lang="pl-PL" sz="1400" dirty="0" smtClean="0"/>
          </a:p>
          <a:p>
            <a:pPr marL="457200" indent="-228600">
              <a:buNone/>
            </a:pPr>
            <a:r>
              <a:rPr lang="pl-PL" sz="1400" dirty="0"/>
              <a:t>	</a:t>
            </a:r>
            <a:r>
              <a:rPr lang="pl-PL" sz="1400" b="1" dirty="0" err="1"/>
              <a:t>desaloque</a:t>
            </a:r>
            <a:r>
              <a:rPr lang="pl-PL" sz="1400" b="1" dirty="0"/>
              <a:t> </a:t>
            </a:r>
            <a:r>
              <a:rPr lang="pl-PL" sz="1400" dirty="0"/>
              <a:t>q </a:t>
            </a:r>
          </a:p>
          <a:p>
            <a:pPr marL="457200" indent="-22860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4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98" y="913990"/>
            <a:ext cx="5355843" cy="311575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8" name="Shape 264"/>
          <p:cNvSpPr txBox="1">
            <a:spLocks/>
          </p:cNvSpPr>
          <p:nvPr/>
        </p:nvSpPr>
        <p:spPr>
          <a:xfrm>
            <a:off x="-259988" y="733153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REMOVE(Item </a:t>
            </a:r>
            <a:r>
              <a:rPr lang="pt-BR" sz="1400" dirty="0" err="1"/>
              <a:t>x</a:t>
            </a:r>
            <a:r>
              <a:rPr lang="pt-BR" sz="1400" dirty="0"/>
              <a:t>, 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p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r>
              <a:rPr lang="pt-BR" sz="1400" dirty="0"/>
              <a:t>Erro: item </a:t>
            </a:r>
            <a:r>
              <a:rPr lang="pt-BR" sz="1400" dirty="0" err="1"/>
              <a:t>não</a:t>
            </a:r>
            <a:r>
              <a:rPr lang="pt-BR" sz="1400" dirty="0"/>
              <a:t> está na </a:t>
            </a:r>
            <a:r>
              <a:rPr lang="pt-BR" sz="1400" dirty="0" err="1" smtClean="0"/>
              <a:t>árvore</a:t>
            </a:r>
            <a:endParaRPr lang="pt-BR" sz="1400" dirty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 smtClean="0"/>
              <a:t>p.item.chave</a:t>
            </a:r>
            <a:r>
              <a:rPr lang="pt-BR" sz="1400" dirty="0" smtClean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 smtClean="0"/>
              <a:t>, </a:t>
            </a:r>
            <a:r>
              <a:rPr lang="pt-BR" sz="1400" dirty="0" err="1" smtClean="0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/>
              <a:t>p.item.chave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/>
              <a:t>, </a:t>
            </a:r>
            <a:r>
              <a:rPr lang="pt-BR" sz="1400" dirty="0" err="1"/>
              <a:t>p.dir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p.dir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p.esq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  <a:endParaRPr lang="pt-BR" sz="1400" dirty="0" smtClean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p.esq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p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528437" y="765052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REMOVE-AUX(No *</a:t>
            </a:r>
            <a:r>
              <a:rPr lang="pt-BR" sz="1400" dirty="0" err="1"/>
              <a:t>q</a:t>
            </a:r>
            <a:r>
              <a:rPr lang="pt-BR" sz="1400" dirty="0"/>
              <a:t>, No *</a:t>
            </a:r>
            <a:r>
              <a:rPr lang="pt-BR" sz="1400" dirty="0" err="1"/>
              <a:t>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r.dir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q</a:t>
            </a:r>
            <a:r>
              <a:rPr lang="pt-BR" sz="1400" dirty="0"/>
              <a:t>, </a:t>
            </a:r>
            <a:r>
              <a:rPr lang="pt-BR" sz="1400" dirty="0" err="1"/>
              <a:t>r.dir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b="1" dirty="0" err="1"/>
              <a:t>senão</a:t>
            </a:r>
            <a:r>
              <a:rPr lang="pt-BR" sz="1400" b="1" dirty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/>
              <a:t>q.item</a:t>
            </a:r>
            <a:r>
              <a:rPr lang="pt-BR" sz="1400" dirty="0"/>
              <a:t> = </a:t>
            </a:r>
            <a:r>
              <a:rPr lang="pt-BR" sz="1400" dirty="0" err="1"/>
              <a:t>r.item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fr-FR" sz="1400" dirty="0"/>
              <a:t>q=r</a:t>
            </a:r>
            <a:br>
              <a:rPr lang="fr-FR" sz="1400" dirty="0"/>
            </a:br>
            <a:r>
              <a:rPr lang="pl-PL" sz="1400" dirty="0"/>
              <a:t>r = </a:t>
            </a:r>
            <a:r>
              <a:rPr lang="pl-PL" sz="1400" dirty="0" err="1"/>
              <a:t>r.esq</a:t>
            </a:r>
            <a:r>
              <a:rPr lang="pl-PL" sz="1400" dirty="0"/>
              <a:t> </a:t>
            </a:r>
            <a:endParaRPr lang="pl-PL" sz="1400" dirty="0" smtClean="0"/>
          </a:p>
          <a:p>
            <a:pPr marL="457200" indent="-228600">
              <a:buNone/>
            </a:pPr>
            <a:r>
              <a:rPr lang="pl-PL" sz="1400" dirty="0"/>
              <a:t>	</a:t>
            </a:r>
            <a:r>
              <a:rPr lang="pl-PL" sz="1400" b="1" dirty="0" err="1"/>
              <a:t>desaloque</a:t>
            </a:r>
            <a:r>
              <a:rPr lang="pl-PL" sz="1400" b="1" dirty="0"/>
              <a:t> </a:t>
            </a:r>
            <a:r>
              <a:rPr lang="pl-PL" sz="1400" dirty="0"/>
              <a:t>q </a:t>
            </a:r>
          </a:p>
          <a:p>
            <a:pPr marL="457200" indent="-22860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6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4" y="882501"/>
            <a:ext cx="5202939" cy="3103330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8" name="Shape 264"/>
          <p:cNvSpPr txBox="1">
            <a:spLocks/>
          </p:cNvSpPr>
          <p:nvPr/>
        </p:nvSpPr>
        <p:spPr>
          <a:xfrm>
            <a:off x="-259988" y="733153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REMOVE(Item </a:t>
            </a:r>
            <a:r>
              <a:rPr lang="pt-BR" sz="1400" dirty="0" err="1"/>
              <a:t>x</a:t>
            </a:r>
            <a:r>
              <a:rPr lang="pt-BR" sz="1400" dirty="0"/>
              <a:t>, 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p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r>
              <a:rPr lang="pt-BR" sz="1400" dirty="0"/>
              <a:t>Erro: item </a:t>
            </a:r>
            <a:r>
              <a:rPr lang="pt-BR" sz="1400" dirty="0" err="1"/>
              <a:t>não</a:t>
            </a:r>
            <a:r>
              <a:rPr lang="pt-BR" sz="1400" dirty="0"/>
              <a:t> está na </a:t>
            </a:r>
            <a:r>
              <a:rPr lang="pt-BR" sz="1400" dirty="0" err="1" smtClean="0"/>
              <a:t>árvore</a:t>
            </a:r>
            <a:endParaRPr lang="pt-BR" sz="1400" dirty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 smtClean="0"/>
              <a:t>p.item.chave</a:t>
            </a:r>
            <a:r>
              <a:rPr lang="pt-BR" sz="1400" dirty="0" smtClean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 smtClean="0"/>
              <a:t>, </a:t>
            </a:r>
            <a:r>
              <a:rPr lang="pt-BR" sz="1400" dirty="0" err="1" smtClean="0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/>
              <a:t>p.item.chave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/>
              <a:t>, </a:t>
            </a:r>
            <a:r>
              <a:rPr lang="pt-BR" sz="1400" dirty="0" err="1"/>
              <a:t>p.dir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p.dir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p.esq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  <a:endParaRPr lang="pt-BR" sz="1400" dirty="0" smtClean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p.esq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p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528437" y="765052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REMOVE-AUX(No *</a:t>
            </a:r>
            <a:r>
              <a:rPr lang="pt-BR" sz="1400" dirty="0" err="1"/>
              <a:t>q</a:t>
            </a:r>
            <a:r>
              <a:rPr lang="pt-BR" sz="1400" dirty="0"/>
              <a:t>, No *</a:t>
            </a:r>
            <a:r>
              <a:rPr lang="pt-BR" sz="1400" dirty="0" err="1"/>
              <a:t>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r.dir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q</a:t>
            </a:r>
            <a:r>
              <a:rPr lang="pt-BR" sz="1400" dirty="0"/>
              <a:t>, </a:t>
            </a:r>
            <a:r>
              <a:rPr lang="pt-BR" sz="1400" dirty="0" err="1"/>
              <a:t>r.dir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b="1" dirty="0" err="1"/>
              <a:t>senão</a:t>
            </a:r>
            <a:r>
              <a:rPr lang="pt-BR" sz="1400" b="1" dirty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/>
              <a:t>q.item</a:t>
            </a:r>
            <a:r>
              <a:rPr lang="pt-BR" sz="1400" dirty="0"/>
              <a:t> = </a:t>
            </a:r>
            <a:r>
              <a:rPr lang="pt-BR" sz="1400" dirty="0" err="1"/>
              <a:t>r.item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fr-FR" sz="1400" dirty="0"/>
              <a:t>q=r</a:t>
            </a:r>
            <a:br>
              <a:rPr lang="fr-FR" sz="1400" dirty="0"/>
            </a:br>
            <a:r>
              <a:rPr lang="pl-PL" sz="1400" dirty="0"/>
              <a:t>r = </a:t>
            </a:r>
            <a:r>
              <a:rPr lang="pl-PL" sz="1400" dirty="0" err="1"/>
              <a:t>r.esq</a:t>
            </a:r>
            <a:r>
              <a:rPr lang="pl-PL" sz="1400" dirty="0"/>
              <a:t> </a:t>
            </a:r>
            <a:endParaRPr lang="pl-PL" sz="1400" dirty="0" smtClean="0"/>
          </a:p>
          <a:p>
            <a:pPr marL="457200" indent="-228600">
              <a:buNone/>
            </a:pPr>
            <a:r>
              <a:rPr lang="pl-PL" sz="1400" dirty="0"/>
              <a:t>	</a:t>
            </a:r>
            <a:r>
              <a:rPr lang="pl-PL" sz="1400" b="1" dirty="0" err="1"/>
              <a:t>desaloque</a:t>
            </a:r>
            <a:r>
              <a:rPr lang="pl-PL" sz="1400" b="1" dirty="0"/>
              <a:t> </a:t>
            </a:r>
            <a:r>
              <a:rPr lang="pl-PL" sz="1400" dirty="0"/>
              <a:t>q </a:t>
            </a:r>
          </a:p>
          <a:p>
            <a:pPr marL="457200" indent="-22860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1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2" y="815395"/>
            <a:ext cx="5193467" cy="3268394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/>
              <a:t>Árvores 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Excluir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8" name="Shape 264"/>
          <p:cNvSpPr txBox="1">
            <a:spLocks/>
          </p:cNvSpPr>
          <p:nvPr/>
        </p:nvSpPr>
        <p:spPr>
          <a:xfrm>
            <a:off x="-259988" y="733153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REMOVE(Item </a:t>
            </a:r>
            <a:r>
              <a:rPr lang="pt-BR" sz="1400" dirty="0" err="1"/>
              <a:t>x</a:t>
            </a:r>
            <a:r>
              <a:rPr lang="pt-BR" sz="1400" dirty="0"/>
              <a:t>, 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p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r>
              <a:rPr lang="pt-BR" sz="1400" dirty="0"/>
              <a:t>Erro: item </a:t>
            </a:r>
            <a:r>
              <a:rPr lang="pt-BR" sz="1400" dirty="0" err="1"/>
              <a:t>não</a:t>
            </a:r>
            <a:r>
              <a:rPr lang="pt-BR" sz="1400" dirty="0"/>
              <a:t> está na </a:t>
            </a:r>
            <a:r>
              <a:rPr lang="pt-BR" sz="1400" dirty="0" err="1" smtClean="0"/>
              <a:t>árvore</a:t>
            </a:r>
            <a:endParaRPr lang="pt-BR" sz="1400" dirty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 smtClean="0"/>
              <a:t>p.item.chave</a:t>
            </a:r>
            <a:r>
              <a:rPr lang="pt-BR" sz="1400" dirty="0" smtClean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 smtClean="0"/>
              <a:t>, </a:t>
            </a:r>
            <a:r>
              <a:rPr lang="pt-BR" sz="1400" dirty="0" err="1" smtClean="0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/>
              <a:t>p.item.chave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REMOVE(</a:t>
            </a:r>
            <a:r>
              <a:rPr lang="pt-BR" sz="1400" dirty="0" err="1" smtClean="0"/>
              <a:t>x</a:t>
            </a:r>
            <a:r>
              <a:rPr lang="pt-BR" sz="1400" dirty="0"/>
              <a:t>, </a:t>
            </a:r>
            <a:r>
              <a:rPr lang="pt-BR" sz="1400" dirty="0" err="1"/>
              <a:t>p.dir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p.dir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p.esq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  <a:endParaRPr lang="pt-BR" sz="1400" dirty="0" smtClean="0"/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r>
              <a:rPr lang="pt-BR" sz="1400" b="1" dirty="0"/>
              <a:t>se </a:t>
            </a:r>
            <a:r>
              <a:rPr lang="pt-BR" sz="1400" dirty="0" err="1"/>
              <a:t>p.esq</a:t>
            </a:r>
            <a:r>
              <a:rPr lang="pt-BR" sz="1400" dirty="0"/>
              <a:t> == </a:t>
            </a:r>
            <a:r>
              <a:rPr lang="pt-BR" sz="1400" dirty="0" smtClean="0"/>
              <a:t>NULL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 smtClean="0"/>
              <a:t>aux</a:t>
            </a:r>
            <a:r>
              <a:rPr lang="pt-BR" sz="1400" dirty="0" smtClean="0"/>
              <a:t> </a:t>
            </a:r>
            <a:r>
              <a:rPr lang="pt-BR" sz="1400" dirty="0"/>
              <a:t>= </a:t>
            </a:r>
            <a:r>
              <a:rPr lang="pt-BR" sz="1400" dirty="0" err="1"/>
              <a:t>p</a:t>
            </a:r>
            <a:r>
              <a:rPr lang="pt-BR" sz="1400" dirty="0"/>
              <a:t>, </a:t>
            </a:r>
            <a:r>
              <a:rPr lang="pt-BR" sz="1400" dirty="0" err="1"/>
              <a:t>p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, </a:t>
            </a:r>
            <a:r>
              <a:rPr lang="pt-BR" sz="1400" b="1" dirty="0" err="1"/>
              <a:t>desaloque</a:t>
            </a:r>
            <a:r>
              <a:rPr lang="pt-BR" sz="1400" b="1" dirty="0"/>
              <a:t> </a:t>
            </a:r>
            <a:r>
              <a:rPr lang="pt-BR" sz="1400" dirty="0" err="1"/>
              <a:t>aux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endParaRPr lang="pt-BR" sz="1400" b="1" dirty="0" smtClean="0"/>
          </a:p>
          <a:p>
            <a:pPr marL="457200" indent="-228600">
              <a:buNone/>
            </a:pPr>
            <a:r>
              <a:rPr lang="pt-BR" sz="1400" b="1" dirty="0" err="1" smtClean="0"/>
              <a:t>senão</a:t>
            </a:r>
            <a:r>
              <a:rPr lang="pt-BR" sz="1400" b="1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p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sp>
        <p:nvSpPr>
          <p:cNvPr id="10" name="Shape 264"/>
          <p:cNvSpPr txBox="1">
            <a:spLocks/>
          </p:cNvSpPr>
          <p:nvPr/>
        </p:nvSpPr>
        <p:spPr>
          <a:xfrm>
            <a:off x="6528437" y="765052"/>
            <a:ext cx="3609237" cy="4038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>
              <a:buNone/>
            </a:pPr>
            <a:r>
              <a:rPr lang="pt-BR" sz="1400" dirty="0"/>
              <a:t>REMOVE-AUX(No *</a:t>
            </a:r>
            <a:r>
              <a:rPr lang="pt-BR" sz="1400" dirty="0" err="1"/>
              <a:t>q</a:t>
            </a:r>
            <a:r>
              <a:rPr lang="pt-BR" sz="1400" dirty="0"/>
              <a:t>, No *</a:t>
            </a:r>
            <a:r>
              <a:rPr lang="pt-BR" sz="1400" dirty="0" err="1"/>
              <a:t>r</a:t>
            </a:r>
            <a:r>
              <a:rPr lang="pt-BR" sz="1400" dirty="0"/>
              <a:t>) </a:t>
            </a:r>
          </a:p>
          <a:p>
            <a:pPr marL="457200" indent="-228600">
              <a:buNone/>
            </a:pPr>
            <a:r>
              <a:rPr lang="pt-BR" sz="1400" b="1" dirty="0"/>
              <a:t>se </a:t>
            </a:r>
            <a:r>
              <a:rPr lang="pt-BR" sz="1400" dirty="0" err="1"/>
              <a:t>r.dir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REMOVE-AUX(</a:t>
            </a:r>
            <a:r>
              <a:rPr lang="pt-BR" sz="1400" dirty="0" err="1" smtClean="0"/>
              <a:t>q</a:t>
            </a:r>
            <a:r>
              <a:rPr lang="pt-BR" sz="1400" dirty="0"/>
              <a:t>, </a:t>
            </a:r>
            <a:r>
              <a:rPr lang="pt-BR" sz="1400" dirty="0" err="1"/>
              <a:t>r.dir</a:t>
            </a:r>
            <a:r>
              <a:rPr lang="pt-BR" sz="1400" dirty="0" smtClean="0"/>
              <a:t>)</a:t>
            </a:r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b="1" dirty="0" err="1"/>
              <a:t>senão</a:t>
            </a:r>
            <a:r>
              <a:rPr lang="pt-BR" sz="1400" b="1" dirty="0"/>
              <a:t> </a:t>
            </a: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pt-BR" sz="1400" dirty="0" err="1"/>
              <a:t>q.item</a:t>
            </a:r>
            <a:r>
              <a:rPr lang="pt-BR" sz="1400" dirty="0"/>
              <a:t> = </a:t>
            </a:r>
            <a:r>
              <a:rPr lang="pt-BR" sz="1400" dirty="0" err="1"/>
              <a:t>r.item</a:t>
            </a:r>
            <a:r>
              <a:rPr lang="pt-BR" sz="1400" dirty="0"/>
              <a:t> </a:t>
            </a:r>
          </a:p>
          <a:p>
            <a:pPr marL="457200" indent="-228600">
              <a:buNone/>
            </a:pPr>
            <a:r>
              <a:rPr lang="pt-BR" sz="1400" dirty="0" smtClean="0"/>
              <a:t>	</a:t>
            </a:r>
            <a:r>
              <a:rPr lang="fr-FR" sz="1400" dirty="0"/>
              <a:t>q=r</a:t>
            </a:r>
            <a:br>
              <a:rPr lang="fr-FR" sz="1400" dirty="0"/>
            </a:br>
            <a:r>
              <a:rPr lang="pl-PL" sz="1400" dirty="0"/>
              <a:t>r = </a:t>
            </a:r>
            <a:r>
              <a:rPr lang="pl-PL" sz="1400" dirty="0" err="1"/>
              <a:t>r.esq</a:t>
            </a:r>
            <a:r>
              <a:rPr lang="pl-PL" sz="1400" dirty="0"/>
              <a:t> </a:t>
            </a:r>
            <a:endParaRPr lang="pl-PL" sz="1400" dirty="0" smtClean="0"/>
          </a:p>
          <a:p>
            <a:pPr marL="457200" indent="-228600">
              <a:buNone/>
            </a:pPr>
            <a:r>
              <a:rPr lang="pl-PL" sz="1400" dirty="0"/>
              <a:t>	</a:t>
            </a:r>
            <a:r>
              <a:rPr lang="pl-PL" sz="1400" b="1" dirty="0" err="1"/>
              <a:t>desaloque</a:t>
            </a:r>
            <a:r>
              <a:rPr lang="pl-PL" sz="1400" b="1" dirty="0"/>
              <a:t> </a:t>
            </a:r>
            <a:r>
              <a:rPr lang="pl-PL" sz="1400" dirty="0"/>
              <a:t>q </a:t>
            </a:r>
          </a:p>
          <a:p>
            <a:pPr marL="457200" indent="-228600">
              <a:buNone/>
            </a:pPr>
            <a:r>
              <a:rPr lang="pt-BR" sz="1400" dirty="0" smtClean="0"/>
              <a:t> </a:t>
            </a: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endParaRPr lang="pt-BR" sz="1400" dirty="0"/>
          </a:p>
          <a:p>
            <a:pPr marL="457200" indent="-228600">
              <a:buNone/>
            </a:pPr>
            <a:r>
              <a:rPr lang="pt-BR" sz="1400" dirty="0" smtClean="0"/>
              <a:t/>
            </a:r>
            <a:br>
              <a:rPr lang="pt-BR" sz="1400" dirty="0" smtClean="0"/>
            </a:b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ctrTitle" idx="4294967295"/>
          </p:nvPr>
        </p:nvSpPr>
        <p:spPr>
          <a:xfrm>
            <a:off x="1275149" y="725643"/>
            <a:ext cx="6593700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sz="66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>EQUIPE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ubTitle" idx="4294967295"/>
          </p:nvPr>
        </p:nvSpPr>
        <p:spPr>
          <a:xfrm>
            <a:off x="1275150" y="1879182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25000"/>
              <a:buFont typeface="Source Sans Pro"/>
              <a:buNone/>
            </a:pPr>
            <a:r>
              <a:rPr lang="en" sz="2400" b="1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Aline Lima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25000"/>
              <a:buFont typeface="Source Sans Pro"/>
              <a:buNone/>
            </a:pPr>
            <a:r>
              <a:rPr lang="en" sz="2400" b="1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Amanda Leticia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25000"/>
              <a:buFont typeface="Source Sans Pro"/>
              <a:buNone/>
            </a:pPr>
            <a:r>
              <a:rPr lang="en" sz="2400" b="1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Eduardo Rebouças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25000"/>
              <a:buFont typeface="Source Sans Pro"/>
              <a:buNone/>
            </a:pPr>
            <a:r>
              <a:rPr lang="en" sz="2400" b="1"/>
              <a:t>Lucas Almeida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25000"/>
              <a:buFont typeface="Source Sans Pro"/>
              <a:buNone/>
            </a:pPr>
            <a:endParaRPr sz="2400" b="1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275148" y="1879182"/>
            <a:ext cx="319560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7549288" y="1879182"/>
            <a:ext cx="319560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75146" y="3477942"/>
            <a:ext cx="319560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7549286" y="3373276"/>
            <a:ext cx="319560" cy="33690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7"/>
                </a:moveTo>
                <a:lnTo>
                  <a:pt x="57315" y="186"/>
                </a:lnTo>
                <a:lnTo>
                  <a:pt x="55016" y="729"/>
                </a:lnTo>
                <a:lnTo>
                  <a:pt x="53101" y="1280"/>
                </a:lnTo>
                <a:lnTo>
                  <a:pt x="51374" y="2188"/>
                </a:lnTo>
                <a:lnTo>
                  <a:pt x="49844" y="2910"/>
                </a:lnTo>
                <a:lnTo>
                  <a:pt x="48690" y="4004"/>
                </a:lnTo>
                <a:lnTo>
                  <a:pt x="47544" y="4913"/>
                </a:lnTo>
                <a:lnTo>
                  <a:pt x="46775" y="5821"/>
                </a:lnTo>
                <a:lnTo>
                  <a:pt x="43706" y="6372"/>
                </a:lnTo>
                <a:lnTo>
                  <a:pt x="40834" y="7280"/>
                </a:lnTo>
                <a:lnTo>
                  <a:pt x="38338" y="8553"/>
                </a:lnTo>
                <a:lnTo>
                  <a:pt x="36235" y="9826"/>
                </a:lnTo>
                <a:lnTo>
                  <a:pt x="34312" y="11456"/>
                </a:lnTo>
                <a:lnTo>
                  <a:pt x="32782" y="13094"/>
                </a:lnTo>
                <a:lnTo>
                  <a:pt x="31628" y="15096"/>
                </a:lnTo>
                <a:lnTo>
                  <a:pt x="30671" y="17091"/>
                </a:lnTo>
                <a:lnTo>
                  <a:pt x="29909" y="19094"/>
                </a:lnTo>
                <a:lnTo>
                  <a:pt x="29328" y="21096"/>
                </a:lnTo>
                <a:lnTo>
                  <a:pt x="28952" y="23277"/>
                </a:lnTo>
                <a:lnTo>
                  <a:pt x="28567" y="25459"/>
                </a:lnTo>
                <a:lnTo>
                  <a:pt x="28567" y="27640"/>
                </a:lnTo>
                <a:lnTo>
                  <a:pt x="28567" y="29642"/>
                </a:lnTo>
                <a:lnTo>
                  <a:pt x="28952" y="33461"/>
                </a:lnTo>
                <a:lnTo>
                  <a:pt x="28952" y="33640"/>
                </a:lnTo>
                <a:lnTo>
                  <a:pt x="27986" y="34004"/>
                </a:lnTo>
                <a:lnTo>
                  <a:pt x="27225" y="34734"/>
                </a:lnTo>
                <a:lnTo>
                  <a:pt x="26644" y="35821"/>
                </a:lnTo>
                <a:lnTo>
                  <a:pt x="26071" y="37094"/>
                </a:lnTo>
                <a:lnTo>
                  <a:pt x="25687" y="38545"/>
                </a:lnTo>
                <a:lnTo>
                  <a:pt x="25499" y="40183"/>
                </a:lnTo>
                <a:lnTo>
                  <a:pt x="25302" y="42000"/>
                </a:lnTo>
                <a:lnTo>
                  <a:pt x="25499" y="43823"/>
                </a:lnTo>
                <a:lnTo>
                  <a:pt x="25883" y="45818"/>
                </a:lnTo>
                <a:lnTo>
                  <a:pt x="26268" y="47642"/>
                </a:lnTo>
                <a:lnTo>
                  <a:pt x="27029" y="49272"/>
                </a:lnTo>
                <a:lnTo>
                  <a:pt x="27798" y="50545"/>
                </a:lnTo>
                <a:lnTo>
                  <a:pt x="28567" y="51818"/>
                </a:lnTo>
                <a:lnTo>
                  <a:pt x="29525" y="52548"/>
                </a:lnTo>
                <a:lnTo>
                  <a:pt x="30482" y="53091"/>
                </a:lnTo>
                <a:lnTo>
                  <a:pt x="31628" y="53091"/>
                </a:lnTo>
                <a:lnTo>
                  <a:pt x="32209" y="52913"/>
                </a:lnTo>
                <a:lnTo>
                  <a:pt x="33551" y="56002"/>
                </a:lnTo>
                <a:lnTo>
                  <a:pt x="35270" y="58727"/>
                </a:lnTo>
                <a:lnTo>
                  <a:pt x="36996" y="61459"/>
                </a:lnTo>
                <a:lnTo>
                  <a:pt x="39107" y="64004"/>
                </a:lnTo>
                <a:lnTo>
                  <a:pt x="41219" y="66186"/>
                </a:lnTo>
                <a:lnTo>
                  <a:pt x="43518" y="68181"/>
                </a:lnTo>
                <a:lnTo>
                  <a:pt x="46006" y="70004"/>
                </a:lnTo>
                <a:lnTo>
                  <a:pt x="48502" y="71635"/>
                </a:lnTo>
                <a:lnTo>
                  <a:pt x="48502" y="79637"/>
                </a:lnTo>
                <a:lnTo>
                  <a:pt x="44476" y="80002"/>
                </a:lnTo>
                <a:lnTo>
                  <a:pt x="39877" y="80732"/>
                </a:lnTo>
                <a:lnTo>
                  <a:pt x="35466" y="81640"/>
                </a:lnTo>
                <a:lnTo>
                  <a:pt x="31055" y="82548"/>
                </a:lnTo>
                <a:lnTo>
                  <a:pt x="26841" y="83821"/>
                </a:lnTo>
                <a:lnTo>
                  <a:pt x="23003" y="85272"/>
                </a:lnTo>
                <a:lnTo>
                  <a:pt x="19361" y="86910"/>
                </a:lnTo>
                <a:lnTo>
                  <a:pt x="15916" y="88727"/>
                </a:lnTo>
                <a:lnTo>
                  <a:pt x="12847" y="90729"/>
                </a:lnTo>
                <a:lnTo>
                  <a:pt x="9975" y="92724"/>
                </a:lnTo>
                <a:lnTo>
                  <a:pt x="7479" y="95091"/>
                </a:lnTo>
                <a:lnTo>
                  <a:pt x="5368" y="97637"/>
                </a:lnTo>
                <a:lnTo>
                  <a:pt x="3453" y="100183"/>
                </a:lnTo>
                <a:lnTo>
                  <a:pt x="2111" y="103094"/>
                </a:lnTo>
                <a:lnTo>
                  <a:pt x="965" y="105997"/>
                </a:lnTo>
                <a:lnTo>
                  <a:pt x="384" y="109272"/>
                </a:lnTo>
                <a:lnTo>
                  <a:pt x="7" y="112548"/>
                </a:lnTo>
                <a:lnTo>
                  <a:pt x="384" y="112905"/>
                </a:lnTo>
                <a:lnTo>
                  <a:pt x="1922" y="113635"/>
                </a:lnTo>
                <a:lnTo>
                  <a:pt x="3264" y="114178"/>
                </a:lnTo>
                <a:lnTo>
                  <a:pt x="4991" y="114908"/>
                </a:lnTo>
                <a:lnTo>
                  <a:pt x="7094" y="115637"/>
                </a:lnTo>
                <a:lnTo>
                  <a:pt x="9975" y="116181"/>
                </a:lnTo>
                <a:lnTo>
                  <a:pt x="13420" y="116910"/>
                </a:lnTo>
                <a:lnTo>
                  <a:pt x="17446" y="117632"/>
                </a:lnTo>
                <a:lnTo>
                  <a:pt x="22241" y="118183"/>
                </a:lnTo>
                <a:lnTo>
                  <a:pt x="27986" y="118905"/>
                </a:lnTo>
                <a:lnTo>
                  <a:pt x="34508" y="119270"/>
                </a:lnTo>
                <a:lnTo>
                  <a:pt x="41792" y="119635"/>
                </a:lnTo>
                <a:lnTo>
                  <a:pt x="50221" y="119821"/>
                </a:lnTo>
                <a:lnTo>
                  <a:pt x="59811" y="120000"/>
                </a:lnTo>
                <a:lnTo>
                  <a:pt x="69198" y="119821"/>
                </a:lnTo>
                <a:lnTo>
                  <a:pt x="77635" y="119635"/>
                </a:lnTo>
                <a:lnTo>
                  <a:pt x="85106" y="119270"/>
                </a:lnTo>
                <a:lnTo>
                  <a:pt x="91628" y="118905"/>
                </a:lnTo>
                <a:lnTo>
                  <a:pt x="97381" y="118183"/>
                </a:lnTo>
                <a:lnTo>
                  <a:pt x="102168" y="117632"/>
                </a:lnTo>
                <a:lnTo>
                  <a:pt x="106383" y="116910"/>
                </a:lnTo>
                <a:lnTo>
                  <a:pt x="109836" y="116181"/>
                </a:lnTo>
                <a:lnTo>
                  <a:pt x="112708" y="115637"/>
                </a:lnTo>
                <a:lnTo>
                  <a:pt x="115008" y="114908"/>
                </a:lnTo>
                <a:lnTo>
                  <a:pt x="116735" y="114178"/>
                </a:lnTo>
                <a:lnTo>
                  <a:pt x="118077" y="113635"/>
                </a:lnTo>
                <a:lnTo>
                  <a:pt x="119419" y="112905"/>
                </a:lnTo>
                <a:lnTo>
                  <a:pt x="119992" y="112548"/>
                </a:lnTo>
                <a:lnTo>
                  <a:pt x="119615" y="109094"/>
                </a:lnTo>
                <a:lnTo>
                  <a:pt x="119034" y="105818"/>
                </a:lnTo>
                <a:lnTo>
                  <a:pt x="118077" y="102729"/>
                </a:lnTo>
                <a:lnTo>
                  <a:pt x="116735" y="99818"/>
                </a:lnTo>
                <a:lnTo>
                  <a:pt x="114820" y="97094"/>
                </a:lnTo>
                <a:lnTo>
                  <a:pt x="112708" y="94548"/>
                </a:lnTo>
                <a:lnTo>
                  <a:pt x="110221" y="92367"/>
                </a:lnTo>
                <a:lnTo>
                  <a:pt x="107348" y="90186"/>
                </a:lnTo>
                <a:lnTo>
                  <a:pt x="104279" y="88183"/>
                </a:lnTo>
                <a:lnTo>
                  <a:pt x="100826" y="86545"/>
                </a:lnTo>
                <a:lnTo>
                  <a:pt x="96996" y="84908"/>
                </a:lnTo>
                <a:lnTo>
                  <a:pt x="92970" y="83635"/>
                </a:lnTo>
                <a:lnTo>
                  <a:pt x="88559" y="82362"/>
                </a:lnTo>
                <a:lnTo>
                  <a:pt x="83960" y="81454"/>
                </a:lnTo>
                <a:lnTo>
                  <a:pt x="78977" y="80545"/>
                </a:lnTo>
                <a:lnTo>
                  <a:pt x="73993" y="80002"/>
                </a:lnTo>
                <a:lnTo>
                  <a:pt x="71497" y="79816"/>
                </a:lnTo>
                <a:lnTo>
                  <a:pt x="71497" y="71635"/>
                </a:lnTo>
                <a:lnTo>
                  <a:pt x="73993" y="70004"/>
                </a:lnTo>
                <a:lnTo>
                  <a:pt x="76481" y="68181"/>
                </a:lnTo>
                <a:lnTo>
                  <a:pt x="78788" y="66186"/>
                </a:lnTo>
                <a:lnTo>
                  <a:pt x="81088" y="64004"/>
                </a:lnTo>
                <a:lnTo>
                  <a:pt x="83003" y="61459"/>
                </a:lnTo>
                <a:lnTo>
                  <a:pt x="84729" y="58727"/>
                </a:lnTo>
                <a:lnTo>
                  <a:pt x="86448" y="56002"/>
                </a:lnTo>
                <a:lnTo>
                  <a:pt x="87790" y="52913"/>
                </a:lnTo>
                <a:lnTo>
                  <a:pt x="88371" y="53091"/>
                </a:lnTo>
                <a:lnTo>
                  <a:pt x="89517" y="53091"/>
                </a:lnTo>
                <a:lnTo>
                  <a:pt x="90474" y="52548"/>
                </a:lnTo>
                <a:lnTo>
                  <a:pt x="91432" y="51818"/>
                </a:lnTo>
                <a:lnTo>
                  <a:pt x="92201" y="50545"/>
                </a:lnTo>
                <a:lnTo>
                  <a:pt x="92970" y="49272"/>
                </a:lnTo>
                <a:lnTo>
                  <a:pt x="93739" y="47642"/>
                </a:lnTo>
                <a:lnTo>
                  <a:pt x="94116" y="45818"/>
                </a:lnTo>
                <a:lnTo>
                  <a:pt x="94500" y="43823"/>
                </a:lnTo>
                <a:lnTo>
                  <a:pt x="94697" y="42000"/>
                </a:lnTo>
                <a:lnTo>
                  <a:pt x="94500" y="40183"/>
                </a:lnTo>
                <a:lnTo>
                  <a:pt x="94312" y="38732"/>
                </a:lnTo>
                <a:lnTo>
                  <a:pt x="93928" y="37272"/>
                </a:lnTo>
                <a:lnTo>
                  <a:pt x="93543" y="36000"/>
                </a:lnTo>
                <a:lnTo>
                  <a:pt x="92970" y="34913"/>
                </a:lnTo>
                <a:lnTo>
                  <a:pt x="92201" y="34183"/>
                </a:lnTo>
                <a:lnTo>
                  <a:pt x="91243" y="33640"/>
                </a:lnTo>
                <a:lnTo>
                  <a:pt x="91816" y="30915"/>
                </a:lnTo>
                <a:lnTo>
                  <a:pt x="92013" y="28369"/>
                </a:lnTo>
                <a:lnTo>
                  <a:pt x="92013" y="26002"/>
                </a:lnTo>
                <a:lnTo>
                  <a:pt x="92013" y="23821"/>
                </a:lnTo>
                <a:lnTo>
                  <a:pt x="91816" y="21640"/>
                </a:lnTo>
                <a:lnTo>
                  <a:pt x="91432" y="19637"/>
                </a:lnTo>
                <a:lnTo>
                  <a:pt x="90859" y="17821"/>
                </a:lnTo>
                <a:lnTo>
                  <a:pt x="90286" y="16004"/>
                </a:lnTo>
                <a:lnTo>
                  <a:pt x="89517" y="14367"/>
                </a:lnTo>
                <a:lnTo>
                  <a:pt x="88756" y="12729"/>
                </a:lnTo>
                <a:lnTo>
                  <a:pt x="87790" y="11277"/>
                </a:lnTo>
                <a:lnTo>
                  <a:pt x="86644" y="10004"/>
                </a:lnTo>
                <a:lnTo>
                  <a:pt x="85491" y="8732"/>
                </a:lnTo>
                <a:lnTo>
                  <a:pt x="84345" y="7637"/>
                </a:lnTo>
                <a:lnTo>
                  <a:pt x="81849" y="5642"/>
                </a:lnTo>
                <a:lnTo>
                  <a:pt x="78977" y="4183"/>
                </a:lnTo>
                <a:lnTo>
                  <a:pt x="76104" y="2732"/>
                </a:lnTo>
                <a:lnTo>
                  <a:pt x="73224" y="1823"/>
                </a:lnTo>
                <a:lnTo>
                  <a:pt x="70351" y="1094"/>
                </a:lnTo>
                <a:lnTo>
                  <a:pt x="67479" y="550"/>
                </a:lnTo>
                <a:lnTo>
                  <a:pt x="64795" y="186"/>
                </a:lnTo>
                <a:lnTo>
                  <a:pt x="62299" y="7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264"/>
          <p:cNvSpPr txBox="1">
            <a:spLocks noGrp="1"/>
          </p:cNvSpPr>
          <p:nvPr>
            <p:ph type="body" idx="1"/>
          </p:nvPr>
        </p:nvSpPr>
        <p:spPr>
          <a:xfrm>
            <a:off x="412629" y="1244418"/>
            <a:ext cx="8252906" cy="2817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r>
              <a:rPr lang="pt-BR" sz="2000" b="0" i="0" u="none" strike="noStrike" cap="none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caminhar pela árvore é preciso seguir uma ordem. Existem tem tipos de ordem: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lang="pt-BR" sz="2000" b="0" i="0" u="none" strike="noStrike" cap="none" dirty="0" smtClean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28600" algn="just">
              <a:buNone/>
            </a:pPr>
            <a:r>
              <a:rPr lang="pt-BR" dirty="0" smtClean="0"/>
              <a:t>1º </a:t>
            </a:r>
            <a:r>
              <a:rPr lang="pt-BR" dirty="0" err="1" smtClean="0"/>
              <a:t>Pré</a:t>
            </a:r>
            <a:r>
              <a:rPr lang="pt-BR" dirty="0" smtClean="0"/>
              <a:t>-ordem</a:t>
            </a:r>
          </a:p>
          <a:p>
            <a:pPr marL="457200" lvl="0" indent="-228600" algn="just">
              <a:buNone/>
            </a:pPr>
            <a:endParaRPr lang="pt-BR"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28600" algn="just">
              <a:buNone/>
            </a:pPr>
            <a:r>
              <a:rPr lang="pt-BR" dirty="0" smtClean="0"/>
              <a:t>2</a:t>
            </a:r>
            <a:r>
              <a:rPr lang="pt-BR" dirty="0"/>
              <a:t>º </a:t>
            </a:r>
            <a:r>
              <a:rPr lang="pt-BR" dirty="0" smtClean="0"/>
              <a:t>Central</a:t>
            </a:r>
          </a:p>
          <a:p>
            <a:pPr marL="457200" lvl="0" indent="-228600" algn="just">
              <a:buNone/>
            </a:pPr>
            <a:endParaRPr lang="pt-BR"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28600" algn="just">
              <a:buNone/>
            </a:pPr>
            <a:r>
              <a:rPr lang="pt-BR" dirty="0" smtClean="0"/>
              <a:t>3</a:t>
            </a:r>
            <a:r>
              <a:rPr lang="pt-BR" dirty="0"/>
              <a:t>º </a:t>
            </a:r>
            <a:r>
              <a:rPr lang="pt-BR" dirty="0" smtClean="0"/>
              <a:t>Pós-ordem</a:t>
            </a: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051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28" y="826684"/>
            <a:ext cx="5992304" cy="382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90" y="834579"/>
            <a:ext cx="5419109" cy="3708392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1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373" y="832074"/>
            <a:ext cx="5550856" cy="3548542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42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62" y="825109"/>
            <a:ext cx="5577417" cy="352376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3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11" y="804801"/>
            <a:ext cx="5561028" cy="3565336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6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995" y="798097"/>
            <a:ext cx="5821521" cy="3572040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0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89" y="779094"/>
            <a:ext cx="5421667" cy="362581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75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71" y="774387"/>
            <a:ext cx="5414009" cy="3662417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1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73" y="766868"/>
            <a:ext cx="5998236" cy="3770320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PERCORRE-PRE-ORDEM(No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r>
              <a:rPr lang="pt-BR" sz="1400" dirty="0" smtClean="0"/>
              <a:t>// pode ser um imprimir no lugar dessa 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PERCORRE-PRE-ORDEM(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0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/>
              <a:t>onceito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Oswald"/>
              <a:buNone/>
            </a:pPr>
            <a:r>
              <a:rPr lang="en" sz="12000" b="1" i="0" u="none" strike="noStrike" cap="none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35" y="856288"/>
            <a:ext cx="5326065" cy="36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788" y="845655"/>
            <a:ext cx="5141561" cy="3593442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75" y="845655"/>
            <a:ext cx="5630610" cy="3625342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33" y="771970"/>
            <a:ext cx="5474288" cy="3755749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7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36" y="729626"/>
            <a:ext cx="5425106" cy="3865244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7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76" y="778454"/>
            <a:ext cx="5656788" cy="3744310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08" y="770805"/>
            <a:ext cx="5453469" cy="3831158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3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71" y="763010"/>
            <a:ext cx="5304610" cy="3840076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2" y="780919"/>
            <a:ext cx="5614654" cy="3843434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14" y="736114"/>
            <a:ext cx="6012343" cy="3718617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  <a: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 sz="1100" b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onceito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12629" y="1616375"/>
            <a:ext cx="4523756" cy="192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árvore binária é:</a:t>
            </a:r>
            <a:r>
              <a:rPr lang="en" sz="2000" b="0" i="0" u="none" strike="noStrike" cap="none" dirty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dirty="0"/>
              <a:t>Vazia ou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</a:pPr>
            <a:r>
              <a:rPr lang="en" dirty="0"/>
              <a:t>Formada de nós (cada nó tem </a:t>
            </a:r>
            <a:r>
              <a:rPr lang="en" dirty="0" smtClean="0"/>
              <a:t>um</a:t>
            </a:r>
            <a:r>
              <a:rPr lang="en" dirty="0"/>
              <a:t> </a:t>
            </a:r>
            <a:r>
              <a:rPr lang="en" dirty="0" smtClean="0"/>
              <a:t>conteúdo</a:t>
            </a:r>
            <a:r>
              <a:rPr lang="en" dirty="0"/>
              <a:t>) e os endereços de duas sub-árvores:</a:t>
            </a:r>
          </a:p>
          <a:p>
            <a:pPr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esquerda e uma direita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5" name="Shape 265" descr="arvb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70" y="1233047"/>
            <a:ext cx="3575975" cy="29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47" y="736114"/>
            <a:ext cx="5472513" cy="3807472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0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38" y="724123"/>
            <a:ext cx="6566586" cy="375735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30" y="676942"/>
            <a:ext cx="6421676" cy="3888354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29" y="687575"/>
            <a:ext cx="6127123" cy="3986179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8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853" y="687576"/>
            <a:ext cx="5638207" cy="4000160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3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87" y="665679"/>
            <a:ext cx="5893390" cy="3988456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2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43" y="701747"/>
            <a:ext cx="5632653" cy="3819155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PERCORRE-CENTRAL(No *</a:t>
            </a:r>
            <a:r>
              <a:rPr lang="pt-BR" sz="1400" dirty="0" err="1"/>
              <a:t>p</a:t>
            </a:r>
            <a:r>
              <a:rPr lang="pt-BR" sz="1400" dirty="0" smtClean="0"/>
              <a:t>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</a:t>
            </a:r>
          </a:p>
          <a:p>
            <a:pPr marL="457200" indent="-228600" algn="just">
              <a:buNone/>
            </a:pPr>
            <a:r>
              <a:rPr lang="pt-BR" sz="1400" dirty="0" smtClean="0"/>
              <a:t> </a:t>
            </a:r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 smtClean="0"/>
              <a:t>)</a:t>
            </a:r>
            <a:r>
              <a:rPr lang="pt-BR" sz="1400" dirty="0"/>
              <a:t> // pode ser um imprimir no lugar dessa </a:t>
            </a:r>
            <a:r>
              <a:rPr lang="pt-BR" sz="1400" dirty="0" smtClean="0"/>
              <a:t>função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PERCORRE-CENTRAL(</a:t>
            </a:r>
            <a:r>
              <a:rPr lang="pt-BR" sz="1400" dirty="0" err="1" smtClean="0"/>
              <a:t>p.dir</a:t>
            </a:r>
            <a:r>
              <a:rPr lang="pt-BR" sz="1400" dirty="0"/>
              <a:t>)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44" y="777303"/>
            <a:ext cx="5715831" cy="38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01" y="794687"/>
            <a:ext cx="5348179" cy="3742594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6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06" y="794687"/>
            <a:ext cx="5591197" cy="3670988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  <a: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n" sz="1100" b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onceito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12629" y="1353134"/>
            <a:ext cx="4523756" cy="2871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pt-BR" b="1" dirty="0"/>
              <a:t>Nós</a:t>
            </a:r>
            <a:r>
              <a:rPr lang="pt-BR" dirty="0"/>
              <a:t> - são todos os itens guardados na árvore</a:t>
            </a:r>
          </a:p>
          <a:p>
            <a:r>
              <a:rPr lang="pt-BR" b="1" dirty="0"/>
              <a:t>Raiz</a:t>
            </a:r>
            <a:r>
              <a:rPr lang="pt-BR" dirty="0"/>
              <a:t> - é o nó do topo da </a:t>
            </a:r>
            <a:r>
              <a:rPr lang="pt-BR" dirty="0" smtClean="0"/>
              <a:t>árvore</a:t>
            </a:r>
          </a:p>
          <a:p>
            <a:r>
              <a:rPr lang="pt-BR" b="1" dirty="0" smtClean="0"/>
              <a:t>Folhas</a:t>
            </a:r>
            <a:r>
              <a:rPr lang="pt-BR" dirty="0"/>
              <a:t> - são os nós que não têm </a:t>
            </a:r>
            <a:r>
              <a:rPr lang="pt-BR" dirty="0" smtClean="0"/>
              <a:t>filhos, possuem a maior altura</a:t>
            </a:r>
          </a:p>
          <a:p>
            <a:r>
              <a:rPr lang="pt-BR" b="1" dirty="0"/>
              <a:t>Filhos</a:t>
            </a:r>
            <a:r>
              <a:rPr lang="pt-BR" dirty="0"/>
              <a:t> - são os nós que vem depois dos outros nós </a:t>
            </a:r>
          </a:p>
          <a:p>
            <a:r>
              <a:rPr lang="pt-BR" b="1" dirty="0"/>
              <a:t>Pais</a:t>
            </a:r>
            <a:r>
              <a:rPr lang="pt-BR" dirty="0"/>
              <a:t> - são os nós que vem antes dos outros nós</a:t>
            </a:r>
          </a:p>
          <a:p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5" name="Shape 265" descr="arvb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770" y="1233047"/>
            <a:ext cx="3575975" cy="299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4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8" y="800548"/>
            <a:ext cx="5433239" cy="363722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24" y="779670"/>
            <a:ext cx="5931035" cy="3671593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2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68" y="758561"/>
            <a:ext cx="5851747" cy="3916255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9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9" y="790461"/>
            <a:ext cx="5241600" cy="3664582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427" y="773079"/>
            <a:ext cx="5474291" cy="391832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70" y="757945"/>
            <a:ext cx="5895569" cy="392282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74" y="779213"/>
            <a:ext cx="5302348" cy="3633300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5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41" y="767288"/>
            <a:ext cx="4992034" cy="3755475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3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08" y="765420"/>
            <a:ext cx="4903181" cy="3631561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err="1"/>
              <a:t>Árvores</a:t>
            </a:r>
            <a:r>
              <a:rPr lang="en" dirty="0"/>
              <a:t> </a:t>
            </a:r>
            <a:r>
              <a:rPr lang="en" dirty="0" err="1"/>
              <a:t>Binárias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9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14" y="750324"/>
            <a:ext cx="5245376" cy="3804338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79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1"/>
          </p:nvPr>
        </p:nvSpPr>
        <p:spPr>
          <a:xfrm>
            <a:off x="1190445" y="4059250"/>
            <a:ext cx="6333595" cy="78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dirty="0" err="1" smtClean="0"/>
              <a:t>Inserir</a:t>
            </a:r>
            <a:r>
              <a:rPr lang="pt-BR" dirty="0" smtClean="0"/>
              <a:t>, excluir e caminhar</a:t>
            </a:r>
            <a:endParaRPr lang="en" dirty="0"/>
          </a:p>
        </p:txBody>
      </p:sp>
      <p:sp>
        <p:nvSpPr>
          <p:cNvPr id="272" name="Shape 272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ct val="25000"/>
              <a:buFont typeface="Oswald"/>
              <a:buNone/>
            </a:pPr>
            <a:r>
              <a:rPr lang="en" sz="12000" b="1" i="0" u="none" strike="noStrike" cap="none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14" y="750324"/>
            <a:ext cx="5245376" cy="3804338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39" y="760957"/>
            <a:ext cx="5249341" cy="36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00" y="741299"/>
            <a:ext cx="5079994" cy="3749244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Caminhar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/>
              <a:t>PERCORRE-POS-ORDEM(No *</a:t>
            </a:r>
            <a:r>
              <a:rPr lang="pt-BR" sz="1400" dirty="0" err="1"/>
              <a:t>p</a:t>
            </a:r>
            <a:r>
              <a:rPr lang="pt-BR" sz="1400" dirty="0"/>
              <a:t>)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 err="1"/>
              <a:t>p</a:t>
            </a:r>
            <a:r>
              <a:rPr lang="pt-BR" sz="1400" dirty="0"/>
              <a:t> != </a:t>
            </a:r>
            <a:r>
              <a:rPr lang="pt-BR" sz="1400" dirty="0" smtClean="0"/>
              <a:t>NULL 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p.esq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PERCORRE-POS-ORDEM(</a:t>
            </a:r>
            <a:r>
              <a:rPr lang="pt-BR" sz="1400" dirty="0" err="1" smtClean="0"/>
              <a:t>p.dir</a:t>
            </a:r>
            <a:r>
              <a:rPr lang="pt-BR" sz="1400" dirty="0"/>
              <a:t>) </a:t>
            </a:r>
            <a:endParaRPr lang="pt-BR" sz="1400" dirty="0" smtClean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PROCESSA-ITEM(</a:t>
            </a:r>
            <a:r>
              <a:rPr lang="pt-BR" sz="1400" dirty="0" err="1" smtClean="0"/>
              <a:t>p.item</a:t>
            </a:r>
            <a:r>
              <a:rPr lang="pt-BR" sz="1400" dirty="0"/>
              <a:t>) </a:t>
            </a: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17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822268"/>
            <a:ext cx="46783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en" dirty="0" smtClean="0"/>
              <a:t>Uma árvore não está balanceada quando seus nós não estão espalhados uniformemente em suas sub árvores à direita e à esquerda</a:t>
            </a:r>
          </a:p>
          <a:p>
            <a:pPr marL="457200" lvl="0" indent="-228600" algn="just"/>
            <a:r>
              <a:rPr lang="en" dirty="0" smtClean="0"/>
              <a:t>O desbalanceamento ocorre nas operações de inserção e remoção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417984" y="1551699"/>
            <a:ext cx="309386" cy="36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723592" y="1533649"/>
            <a:ext cx="310530" cy="399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905787" y="111703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293886" y="1766681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6892374" y="2096941"/>
            <a:ext cx="309386" cy="36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Terminação 25"/>
          <p:cNvSpPr/>
          <p:nvPr/>
        </p:nvSpPr>
        <p:spPr>
          <a:xfrm>
            <a:off x="6479865" y="176667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cxnSp>
        <p:nvCxnSpPr>
          <p:cNvPr id="30" name="Conector reto 29"/>
          <p:cNvCxnSpPr/>
          <p:nvPr/>
        </p:nvCxnSpPr>
        <p:spPr>
          <a:xfrm>
            <a:off x="7497389" y="2798561"/>
            <a:ext cx="309386" cy="36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uxograma: Terminação 27"/>
          <p:cNvSpPr/>
          <p:nvPr/>
        </p:nvSpPr>
        <p:spPr>
          <a:xfrm>
            <a:off x="7057383" y="2455946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7655901" y="314521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983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235537" y="856332"/>
            <a:ext cx="3932530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	</a:t>
            </a:r>
            <a:r>
              <a:rPr lang="en" b="1" dirty="0" smtClean="0"/>
              <a:t>fb(x) = hd - he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</a:t>
            </a:r>
            <a:r>
              <a:rPr lang="en" dirty="0" smtClean="0"/>
              <a:t>e fb(x) &gt; 0 então a árvore está mais pesada para a direita</a:t>
            </a:r>
          </a:p>
          <a:p>
            <a:pPr marL="457200" lvl="0" indent="-228600" algn="just"/>
            <a:r>
              <a:rPr lang="en" dirty="0" smtClean="0"/>
              <a:t>Se fb(x) &lt; 0 então a árvore está mais pesada para a esquerda</a:t>
            </a:r>
          </a:p>
          <a:p>
            <a:pPr marL="457200" lvl="0" indent="-228600" algn="just"/>
            <a:endParaRPr lang="en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417984" y="1551699"/>
            <a:ext cx="309386" cy="36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723592" y="1533649"/>
            <a:ext cx="310530" cy="399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905787" y="111703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293886" y="1766681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cxnSp>
        <p:nvCxnSpPr>
          <p:cNvPr id="29" name="Conector reto 28"/>
          <p:cNvCxnSpPr/>
          <p:nvPr/>
        </p:nvCxnSpPr>
        <p:spPr>
          <a:xfrm>
            <a:off x="6892374" y="2096941"/>
            <a:ext cx="309386" cy="36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uxograma: Terminação 25"/>
          <p:cNvSpPr/>
          <p:nvPr/>
        </p:nvSpPr>
        <p:spPr>
          <a:xfrm>
            <a:off x="6479865" y="176667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7497389" y="2798561"/>
            <a:ext cx="309386" cy="36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uxograma: Terminação 27"/>
          <p:cNvSpPr/>
          <p:nvPr/>
        </p:nvSpPr>
        <p:spPr>
          <a:xfrm>
            <a:off x="7057383" y="2455946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</a:p>
        </p:txBody>
      </p:sp>
      <p:sp>
        <p:nvSpPr>
          <p:cNvPr id="27" name="Fluxograma: Terminação 26"/>
          <p:cNvSpPr/>
          <p:nvPr/>
        </p:nvSpPr>
        <p:spPr>
          <a:xfrm>
            <a:off x="7655901" y="314521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6390489" y="1801053"/>
            <a:ext cx="0" cy="1780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195345" y="1801053"/>
            <a:ext cx="0" cy="3977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5144344" y="2198765"/>
            <a:ext cx="1054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5144339" y="1782090"/>
            <a:ext cx="1054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6343499" y="1782090"/>
            <a:ext cx="1054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6343499" y="3571354"/>
            <a:ext cx="105425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4692875" y="187501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h</a:t>
            </a:r>
            <a:r>
              <a:rPr lang="pt-BR" sz="900" dirty="0" err="1"/>
              <a:t>e</a:t>
            </a:r>
            <a:r>
              <a:rPr lang="pt-BR" sz="900" dirty="0" smtClean="0"/>
              <a:t> = 1 </a:t>
            </a:r>
            <a:endParaRPr lang="pt-BR" sz="9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415701" y="2525846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hd</a:t>
            </a:r>
            <a:r>
              <a:rPr lang="pt-BR" sz="900" dirty="0" smtClean="0"/>
              <a:t> = 3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4868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/>
          <p:cNvCxnSpPr/>
          <p:nvPr/>
        </p:nvCxnSpPr>
        <p:spPr>
          <a:xfrm flipH="1">
            <a:off x="5182178" y="2472243"/>
            <a:ext cx="310530" cy="399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235537" y="1251284"/>
            <a:ext cx="3932530" cy="3174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Arvore balanceada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</a:t>
            </a:r>
            <a:r>
              <a:rPr lang="en" dirty="0" smtClean="0"/>
              <a:t>e -1 </a:t>
            </a:r>
            <a:r>
              <a:rPr lang="pt-BR" dirty="0" smtClean="0"/>
              <a:t>≤ </a:t>
            </a:r>
            <a:r>
              <a:rPr lang="pt-BR" dirty="0" err="1" smtClean="0"/>
              <a:t>fb</a:t>
            </a:r>
            <a:r>
              <a:rPr lang="pt-BR" dirty="0"/>
              <a:t>(x) </a:t>
            </a:r>
            <a:r>
              <a:rPr lang="pt-BR" dirty="0" smtClean="0"/>
              <a:t>≤ </a:t>
            </a:r>
            <a:r>
              <a:rPr lang="pt-BR" dirty="0"/>
              <a:t>1</a:t>
            </a:r>
            <a:endParaRPr lang="en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417984" y="1854205"/>
            <a:ext cx="309386" cy="3636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723592" y="1836155"/>
            <a:ext cx="310530" cy="3997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905787" y="141954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293886" y="2069187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6479865" y="206918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4774820" y="275845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541742" y="148715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-1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139889" y="2180124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305417" y="2894664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u="sng" dirty="0" err="1" smtClean="0"/>
              <a:t>fb</a:t>
            </a:r>
            <a:r>
              <a:rPr lang="pt-BR" sz="900" u="sng" dirty="0" smtClean="0"/>
              <a:t> = 0 </a:t>
            </a:r>
            <a:endParaRPr lang="pt-BR" sz="900" u="sng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843566" y="215574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-1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9321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to 30"/>
          <p:cNvCxnSpPr/>
          <p:nvPr/>
        </p:nvCxnSpPr>
        <p:spPr>
          <a:xfrm>
            <a:off x="7091924" y="3099135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458082" y="2442043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5766564" y="2482388"/>
            <a:ext cx="413664" cy="233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235537" y="1251284"/>
            <a:ext cx="3932530" cy="3174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Simples </a:t>
            </a:r>
            <a:r>
              <a:rPr lang="en" dirty="0" smtClean="0"/>
              <a:t>à Esquerda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≥ 0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5787189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086486" y="1844745"/>
            <a:ext cx="413664" cy="233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307648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4599497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5987139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6628230" y="2711076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7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943603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572099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910587" y="2770229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142302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5320253" y="2659289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</a:p>
        </p:txBody>
      </p:sp>
      <p:sp>
        <p:nvSpPr>
          <p:cNvPr id="27" name="Fluxograma: Terminação 26"/>
          <p:cNvSpPr/>
          <p:nvPr/>
        </p:nvSpPr>
        <p:spPr>
          <a:xfrm>
            <a:off x="7281373" y="3358620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8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61226" y="2789690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1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933627" y="3471657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4785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to 30"/>
          <p:cNvCxnSpPr/>
          <p:nvPr/>
        </p:nvCxnSpPr>
        <p:spPr>
          <a:xfrm>
            <a:off x="7091924" y="3099135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6458082" y="2442043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5766564" y="2482388"/>
            <a:ext cx="413664" cy="233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235537" y="1251284"/>
            <a:ext cx="3932530" cy="3174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Simples </a:t>
            </a:r>
            <a:r>
              <a:rPr lang="en" dirty="0" smtClean="0"/>
              <a:t>à Esquerda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≥ 0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5787189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086486" y="1844745"/>
            <a:ext cx="413664" cy="2330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307648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4599497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5987139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6628230" y="2711076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7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943603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572099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910587" y="2770229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142302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5320253" y="2659289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</a:p>
        </p:txBody>
      </p:sp>
      <p:sp>
        <p:nvSpPr>
          <p:cNvPr id="27" name="Fluxograma: Terminação 26"/>
          <p:cNvSpPr/>
          <p:nvPr/>
        </p:nvSpPr>
        <p:spPr>
          <a:xfrm>
            <a:off x="7281373" y="3358620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8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61226" y="2789690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1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933627" y="3471657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04310">
            <a:off x="5401019" y="1985107"/>
            <a:ext cx="462166" cy="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>
            <a:off x="6458082" y="2442043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235537" y="1251284"/>
            <a:ext cx="3932530" cy="31749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Simples </a:t>
            </a:r>
            <a:r>
              <a:rPr lang="en" dirty="0" smtClean="0"/>
              <a:t>à Esquerda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≥ 0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5787189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151243" y="1844745"/>
            <a:ext cx="348907" cy="259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307648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5987139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</a:p>
        </p:txBody>
      </p:sp>
      <p:sp>
        <p:nvSpPr>
          <p:cNvPr id="28" name="Fluxograma: Terminação 27"/>
          <p:cNvSpPr/>
          <p:nvPr/>
        </p:nvSpPr>
        <p:spPr>
          <a:xfrm>
            <a:off x="6628230" y="2711076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943603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572099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486561" y="2838738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142302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61226" y="2789690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875791" y="285148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cxnSp>
        <p:nvCxnSpPr>
          <p:cNvPr id="29" name="Conector reto 28"/>
          <p:cNvCxnSpPr/>
          <p:nvPr/>
        </p:nvCxnSpPr>
        <p:spPr>
          <a:xfrm flipH="1">
            <a:off x="4416637" y="2487039"/>
            <a:ext cx="348907" cy="259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5098144" y="246454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uxograma: Terminação 24"/>
          <p:cNvSpPr/>
          <p:nvPr/>
        </p:nvSpPr>
        <p:spPr>
          <a:xfrm>
            <a:off x="4599497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19" name="Fluxograma: Terminação 18"/>
          <p:cNvSpPr/>
          <p:nvPr/>
        </p:nvSpPr>
        <p:spPr>
          <a:xfrm>
            <a:off x="3965781" y="2699491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2</a:t>
            </a:r>
          </a:p>
        </p:txBody>
      </p:sp>
      <p:sp>
        <p:nvSpPr>
          <p:cNvPr id="27" name="Fluxograma: Terminação 26"/>
          <p:cNvSpPr/>
          <p:nvPr/>
        </p:nvSpPr>
        <p:spPr>
          <a:xfrm>
            <a:off x="5234875" y="2711076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2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/>
          <p:cNvCxnSpPr/>
          <p:nvPr/>
        </p:nvCxnSpPr>
        <p:spPr>
          <a:xfrm>
            <a:off x="5894631" y="2436425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4428133" y="3085187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5098109" y="2456846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5"/>
            <a:ext cx="3932530" cy="149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Simples </a:t>
            </a:r>
            <a:r>
              <a:rPr lang="en" dirty="0" smtClean="0"/>
              <a:t>à Direita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≤ 0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57784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91466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609830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39014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77779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5987247" y="2644171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73425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36275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63937" y="3471657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93295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625862" y="2659289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4001912" y="3358620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96362" y="2810714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627688" y="27551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8180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/>
          <p:cNvCxnSpPr/>
          <p:nvPr/>
        </p:nvCxnSpPr>
        <p:spPr>
          <a:xfrm>
            <a:off x="5894631" y="2436425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4428133" y="3085187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5098109" y="2456846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5"/>
            <a:ext cx="3932530" cy="149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Simples </a:t>
            </a:r>
            <a:r>
              <a:rPr lang="en" dirty="0" smtClean="0"/>
              <a:t>à Direita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≤ 0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57784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91466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609830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39014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77779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5987247" y="2644171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73425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36275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3563937" y="3471657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93295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625862" y="2659289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4001912" y="3358620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96362" y="2810714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627688" y="27551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05" y="2037743"/>
            <a:ext cx="519430" cy="5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  <a: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b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Inserir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hape 264"/>
          <p:cNvSpPr txBox="1">
            <a:spLocks noGrp="1"/>
          </p:cNvSpPr>
          <p:nvPr>
            <p:ph type="body" idx="1"/>
          </p:nvPr>
        </p:nvSpPr>
        <p:spPr>
          <a:xfrm>
            <a:off x="412629" y="1244418"/>
            <a:ext cx="5326989" cy="2321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r>
              <a:rPr lang="pt-BR" dirty="0" smtClean="0"/>
              <a:t>Há dois casos: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lang="pt-BR" dirty="0" smtClean="0"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r>
              <a:rPr lang="pt-BR" sz="2000" b="0" i="0" u="none" strike="noStrike" cap="none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1º O item é novo (ainda não existe na árvore)</a:t>
            </a: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lang="pt-BR" sz="2000" b="0" i="0" u="none" strike="noStrike" cap="none" dirty="0" smtClean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r>
              <a:rPr lang="pt-BR" dirty="0" smtClean="0"/>
              <a:t>2º O item já existe (ocorre erro)</a:t>
            </a: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None/>
            </a:pPr>
            <a:endParaRPr sz="2000" b="0" i="0" u="none" strike="noStrike" cap="none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 flipH="1">
            <a:off x="6565192" y="247316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7290568" y="247009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5098109" y="2456846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5"/>
            <a:ext cx="3932530" cy="149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Simples </a:t>
            </a:r>
            <a:r>
              <a:rPr lang="en" dirty="0" smtClean="0"/>
              <a:t>à Direita</a:t>
            </a:r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≤ 0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57784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91466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609830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4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39014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677779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7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7443247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8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73425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36275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751443" y="2774319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93295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625862" y="2659289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</a:p>
        </p:txBody>
      </p:sp>
      <p:sp>
        <p:nvSpPr>
          <p:cNvPr id="27" name="Fluxograma: Terminação 26"/>
          <p:cNvSpPr/>
          <p:nvPr/>
        </p:nvSpPr>
        <p:spPr>
          <a:xfrm>
            <a:off x="614580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110779" y="2754764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8096390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3441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 flipH="1">
            <a:off x="6207682" y="247316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933058" y="247009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5557153" y="3117577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5"/>
            <a:ext cx="3932530" cy="14987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Esquerda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&lt; </a:t>
            </a:r>
            <a:r>
              <a:rPr lang="pt-BR" dirty="0" smtClean="0"/>
              <a:t>0</a:t>
            </a:r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7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7085737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8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2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353575" y="276854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5135153" y="332706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591689" y="3433370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38880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1034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 flipH="1">
            <a:off x="6207682" y="247316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933058" y="247009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5557153" y="3117577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Esquerda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&lt; </a:t>
            </a:r>
            <a:r>
              <a:rPr lang="pt-BR" dirty="0" smtClean="0"/>
              <a:t>0</a:t>
            </a:r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7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7085737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8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2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355776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5135153" y="332706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591689" y="3433370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38880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0 </a:t>
            </a:r>
            <a:endParaRPr lang="pt-BR" sz="900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39" y="2592571"/>
            <a:ext cx="519430" cy="5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 flipH="1">
            <a:off x="6207682" y="247316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933058" y="247009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Esquerda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&lt; </a:t>
            </a:r>
            <a:r>
              <a:rPr lang="pt-BR" dirty="0" smtClean="0"/>
              <a:t>0</a:t>
            </a:r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7085737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355776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52605" y="3422159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38880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1 </a:t>
            </a:r>
            <a:endParaRPr lang="pt-BR" sz="900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39" y="2592571"/>
            <a:ext cx="519430" cy="519430"/>
          </a:xfrm>
          <a:prstGeom prst="rect">
            <a:avLst/>
          </a:prstGeom>
        </p:spPr>
      </p:pic>
      <p:cxnSp>
        <p:nvCxnSpPr>
          <p:cNvPr id="29" name="Conector reto 28"/>
          <p:cNvCxnSpPr/>
          <p:nvPr/>
        </p:nvCxnSpPr>
        <p:spPr>
          <a:xfrm>
            <a:off x="7582757" y="3122407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uxograma: Terminação 18"/>
          <p:cNvSpPr/>
          <p:nvPr/>
        </p:nvSpPr>
        <p:spPr>
          <a:xfrm>
            <a:off x="7663253" y="332201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16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Conector reto 29"/>
          <p:cNvCxnSpPr/>
          <p:nvPr/>
        </p:nvCxnSpPr>
        <p:spPr>
          <a:xfrm flipH="1">
            <a:off x="6207682" y="247316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933058" y="247009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Esquerda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&lt; </a:t>
            </a:r>
            <a:r>
              <a:rPr lang="pt-BR" dirty="0" smtClean="0"/>
              <a:t>0</a:t>
            </a:r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7085737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355776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252605" y="3422159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38880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1 </a:t>
            </a:r>
            <a:endParaRPr lang="pt-BR" sz="900" dirty="0"/>
          </a:p>
        </p:txBody>
      </p:sp>
      <p:cxnSp>
        <p:nvCxnSpPr>
          <p:cNvPr id="29" name="Conector reto 28"/>
          <p:cNvCxnSpPr/>
          <p:nvPr/>
        </p:nvCxnSpPr>
        <p:spPr>
          <a:xfrm>
            <a:off x="7582757" y="3122407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uxograma: Terminação 18"/>
          <p:cNvSpPr/>
          <p:nvPr/>
        </p:nvSpPr>
        <p:spPr>
          <a:xfrm>
            <a:off x="7663253" y="332201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04310">
            <a:off x="5801989" y="2056842"/>
            <a:ext cx="462166" cy="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5542654" y="244762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4821714" y="248140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933058" y="247009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Esquerda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&gt; 1 e </a:t>
            </a:r>
            <a:r>
              <a:rPr lang="pt-BR" dirty="0" err="1"/>
              <a:t>fb</a:t>
            </a:r>
            <a:r>
              <a:rPr lang="pt-BR" dirty="0"/>
              <a:t>(y) &lt; </a:t>
            </a:r>
            <a:r>
              <a:rPr lang="pt-BR" dirty="0" smtClean="0"/>
              <a:t>0</a:t>
            </a:r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7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7085737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8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1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355776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8283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38880" y="2780635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462103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04310">
            <a:off x="5801989" y="2056842"/>
            <a:ext cx="462166" cy="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5542654" y="244762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4821714" y="248140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244956" y="3066887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Direita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&gt; </a:t>
            </a:r>
            <a:r>
              <a:rPr lang="pt-BR" dirty="0" smtClean="0"/>
              <a:t>0</a:t>
            </a:r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6445760" y="3327567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398323" y="2768466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</a:t>
            </a:r>
            <a:r>
              <a:rPr lang="pt-BR" sz="900" dirty="0" smtClean="0"/>
              <a:t>= 1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1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8283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098903" y="3446259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462103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874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/>
          <p:cNvCxnSpPr/>
          <p:nvPr/>
        </p:nvCxnSpPr>
        <p:spPr>
          <a:xfrm>
            <a:off x="5542654" y="244762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4821714" y="248140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6244956" y="3066887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Direita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&gt; </a:t>
            </a:r>
            <a:r>
              <a:rPr lang="pt-BR" dirty="0" smtClean="0"/>
              <a:t>0</a:t>
            </a:r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6445760" y="3327567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5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441439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</a:t>
            </a:r>
            <a:r>
              <a:rPr lang="pt-BR" sz="900" dirty="0" smtClean="0"/>
              <a:t>= 1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1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8283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098903" y="3446259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462103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04310">
            <a:off x="5218848" y="2697631"/>
            <a:ext cx="462166" cy="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flipH="1">
            <a:off x="4185851" y="3105064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542654" y="244762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4821714" y="248140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Direita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&gt; </a:t>
            </a:r>
            <a:r>
              <a:rPr lang="pt-BR" dirty="0" smtClean="0"/>
              <a:t>0</a:t>
            </a:r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3868815" y="3327567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1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441439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</a:t>
            </a:r>
            <a:r>
              <a:rPr lang="pt-BR" sz="900" dirty="0" smtClean="0"/>
              <a:t>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8283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39479" y="3438507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462103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8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flipH="1">
            <a:off x="4185851" y="3105064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542654" y="244762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4821714" y="248140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Direita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&gt; </a:t>
            </a:r>
            <a:r>
              <a:rPr lang="pt-BR" dirty="0" smtClean="0"/>
              <a:t>0</a:t>
            </a:r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3868815" y="3327567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1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441439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</a:t>
            </a:r>
            <a:r>
              <a:rPr lang="pt-BR" sz="900" dirty="0" smtClean="0"/>
              <a:t>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8283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39479" y="3438507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462103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04310">
            <a:off x="5218848" y="2697631"/>
            <a:ext cx="462166" cy="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  <a: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b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Inserir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952903"/>
            <a:ext cx="6136797" cy="4097400"/>
          </a:xfrm>
          <a:prstGeom prst="rect">
            <a:avLst/>
          </a:prstGeom>
        </p:spPr>
      </p:pic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 smtClean="0"/>
              <a:t>INSERE(Item x, No *p)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/>
              <a:t>p ==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p = aloca novo </a:t>
            </a:r>
            <a:r>
              <a:rPr lang="pt-BR" sz="1400" dirty="0" smtClean="0"/>
              <a:t>No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p.esq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 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p.item</a:t>
            </a:r>
            <a:r>
              <a:rPr lang="pt-BR" sz="1400" dirty="0"/>
              <a:t> = x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senão 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 smtClean="0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INSERE(x, </a:t>
            </a:r>
            <a:r>
              <a:rPr lang="pt-BR" sz="1400" dirty="0" err="1"/>
              <a:t>p.dir</a:t>
            </a:r>
            <a:r>
              <a:rPr lang="pt-BR" sz="1400" dirty="0" smtClean="0"/>
              <a:t>)</a:t>
            </a:r>
            <a:endParaRPr lang="pt-BR" sz="1400" dirty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senão </a:t>
            </a:r>
            <a:r>
              <a:rPr lang="pt-BR" sz="1400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INSERE(x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/>
              <a:t>)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senão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Erro: item já existe na ABB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5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to 22"/>
          <p:cNvCxnSpPr/>
          <p:nvPr/>
        </p:nvCxnSpPr>
        <p:spPr>
          <a:xfrm flipH="1">
            <a:off x="4185851" y="3105064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>
            <a:off x="5542654" y="2447621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4821714" y="248140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Direita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&gt; </a:t>
            </a:r>
            <a:r>
              <a:rPr lang="pt-BR" dirty="0" smtClean="0"/>
              <a:t>0</a:t>
            </a:r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7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4</a:t>
            </a:r>
            <a:endParaRPr lang="pt-BR" sz="2400" dirty="0"/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3868815" y="3327567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1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-2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441439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</a:t>
            </a:r>
            <a:r>
              <a:rPr lang="pt-BR" sz="900" dirty="0" smtClean="0"/>
              <a:t>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8283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439479" y="3438507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462103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  <a:endParaRPr lang="pt-BR" sz="2400" dirty="0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46" y="1982879"/>
            <a:ext cx="519430" cy="5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ector reto 33"/>
          <p:cNvCxnSpPr/>
          <p:nvPr/>
        </p:nvCxnSpPr>
        <p:spPr>
          <a:xfrm flipH="1">
            <a:off x="6232211" y="2458381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6945186" y="2421122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4821714" y="248140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 dirty="0" smtClean="0"/>
              <a:t>Árvore Binária</a:t>
            </a:r>
            <a: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 dirty="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 b="0" dirty="0" smtClean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Balancear</a:t>
            </a:r>
            <a:endParaRPr lang="en" sz="1100" b="0" dirty="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353207" y="1091894"/>
            <a:ext cx="3932530" cy="30882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lvl="0" indent="0" algn="just">
              <a:buNone/>
            </a:pPr>
            <a:r>
              <a:rPr lang="en" dirty="0" smtClean="0"/>
              <a:t>Rotação </a:t>
            </a:r>
            <a:r>
              <a:rPr lang="en" dirty="0" smtClean="0"/>
              <a:t>Dupla </a:t>
            </a:r>
            <a:r>
              <a:rPr lang="en" dirty="0" smtClean="0"/>
              <a:t>à </a:t>
            </a:r>
            <a:r>
              <a:rPr lang="en" dirty="0" smtClean="0"/>
              <a:t>Direita</a:t>
            </a:r>
            <a:endParaRPr lang="en" dirty="0" smtClean="0"/>
          </a:p>
          <a:p>
            <a:pPr lvl="0" indent="0" algn="just">
              <a:buNone/>
            </a:pPr>
            <a:endParaRPr lang="en" dirty="0"/>
          </a:p>
          <a:p>
            <a:pPr marL="457200" lvl="0" indent="-228600" algn="just"/>
            <a:r>
              <a:rPr lang="pt-BR" dirty="0" smtClean="0"/>
              <a:t>Se </a:t>
            </a:r>
            <a:r>
              <a:rPr lang="pt-BR" dirty="0" err="1"/>
              <a:t>fb</a:t>
            </a:r>
            <a:r>
              <a:rPr lang="pt-BR" dirty="0"/>
              <a:t>(x) &lt; -1 e </a:t>
            </a:r>
            <a:r>
              <a:rPr lang="pt-BR" dirty="0" err="1"/>
              <a:t>fb</a:t>
            </a:r>
            <a:r>
              <a:rPr lang="pt-BR" dirty="0"/>
              <a:t>(z) &gt; </a:t>
            </a:r>
            <a:r>
              <a:rPr lang="pt-BR" dirty="0" smtClean="0"/>
              <a:t>0</a:t>
            </a:r>
          </a:p>
          <a:p>
            <a:pPr marL="457200" lvl="0" indent="-228600" algn="just"/>
            <a:endParaRPr lang="pt-BR" dirty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pt-BR" dirty="0" smtClean="0"/>
          </a:p>
          <a:p>
            <a:pPr marL="457200" lvl="0" indent="-228600" algn="just"/>
            <a:endParaRPr lang="en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220331" y="1822116"/>
            <a:ext cx="338605" cy="3042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557153" y="1844745"/>
            <a:ext cx="376139" cy="281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uxograma: Terminação 12"/>
          <p:cNvSpPr/>
          <p:nvPr/>
        </p:nvSpPr>
        <p:spPr>
          <a:xfrm>
            <a:off x="5740790" y="1433294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4</a:t>
            </a:r>
            <a:endParaRPr lang="pt-BR" sz="2400" dirty="0"/>
          </a:p>
        </p:txBody>
      </p:sp>
      <p:sp>
        <p:nvSpPr>
          <p:cNvPr id="25" name="Fluxograma: Terminação 24"/>
          <p:cNvSpPr/>
          <p:nvPr/>
        </p:nvSpPr>
        <p:spPr>
          <a:xfrm>
            <a:off x="5032639" y="205029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26" name="Fluxograma: Terminação 25"/>
          <p:cNvSpPr/>
          <p:nvPr/>
        </p:nvSpPr>
        <p:spPr>
          <a:xfrm>
            <a:off x="6420281" y="2044872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7</a:t>
            </a:r>
            <a:endParaRPr lang="pt-BR" sz="2400" dirty="0"/>
          </a:p>
        </p:txBody>
      </p:sp>
      <p:sp>
        <p:nvSpPr>
          <p:cNvPr id="28" name="Fluxograma: Terminação 27"/>
          <p:cNvSpPr/>
          <p:nvPr/>
        </p:nvSpPr>
        <p:spPr>
          <a:xfrm>
            <a:off x="7094582" y="2636003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8</a:t>
            </a:r>
            <a:endParaRPr lang="pt-BR" sz="24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376745" y="150090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005241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0</a:t>
            </a:r>
            <a:endParaRPr lang="pt-BR" sz="9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441439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</a:t>
            </a:r>
            <a:r>
              <a:rPr lang="pt-BR" sz="900" dirty="0" smtClean="0"/>
              <a:t>= 0 </a:t>
            </a:r>
            <a:endParaRPr lang="pt-BR" sz="9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4575444" y="2169492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 smtClean="0"/>
              <a:t>-1</a:t>
            </a:r>
            <a:endParaRPr lang="pt-BR" sz="900" dirty="0"/>
          </a:p>
        </p:txBody>
      </p:sp>
      <p:sp>
        <p:nvSpPr>
          <p:cNvPr id="27" name="Fluxograma: Terminação 26"/>
          <p:cNvSpPr/>
          <p:nvPr/>
        </p:nvSpPr>
        <p:spPr>
          <a:xfrm>
            <a:off x="5788296" y="2659288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5</a:t>
            </a:r>
            <a:endParaRPr lang="pt-BR" sz="2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038283" y="2791411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723359" y="2746943"/>
            <a:ext cx="577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err="1" smtClean="0"/>
              <a:t>fb</a:t>
            </a:r>
            <a:r>
              <a:rPr lang="pt-BR" sz="900" dirty="0" smtClean="0"/>
              <a:t> = </a:t>
            </a:r>
            <a:r>
              <a:rPr lang="pt-BR" sz="900" dirty="0"/>
              <a:t>0</a:t>
            </a:r>
            <a:r>
              <a:rPr lang="pt-BR" sz="900" dirty="0" smtClean="0"/>
              <a:t> </a:t>
            </a:r>
            <a:endParaRPr lang="pt-BR" sz="900" dirty="0"/>
          </a:p>
        </p:txBody>
      </p:sp>
      <p:sp>
        <p:nvSpPr>
          <p:cNvPr id="19" name="Fluxograma: Terminação 18"/>
          <p:cNvSpPr/>
          <p:nvPr/>
        </p:nvSpPr>
        <p:spPr>
          <a:xfrm>
            <a:off x="4462103" y="2669695"/>
            <a:ext cx="653143" cy="452713"/>
          </a:xfrm>
          <a:prstGeom prst="flowChartTerminator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1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46" y="1982879"/>
            <a:ext cx="519430" cy="5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95" y="892725"/>
            <a:ext cx="9490669" cy="6005824"/>
          </a:xfrm>
          <a:prstGeom prst="rect">
            <a:avLst/>
          </a:prstGeom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047750" y="1769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ct val="25000"/>
              <a:buFont typeface="Oswald"/>
              <a:buNone/>
            </a:pPr>
            <a:r>
              <a:rPr lang="en"/>
              <a:t>Árvores Binárias</a:t>
            </a:r>
            <a: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2000" b="1" i="0" u="none" strike="noStrike" cap="none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b="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Inserir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90752" y="2699491"/>
            <a:ext cx="3679648" cy="1544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1950" b="0" i="0" u="none" strike="noStrike" cap="none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</a:pPr>
            <a:endParaRPr sz="2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264"/>
          <p:cNvSpPr txBox="1">
            <a:spLocks/>
          </p:cNvSpPr>
          <p:nvPr/>
        </p:nvSpPr>
        <p:spPr>
          <a:xfrm>
            <a:off x="161777" y="952903"/>
            <a:ext cx="4396155" cy="3569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ct val="1000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Font typeface="Source Sans Pro"/>
              <a:buNone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228600" algn="just">
              <a:buNone/>
            </a:pPr>
            <a:r>
              <a:rPr lang="pt-BR" sz="1400" dirty="0" smtClean="0"/>
              <a:t>INSERE(Item x, No *p)</a:t>
            </a:r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 </a:t>
            </a:r>
            <a:r>
              <a:rPr lang="pt-BR" sz="1400" dirty="0"/>
              <a:t>p ==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p = aloca novo </a:t>
            </a:r>
            <a:r>
              <a:rPr lang="pt-BR" sz="1400" dirty="0" smtClean="0"/>
              <a:t>No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p.esq</a:t>
            </a:r>
            <a:r>
              <a:rPr lang="pt-BR" sz="1400" dirty="0"/>
              <a:t> = </a:t>
            </a:r>
            <a:r>
              <a:rPr lang="pt-BR" sz="1400" dirty="0" err="1"/>
              <a:t>p.dir</a:t>
            </a:r>
            <a:r>
              <a:rPr lang="pt-BR" sz="1400" dirty="0"/>
              <a:t> = </a:t>
            </a:r>
            <a:r>
              <a:rPr lang="pt-BR" sz="1400" dirty="0" smtClean="0"/>
              <a:t>NULL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err="1"/>
              <a:t>p.item</a:t>
            </a:r>
            <a:r>
              <a:rPr lang="pt-BR" sz="1400" dirty="0"/>
              <a:t> = x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senão se </a:t>
            </a:r>
            <a:r>
              <a:rPr lang="pt-BR" sz="1400" dirty="0" err="1"/>
              <a:t>x.chave</a:t>
            </a:r>
            <a:r>
              <a:rPr lang="pt-BR" sz="1400" dirty="0"/>
              <a:t> &gt; </a:t>
            </a:r>
            <a:r>
              <a:rPr lang="pt-BR" sz="1400" dirty="0" err="1" smtClean="0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INSERE(x, </a:t>
            </a:r>
            <a:r>
              <a:rPr lang="pt-BR" sz="1400" dirty="0" err="1"/>
              <a:t>p.dir</a:t>
            </a:r>
            <a:r>
              <a:rPr lang="pt-BR" sz="1400" dirty="0" smtClean="0"/>
              <a:t>)</a:t>
            </a:r>
            <a:endParaRPr lang="pt-BR" sz="1400" dirty="0"/>
          </a:p>
          <a:p>
            <a:pPr marL="457200" indent="-228600" algn="just">
              <a:buNone/>
            </a:pPr>
            <a:endParaRPr lang="pt-BR" sz="1400" dirty="0" smtClean="0"/>
          </a:p>
          <a:p>
            <a:pPr marL="457200" indent="-228600" algn="just">
              <a:buNone/>
            </a:pPr>
            <a:r>
              <a:rPr lang="pt-BR" sz="1400" dirty="0" smtClean="0"/>
              <a:t>senão </a:t>
            </a:r>
            <a:r>
              <a:rPr lang="pt-BR" sz="1400" dirty="0"/>
              <a:t>se </a:t>
            </a:r>
            <a:r>
              <a:rPr lang="pt-BR" sz="1400" dirty="0" err="1"/>
              <a:t>x.chave</a:t>
            </a:r>
            <a:r>
              <a:rPr lang="pt-BR" sz="1400" dirty="0"/>
              <a:t> &lt; </a:t>
            </a:r>
            <a:r>
              <a:rPr lang="pt-BR" sz="1400" dirty="0" err="1"/>
              <a:t>p.item.chave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INSERE(x</a:t>
            </a:r>
            <a:r>
              <a:rPr lang="pt-BR" sz="1400" dirty="0"/>
              <a:t>, </a:t>
            </a:r>
            <a:r>
              <a:rPr lang="pt-BR" sz="1400" dirty="0" err="1"/>
              <a:t>p.esq</a:t>
            </a:r>
            <a:r>
              <a:rPr lang="pt-BR" sz="1400" dirty="0"/>
              <a:t>)</a:t>
            </a:r>
          </a:p>
          <a:p>
            <a:pPr marL="457200" indent="-228600" algn="just">
              <a:buNone/>
            </a:pPr>
            <a:endParaRPr lang="pt-BR" sz="1400" dirty="0"/>
          </a:p>
          <a:p>
            <a:pPr marL="457200" indent="-228600" algn="just">
              <a:buNone/>
            </a:pPr>
            <a:r>
              <a:rPr lang="pt-BR" sz="1400" dirty="0" smtClean="0"/>
              <a:t>senão</a:t>
            </a:r>
            <a:endParaRPr lang="pt-BR" sz="1400" dirty="0"/>
          </a:p>
          <a:p>
            <a:pPr marL="457200" indent="-228600" algn="just">
              <a:buNone/>
            </a:pPr>
            <a:r>
              <a:rPr lang="pt-BR" sz="1400" dirty="0"/>
              <a:t>Erro: item já existe na ABB</a:t>
            </a: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sz="1400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 smtClean="0"/>
          </a:p>
          <a:p>
            <a:pPr marL="457200" indent="-228600" algn="just">
              <a:buFont typeface="Source Sans Pro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3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2280</Words>
  <Application>Microsoft Office PowerPoint</Application>
  <PresentationFormat>Apresentação na tela (16:9)</PresentationFormat>
  <Paragraphs>1571</Paragraphs>
  <Slides>81</Slides>
  <Notes>81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5" baseType="lpstr">
      <vt:lpstr>Arial</vt:lpstr>
      <vt:lpstr>Oswald</vt:lpstr>
      <vt:lpstr>Source Sans Pro</vt:lpstr>
      <vt:lpstr>Quince template</vt:lpstr>
      <vt:lpstr>Árvores Binárias </vt:lpstr>
      <vt:lpstr>EQUIPE</vt:lpstr>
      <vt:lpstr>ÁRVORES BINÁRIAS</vt:lpstr>
      <vt:lpstr>Árvores Binárias Conceito</vt:lpstr>
      <vt:lpstr>Árvores Binárias Conceito</vt:lpstr>
      <vt:lpstr>Árvores Binárias</vt:lpstr>
      <vt:lpstr>Árvores Binárias Inserir</vt:lpstr>
      <vt:lpstr>Árvores Binárias Inserir</vt:lpstr>
      <vt:lpstr>Árvores Binárias Inserir</vt:lpstr>
      <vt:lpstr>Árvores Binárias Inserir</vt:lpstr>
      <vt:lpstr>Árvores Binárias Inserir</vt:lpstr>
      <vt:lpstr>Árvores Binárias Excluir</vt:lpstr>
      <vt:lpstr>Árvores Binárias Excluir</vt:lpstr>
      <vt:lpstr>Árvores Binárias Excluir</vt:lpstr>
      <vt:lpstr>Árvores Binárias Excluir</vt:lpstr>
      <vt:lpstr>Árvores Binárias Excluir</vt:lpstr>
      <vt:lpstr>Árvores Binárias Excluir</vt:lpstr>
      <vt:lpstr>Árvores Binárias Excluir</vt:lpstr>
      <vt:lpstr>Árvores Binárias Excluir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Árvores Binárias Caminhar</vt:lpstr>
      <vt:lpstr>Árvore Binária Caminhar</vt:lpstr>
      <vt:lpstr>Árvore Binária Caminhar</vt:lpstr>
      <vt:lpstr>Árvore Binária Caminhar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  <vt:lpstr>Árvore Binária Balancear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Binárias</dc:title>
  <dc:creator>LUDUS</dc:creator>
  <cp:lastModifiedBy>LUDUS</cp:lastModifiedBy>
  <cp:revision>66</cp:revision>
  <dcterms:modified xsi:type="dcterms:W3CDTF">2016-11-09T23:22:09Z</dcterms:modified>
</cp:coreProperties>
</file>