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</p:sldMasterIdLst>
  <p:notesMasterIdLst>
    <p:notesMasterId r:id="rId107"/>
  </p:notesMasterIdLst>
  <p:sldIdLst>
    <p:sldId id="515" r:id="rId5"/>
    <p:sldId id="257" r:id="rId6"/>
    <p:sldId id="258" r:id="rId7"/>
    <p:sldId id="259" r:id="rId8"/>
    <p:sldId id="507" r:id="rId9"/>
    <p:sldId id="509" r:id="rId10"/>
    <p:sldId id="513" r:id="rId11"/>
    <p:sldId id="514" r:id="rId12"/>
    <p:sldId id="277" r:id="rId13"/>
    <p:sldId id="278" r:id="rId14"/>
    <p:sldId id="295" r:id="rId15"/>
    <p:sldId id="261" r:id="rId16"/>
    <p:sldId id="671" r:id="rId17"/>
    <p:sldId id="672" r:id="rId18"/>
    <p:sldId id="841" r:id="rId19"/>
    <p:sldId id="307" r:id="rId20"/>
    <p:sldId id="753" r:id="rId21"/>
    <p:sldId id="834" r:id="rId22"/>
    <p:sldId id="754" r:id="rId23"/>
    <p:sldId id="833" r:id="rId24"/>
    <p:sldId id="835" r:id="rId25"/>
    <p:sldId id="836" r:id="rId26"/>
    <p:sldId id="837" r:id="rId27"/>
    <p:sldId id="843" r:id="rId28"/>
    <p:sldId id="839" r:id="rId29"/>
    <p:sldId id="844" r:id="rId30"/>
    <p:sldId id="846" r:id="rId31"/>
    <p:sldId id="847" r:id="rId32"/>
    <p:sldId id="850" r:id="rId33"/>
    <p:sldId id="852" r:id="rId34"/>
    <p:sldId id="853" r:id="rId35"/>
    <p:sldId id="854" r:id="rId36"/>
    <p:sldId id="262" r:id="rId37"/>
    <p:sldId id="375" r:id="rId38"/>
    <p:sldId id="376" r:id="rId39"/>
    <p:sldId id="374" r:id="rId40"/>
    <p:sldId id="377" r:id="rId41"/>
    <p:sldId id="378" r:id="rId42"/>
    <p:sldId id="400" r:id="rId43"/>
    <p:sldId id="380" r:id="rId44"/>
    <p:sldId id="382" r:id="rId45"/>
    <p:sldId id="381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440" r:id="rId63"/>
    <p:sldId id="427" r:id="rId64"/>
    <p:sldId id="430" r:id="rId65"/>
    <p:sldId id="428" r:id="rId66"/>
    <p:sldId id="429" r:id="rId67"/>
    <p:sldId id="431" r:id="rId68"/>
    <p:sldId id="432" r:id="rId69"/>
    <p:sldId id="637" r:id="rId70"/>
    <p:sldId id="638" r:id="rId71"/>
    <p:sldId id="436" r:id="rId72"/>
    <p:sldId id="639" r:id="rId73"/>
    <p:sldId id="437" r:id="rId74"/>
    <p:sldId id="438" r:id="rId75"/>
    <p:sldId id="439" r:id="rId76"/>
    <p:sldId id="264" r:id="rId77"/>
    <p:sldId id="609" r:id="rId78"/>
    <p:sldId id="610" r:id="rId79"/>
    <p:sldId id="611" r:id="rId80"/>
    <p:sldId id="612" r:id="rId81"/>
    <p:sldId id="613" r:id="rId82"/>
    <p:sldId id="266" r:id="rId83"/>
    <p:sldId id="516" r:id="rId84"/>
    <p:sldId id="517" r:id="rId85"/>
    <p:sldId id="757" r:id="rId86"/>
    <p:sldId id="520" r:id="rId87"/>
    <p:sldId id="855" r:id="rId88"/>
    <p:sldId id="856" r:id="rId89"/>
    <p:sldId id="758" r:id="rId90"/>
    <p:sldId id="518" r:id="rId91"/>
    <p:sldId id="594" r:id="rId92"/>
    <p:sldId id="590" r:id="rId93"/>
    <p:sldId id="591" r:id="rId94"/>
    <p:sldId id="592" r:id="rId95"/>
    <p:sldId id="595" r:id="rId96"/>
    <p:sldId id="596" r:id="rId97"/>
    <p:sldId id="597" r:id="rId98"/>
    <p:sldId id="598" r:id="rId99"/>
    <p:sldId id="599" r:id="rId100"/>
    <p:sldId id="603" r:id="rId101"/>
    <p:sldId id="604" r:id="rId102"/>
    <p:sldId id="605" r:id="rId103"/>
    <p:sldId id="606" r:id="rId104"/>
    <p:sldId id="607" r:id="rId105"/>
    <p:sldId id="268" r:id="rId106"/>
  </p:sldIdLst>
  <p:sldSz cx="9144000" cy="5143500" type="screen16x9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52"/>
    <a:srgbClr val="232F73"/>
    <a:srgbClr val="CA8A26"/>
    <a:srgbClr val="1E6261"/>
    <a:srgbClr val="1F2DA8"/>
    <a:srgbClr val="95959C"/>
    <a:srgbClr val="262626"/>
    <a:srgbClr val="3A4BB4"/>
    <a:srgbClr val="6152A5"/>
    <a:srgbClr val="1F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419" cy="182841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Conceito padrão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8715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4367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4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4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2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9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5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Conceito de níveis numa árvore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Conceito de níveis numa árvore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0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Conceito de níveis numa árvore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Conceito de níveis numa árvore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584">
        <p:strips dir="rd"/>
      </p:transition>
    </mc:Choice>
    <mc:Fallback xmlns="">
      <p:transition spd="slow" advTm="1584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995" y="4677410"/>
            <a:ext cx="96520" cy="106045"/>
          </a:xfrm>
          <a:prstGeom prst="rect">
            <a:avLst/>
          </a:prstGeom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21640" y="866140"/>
            <a:ext cx="3581400" cy="3612515"/>
            <a:chOff x="664" y="1364"/>
            <a:chExt cx="5640" cy="5689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762" y="2487"/>
              <a:ext cx="3445" cy="4567"/>
              <a:chOff x="3424" y="2040"/>
              <a:chExt cx="3445" cy="4567"/>
            </a:xfrm>
          </p:grpSpPr>
          <p:cxnSp>
            <p:nvCxnSpPr>
              <p:cNvPr id="5" name="Conector Reto 4"/>
              <p:cNvCxnSpPr>
                <a:stCxn id="11" idx="3"/>
              </p:cNvCxnSpPr>
              <p:nvPr/>
            </p:nvCxnSpPr>
            <p:spPr>
              <a:xfrm flipH="1">
                <a:off x="3768" y="2731"/>
                <a:ext cx="878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>
                <a:stCxn id="11" idx="5"/>
              </p:cNvCxnSpPr>
              <p:nvPr/>
            </p:nvCxnSpPr>
            <p:spPr>
              <a:xfrm>
                <a:off x="5231" y="2731"/>
                <a:ext cx="866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525" y="204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 flipH="1">
                <a:off x="5488" y="3848"/>
                <a:ext cx="413" cy="11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173" y="3868"/>
                <a:ext cx="436" cy="112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5710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18" name="Conector Reto 17"/>
              <p:cNvCxnSpPr/>
              <p:nvPr/>
            </p:nvCxnSpPr>
            <p:spPr>
              <a:xfrm>
                <a:off x="3880" y="3829"/>
                <a:ext cx="405" cy="116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3424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 flipH="1">
                <a:off x="4955" y="5131"/>
                <a:ext cx="440" cy="109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609" y="5111"/>
                <a:ext cx="467" cy="1108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17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95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29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685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672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 dir="d"/>
      </p:transition>
    </mc:Choice>
    <mc:Fallback xmlns=""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9445" y="216408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4572000" y="25615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H="1">
            <a:off x="4968240" y="2160905"/>
            <a:ext cx="460375" cy="4006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28040" y="3086735"/>
            <a:ext cx="749300" cy="4743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431800" y="35610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3524250" y="3160395"/>
            <a:ext cx="137795" cy="4216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265805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>
            <a:off x="1966595" y="3118485"/>
            <a:ext cx="34925" cy="47498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1605280" y="359346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15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x-none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d"/>
      </p:transition>
    </mc:Choice>
    <mc:Fallback xmlns="">
      <p:transition spd="slow">
        <p:strips dir="r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flipH="1">
            <a:off x="6069330" y="3063240"/>
            <a:ext cx="561340" cy="572770"/>
            <a:chOff x="8550" y="3240"/>
            <a:chExt cx="884" cy="902"/>
          </a:xfrm>
          <a:solidFill>
            <a:schemeClr val="accent4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2518728" y="1672590"/>
            <a:ext cx="4106545" cy="1158240"/>
            <a:chOff x="4354" y="2634"/>
            <a:chExt cx="6467" cy="1824"/>
          </a:xfrm>
        </p:grpSpPr>
        <p:sp>
          <p:nvSpPr>
            <p:cNvPr id="89" name="CustomShape 2"/>
            <p:cNvSpPr/>
            <p:nvPr/>
          </p:nvSpPr>
          <p:spPr>
            <a:xfrm>
              <a:off x="4354" y="3298"/>
              <a:ext cx="3779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lstStyle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novo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u"/>
      </p:transition>
    </mc:Choice>
    <mc:Fallback xmlns=""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 dir="u"/>
      </p:transition>
    </mc:Choice>
    <mc:Fallback xmlns="">
      <p:transition spd="slow">
        <p:pull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5000" cy="223812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0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graphicFrame>
        <p:nvGraphicFramePr>
          <p:cNvPr id="18" name="Tabela 17"/>
          <p:cNvGraphicFramePr/>
          <p:nvPr/>
        </p:nvGraphicFramePr>
        <p:xfrm>
          <a:off x="4926330" y="3684905"/>
          <a:ext cx="886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4704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</a:p>
        </p:txBody>
      </p:sp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Finalizando com a árvore assim.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upo 2"/>
          <p:cNvGrpSpPr/>
          <p:nvPr/>
        </p:nvGrpSpPr>
        <p:grpSpPr>
          <a:xfrm>
            <a:off x="2224723" y="1672590"/>
            <a:ext cx="4694555" cy="1158240"/>
            <a:chOff x="3428" y="2634"/>
            <a:chExt cx="7393" cy="1824"/>
          </a:xfrm>
        </p:grpSpPr>
        <p:sp>
          <p:nvSpPr>
            <p:cNvPr id="89" name="CustomShape 2"/>
            <p:cNvSpPr/>
            <p:nvPr/>
          </p:nvSpPr>
          <p:spPr>
            <a:xfrm>
              <a:off x="3428" y="3298"/>
              <a:ext cx="4566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lstStyle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existente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94" y="3353"/>
              <a:ext cx="59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pt-BR" b="1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d"/>
      </p:transition>
    </mc:Choice>
    <mc:Fallback xmlns="">
      <p:transition spd="slow"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 que queremos inserir na árvore.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d"/>
      </p:transition>
    </mc:Choice>
    <mc:Fallback xmlns=""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ot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xplosão 1 22"/>
          <p:cNvSpPr/>
          <p:nvPr/>
        </p:nvSpPr>
        <p:spPr>
          <a:xfrm>
            <a:off x="4318000" y="3074670"/>
            <a:ext cx="1103630" cy="619760"/>
          </a:xfrm>
          <a:prstGeom prst="irregularSeal1">
            <a:avLst/>
          </a:prstGeom>
          <a:solidFill>
            <a:schemeClr val="dk1">
              <a:alpha val="71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Removemos as variáveis utilizadas da memória. Finalizando como estava no início.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116840"/>
                <a:gridCol w="569595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/>
      </p:transition>
    </mc:Choice>
    <mc:Fallback xmlns="">
      <p:transition spd="slow">
        <p:strips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 dir="d"/>
      </p:transition>
    </mc:Choice>
    <mc:Fallback xmlns=""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 i="1">
                <a:latin typeface="Ubuntu"/>
                <a:ea typeface="Ubuntu"/>
              </a:rPr>
              <a:t>remove-aux();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 (</a:t>
            </a:r>
            <a:r>
              <a:rPr lang="x-none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Percorrer</a:t>
            </a: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)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ld"/>
      </p:transition>
    </mc:Choice>
    <mc:Fallback xmlns="">
      <p:transition spd="slow">
        <p:strips dir="ld"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2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</a:p>
        </p:txBody>
      </p:sp>
      <p:sp>
        <p:nvSpPr>
          <p:cNvPr id="1483" name="TextShape 3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Muita operações em arvores binarias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necessitam que se percorra todos os nós de suas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Sub-arvores,executando alguma ação ou tratamento em cada nó.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Cada nó é “visitado” uma única vez.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Isso gera uma sequencia linear de nós, cuja ordem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Depende de como a aŕvore foi percorrida.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5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</a:p>
        </p:txBody>
      </p:sp>
      <p:sp>
        <p:nvSpPr>
          <p:cNvPr id="1486" name="TextShape 3"/>
          <p:cNvSpPr txBox="1"/>
          <p:nvPr/>
        </p:nvSpPr>
        <p:spPr>
          <a:xfrm>
            <a:off x="1052705" y="1364660"/>
            <a:ext cx="703872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Podemos percorrer a arvores de 3 formas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(essas são as mais importantes, existem outras)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a “raiz”, o filho da “esquerda”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a “raiz”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o filho da “direita” e a “raiz”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8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</a:p>
        </p:txBody>
      </p:sp>
      <p:pic>
        <p:nvPicPr>
          <p:cNvPr id="1489" name="Shap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490" name="Shape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491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</a:p>
        </p:txBody>
      </p:sp>
      <p:sp>
        <p:nvSpPr>
          <p:cNvPr id="1516" name="TextShape 28"/>
          <p:cNvSpPr txBox="1"/>
          <p:nvPr/>
        </p:nvSpPr>
        <p:spPr>
          <a:xfrm>
            <a:off x="5661660" y="1296035"/>
            <a:ext cx="343789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Imprime A, visita 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Imprime B, visita D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Imprime E, Visita F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visita C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45005" y="1224280"/>
            <a:ext cx="3023235" cy="3094990"/>
            <a:chOff x="3175" y="1928"/>
            <a:chExt cx="4761" cy="4874"/>
          </a:xfrm>
        </p:grpSpPr>
        <p:sp>
          <p:nvSpPr>
            <p:cNvPr id="1492" name="CustomShape 4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</a:p>
          </p:txBody>
        </p:sp>
        <p:sp>
          <p:nvSpPr>
            <p:cNvPr id="1493" name="CustomShape 5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</a:p>
          </p:txBody>
        </p:sp>
        <p:sp>
          <p:nvSpPr>
            <p:cNvPr id="1494" name="CustomShape 6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</a:p>
          </p:txBody>
        </p:sp>
        <p:sp>
          <p:nvSpPr>
            <p:cNvPr id="1495" name="CustomShape 7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</a:p>
          </p:txBody>
        </p:sp>
        <p:sp>
          <p:nvSpPr>
            <p:cNvPr id="1496" name="CustomShape 8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</a:p>
          </p:txBody>
        </p:sp>
        <p:sp>
          <p:nvSpPr>
            <p:cNvPr id="1497" name="CustomShape 9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</a:p>
          </p:txBody>
        </p:sp>
        <p:sp>
          <p:nvSpPr>
            <p:cNvPr id="1498" name="CustomShape 10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</a:p>
          </p:txBody>
        </p:sp>
        <p:sp>
          <p:nvSpPr>
            <p:cNvPr id="1499" name="Line 11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0" name="Line 12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1" name="Line 13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2" name="Line 14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3" name="Line 15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4" name="Line 16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5" name="CustomShape 17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506" name="CustomShape 18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</a:p>
          </p:txBody>
        </p:sp>
        <p:sp>
          <p:nvSpPr>
            <p:cNvPr id="1507" name="CustomShape 19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</a:p>
          </p:txBody>
        </p:sp>
        <p:sp>
          <p:nvSpPr>
            <p:cNvPr id="1508" name="CustomShape 20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</a:p>
          </p:txBody>
        </p:sp>
        <p:sp>
          <p:nvSpPr>
            <p:cNvPr id="1509" name="CustomShape 21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</a:p>
          </p:txBody>
        </p:sp>
        <p:sp>
          <p:nvSpPr>
            <p:cNvPr id="1510" name="CustomShape 22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</a:p>
          </p:txBody>
        </p:sp>
        <p:sp>
          <p:nvSpPr>
            <p:cNvPr id="1511" name="CustomShape 23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</a:p>
          </p:txBody>
        </p:sp>
        <p:sp>
          <p:nvSpPr>
            <p:cNvPr id="1512" name="CustomShape 24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</a:p>
          </p:txBody>
        </p:sp>
        <p:sp>
          <p:nvSpPr>
            <p:cNvPr id="1513" name="CustomShape 25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</a:p>
          </p:txBody>
        </p:sp>
        <p:sp>
          <p:nvSpPr>
            <p:cNvPr id="1514" name="CustomShape 26"/>
            <p:cNvSpPr/>
            <p:nvPr/>
          </p:nvSpPr>
          <p:spPr>
            <a:xfrm>
              <a:off x="5102" y="291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</a:p>
          </p:txBody>
        </p:sp>
        <p:sp>
          <p:nvSpPr>
            <p:cNvPr id="1515" name="CustomShape 27"/>
            <p:cNvSpPr/>
            <p:nvPr/>
          </p:nvSpPr>
          <p:spPr>
            <a:xfrm>
              <a:off x="6010" y="2744"/>
              <a:ext cx="1055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</a:p>
          </p:txBody>
        </p:sp>
        <p:cxnSp>
          <p:nvCxnSpPr>
            <p:cNvPr id="1517" name="Line 29"/>
            <p:cNvCxnSpPr>
              <a:stCxn id="1492" idx="1"/>
              <a:endCxn id="1493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8" name="Line 30"/>
            <p:cNvCxnSpPr>
              <a:endCxn id="1494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9" name="Line 31"/>
            <p:cNvCxnSpPr>
              <a:stCxn id="1494" idx="3"/>
              <a:endCxn id="1493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0" name="Line 32"/>
            <p:cNvCxnSpPr>
              <a:stCxn id="1493" idx="3"/>
              <a:endCxn id="1492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1" name="Line 33"/>
            <p:cNvCxnSpPr>
              <a:stCxn id="1493" idx="2"/>
              <a:endCxn id="1496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2" name="Line 34"/>
            <p:cNvCxnSpPr>
              <a:stCxn id="1496" idx="1"/>
              <a:endCxn id="1497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3" name="Line 35"/>
            <p:cNvCxnSpPr>
              <a:stCxn id="1497" idx="3"/>
              <a:endCxn id="1496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4" name="Line 36"/>
            <p:cNvCxnSpPr>
              <a:stCxn id="1496" idx="3"/>
              <a:endCxn id="1498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5" name="Line 37"/>
            <p:cNvCxnSpPr>
              <a:stCxn id="1498" idx="0"/>
              <a:endCxn id="1496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6" name="Line 38"/>
            <p:cNvCxnSpPr>
              <a:stCxn id="1496" idx="0"/>
              <a:endCxn id="1493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7" name="Line 39"/>
            <p:cNvCxnSpPr>
              <a:stCxn id="1492" idx="2"/>
              <a:endCxn id="1495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8" name="Line 40"/>
            <p:cNvCxnSpPr>
              <a:stCxn id="1495" idx="0"/>
              <a:endCxn id="1492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0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</a:p>
        </p:txBody>
      </p:sp>
      <p:pic>
        <p:nvPicPr>
          <p:cNvPr id="1531" name="Shap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32" name="Shape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33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</a:p>
        </p:txBody>
      </p:sp>
      <p:sp>
        <p:nvSpPr>
          <p:cNvPr id="1534" name="TextShape 4"/>
          <p:cNvSpPr txBox="1"/>
          <p:nvPr/>
        </p:nvSpPr>
        <p:spPr>
          <a:xfrm>
            <a:off x="5476240" y="1367790"/>
            <a:ext cx="327660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imprime B.visita 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Imprime E, visita G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Imprime A, visita C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650240" y="1224000"/>
            <a:ext cx="3023640" cy="3095640"/>
            <a:chOff x="2983" y="1928"/>
            <a:chExt cx="4762" cy="4875"/>
          </a:xfrm>
        </p:grpSpPr>
        <p:sp>
          <p:nvSpPr>
            <p:cNvPr id="1535" name="CustomShape 5"/>
            <p:cNvSpPr/>
            <p:nvPr/>
          </p:nvSpPr>
          <p:spPr>
            <a:xfrm>
              <a:off x="5251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</a:p>
          </p:txBody>
        </p:sp>
        <p:sp>
          <p:nvSpPr>
            <p:cNvPr id="1536" name="CustomShape 6"/>
            <p:cNvSpPr/>
            <p:nvPr/>
          </p:nvSpPr>
          <p:spPr>
            <a:xfrm>
              <a:off x="4117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</a:p>
          </p:txBody>
        </p:sp>
        <p:sp>
          <p:nvSpPr>
            <p:cNvPr id="1537" name="CustomShape 7"/>
            <p:cNvSpPr/>
            <p:nvPr/>
          </p:nvSpPr>
          <p:spPr>
            <a:xfrm>
              <a:off x="2983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</a:p>
          </p:txBody>
        </p:sp>
        <p:sp>
          <p:nvSpPr>
            <p:cNvPr id="1538" name="CustomShape 8"/>
            <p:cNvSpPr/>
            <p:nvPr/>
          </p:nvSpPr>
          <p:spPr>
            <a:xfrm>
              <a:off x="6611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</a:p>
          </p:txBody>
        </p:sp>
        <p:sp>
          <p:nvSpPr>
            <p:cNvPr id="1539" name="CustomShape 9"/>
            <p:cNvSpPr/>
            <p:nvPr/>
          </p:nvSpPr>
          <p:spPr>
            <a:xfrm>
              <a:off x="5477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</a:p>
          </p:txBody>
        </p:sp>
        <p:sp>
          <p:nvSpPr>
            <p:cNvPr id="1540" name="CustomShape 10"/>
            <p:cNvSpPr/>
            <p:nvPr/>
          </p:nvSpPr>
          <p:spPr>
            <a:xfrm>
              <a:off x="4570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</a:p>
          </p:txBody>
        </p:sp>
        <p:sp>
          <p:nvSpPr>
            <p:cNvPr id="1541" name="CustomShape 11"/>
            <p:cNvSpPr/>
            <p:nvPr/>
          </p:nvSpPr>
          <p:spPr>
            <a:xfrm>
              <a:off x="6951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</a:p>
          </p:txBody>
        </p:sp>
        <p:sp>
          <p:nvSpPr>
            <p:cNvPr id="1542" name="Line 12"/>
            <p:cNvSpPr/>
            <p:nvPr/>
          </p:nvSpPr>
          <p:spPr>
            <a:xfrm flipH="1">
              <a:off x="4797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3" name="Line 13"/>
            <p:cNvSpPr/>
            <p:nvPr/>
          </p:nvSpPr>
          <p:spPr>
            <a:xfrm flipH="1">
              <a:off x="3663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4" name="Line 14"/>
            <p:cNvSpPr/>
            <p:nvPr/>
          </p:nvSpPr>
          <p:spPr>
            <a:xfrm>
              <a:off x="6044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5" name="Line 15"/>
            <p:cNvSpPr/>
            <p:nvPr/>
          </p:nvSpPr>
          <p:spPr>
            <a:xfrm>
              <a:off x="4797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6" name="Line 16"/>
            <p:cNvSpPr/>
            <p:nvPr/>
          </p:nvSpPr>
          <p:spPr>
            <a:xfrm flipH="1">
              <a:off x="5137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7" name="Line 17"/>
            <p:cNvSpPr/>
            <p:nvPr/>
          </p:nvSpPr>
          <p:spPr>
            <a:xfrm>
              <a:off x="6158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8" name="CustomShape 18"/>
            <p:cNvSpPr/>
            <p:nvPr/>
          </p:nvSpPr>
          <p:spPr>
            <a:xfrm>
              <a:off x="3293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549" name="CustomShape 19"/>
            <p:cNvSpPr/>
            <p:nvPr/>
          </p:nvSpPr>
          <p:spPr>
            <a:xfrm>
              <a:off x="4553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</a:p>
          </p:txBody>
        </p:sp>
        <p:sp>
          <p:nvSpPr>
            <p:cNvPr id="1550" name="CustomShape 20"/>
            <p:cNvSpPr/>
            <p:nvPr/>
          </p:nvSpPr>
          <p:spPr>
            <a:xfrm>
              <a:off x="3973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</a:p>
          </p:txBody>
        </p:sp>
        <p:sp>
          <p:nvSpPr>
            <p:cNvPr id="1551" name="CustomShape 21"/>
            <p:cNvSpPr/>
            <p:nvPr/>
          </p:nvSpPr>
          <p:spPr>
            <a:xfrm>
              <a:off x="4767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</a:p>
          </p:txBody>
        </p:sp>
        <p:sp>
          <p:nvSpPr>
            <p:cNvPr id="1552" name="CustomShape 22"/>
            <p:cNvSpPr/>
            <p:nvPr/>
          </p:nvSpPr>
          <p:spPr>
            <a:xfrm>
              <a:off x="4994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</a:p>
          </p:txBody>
        </p:sp>
        <p:sp>
          <p:nvSpPr>
            <p:cNvPr id="1553" name="CustomShape 23"/>
            <p:cNvSpPr/>
            <p:nvPr/>
          </p:nvSpPr>
          <p:spPr>
            <a:xfrm>
              <a:off x="5364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</a:p>
          </p:txBody>
        </p:sp>
        <p:sp>
          <p:nvSpPr>
            <p:cNvPr id="1554" name="CustomShape 24"/>
            <p:cNvSpPr/>
            <p:nvPr/>
          </p:nvSpPr>
          <p:spPr>
            <a:xfrm>
              <a:off x="6271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</a:p>
          </p:txBody>
        </p:sp>
        <p:sp>
          <p:nvSpPr>
            <p:cNvPr id="1555" name="CustomShape 25"/>
            <p:cNvSpPr/>
            <p:nvPr/>
          </p:nvSpPr>
          <p:spPr>
            <a:xfrm>
              <a:off x="6808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</a:p>
          </p:txBody>
        </p:sp>
        <p:sp>
          <p:nvSpPr>
            <p:cNvPr id="1556" name="CustomShape 26"/>
            <p:cNvSpPr/>
            <p:nvPr/>
          </p:nvSpPr>
          <p:spPr>
            <a:xfrm>
              <a:off x="5251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</a:p>
          </p:txBody>
        </p:sp>
        <p:sp>
          <p:nvSpPr>
            <p:cNvPr id="1557" name="CustomShape 27"/>
            <p:cNvSpPr/>
            <p:nvPr/>
          </p:nvSpPr>
          <p:spPr>
            <a:xfrm>
              <a:off x="4912" y="291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</a:p>
          </p:txBody>
        </p:sp>
        <p:sp>
          <p:nvSpPr>
            <p:cNvPr id="1558" name="CustomShape 28"/>
            <p:cNvSpPr/>
            <p:nvPr/>
          </p:nvSpPr>
          <p:spPr>
            <a:xfrm>
              <a:off x="5819" y="274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2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</a:p>
        </p:txBody>
      </p:sp>
      <p:pic>
        <p:nvPicPr>
          <p:cNvPr id="1573" name="Shape 115"/>
          <p:cNvPicPr/>
          <p:nvPr/>
        </p:nvPicPr>
        <p:blipFill>
          <a:blip r:embed="rId3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74" name="Shape 116"/>
          <p:cNvPicPr/>
          <p:nvPr/>
        </p:nvPicPr>
        <p:blipFill>
          <a:blip r:embed="rId4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75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</a:p>
        </p:txBody>
      </p:sp>
      <p:sp>
        <p:nvSpPr>
          <p:cNvPr id="1576" name="TextShape 4"/>
          <p:cNvSpPr txBox="1"/>
          <p:nvPr/>
        </p:nvSpPr>
        <p:spPr>
          <a:xfrm>
            <a:off x="5708650" y="1201420"/>
            <a:ext cx="3166110" cy="31616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– Imprime E. volta p/B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– Imprime B,volta p/A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– Visita C</a:t>
            </a: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12 – Imprime C,volta p/A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711325" y="1224280"/>
            <a:ext cx="3023235" cy="3094990"/>
            <a:chOff x="3175" y="1928"/>
            <a:chExt cx="4761" cy="4874"/>
          </a:xfrm>
        </p:grpSpPr>
        <p:sp>
          <p:nvSpPr>
            <p:cNvPr id="1577" name="CustomShape 5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</a:p>
          </p:txBody>
        </p:sp>
        <p:sp>
          <p:nvSpPr>
            <p:cNvPr id="1578" name="CustomShape 6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</a:p>
          </p:txBody>
        </p:sp>
        <p:sp>
          <p:nvSpPr>
            <p:cNvPr id="1579" name="CustomShape 7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</a:p>
          </p:txBody>
        </p:sp>
        <p:sp>
          <p:nvSpPr>
            <p:cNvPr id="1580" name="CustomShape 8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</a:p>
          </p:txBody>
        </p:sp>
        <p:sp>
          <p:nvSpPr>
            <p:cNvPr id="1581" name="CustomShape 9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</a:p>
          </p:txBody>
        </p:sp>
        <p:sp>
          <p:nvSpPr>
            <p:cNvPr id="1582" name="CustomShape 10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</a:p>
          </p:txBody>
        </p:sp>
        <p:sp>
          <p:nvSpPr>
            <p:cNvPr id="1583" name="CustomShape 11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</a:p>
          </p:txBody>
        </p:sp>
        <p:sp>
          <p:nvSpPr>
            <p:cNvPr id="1584" name="Line 12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5" name="Line 13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6" name="Line 14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7" name="Line 15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8" name="Line 16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9" name="Line 17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0" name="CustomShape 18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591" name="CustomShape 19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</a:p>
          </p:txBody>
        </p:sp>
        <p:sp>
          <p:nvSpPr>
            <p:cNvPr id="1592" name="CustomShape 20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</a:p>
          </p:txBody>
        </p:sp>
        <p:sp>
          <p:nvSpPr>
            <p:cNvPr id="1593" name="CustomShape 21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</a:p>
          </p:txBody>
        </p:sp>
        <p:sp>
          <p:nvSpPr>
            <p:cNvPr id="1594" name="CustomShape 22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</a:p>
          </p:txBody>
        </p:sp>
        <p:sp>
          <p:nvSpPr>
            <p:cNvPr id="1595" name="CustomShape 23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</a:p>
          </p:txBody>
        </p:sp>
        <p:sp>
          <p:nvSpPr>
            <p:cNvPr id="1596" name="CustomShape 24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</a:p>
          </p:txBody>
        </p:sp>
        <p:sp>
          <p:nvSpPr>
            <p:cNvPr id="1597" name="CustomShape 25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</a:p>
          </p:txBody>
        </p:sp>
        <p:sp>
          <p:nvSpPr>
            <p:cNvPr id="1598" name="CustomShape 26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</a:p>
          </p:txBody>
        </p:sp>
        <p:sp>
          <p:nvSpPr>
            <p:cNvPr id="1599" name="CustomShape 27"/>
            <p:cNvSpPr/>
            <p:nvPr/>
          </p:nvSpPr>
          <p:spPr>
            <a:xfrm>
              <a:off x="5103" y="2914"/>
              <a:ext cx="887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</a:p>
          </p:txBody>
        </p:sp>
        <p:sp>
          <p:nvSpPr>
            <p:cNvPr id="1600" name="CustomShape 28"/>
            <p:cNvSpPr/>
            <p:nvPr/>
          </p:nvSpPr>
          <p:spPr>
            <a:xfrm>
              <a:off x="6009" y="274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</a:p>
          </p:txBody>
        </p:sp>
        <p:cxnSp>
          <p:nvCxnSpPr>
            <p:cNvPr id="1601" name="Line 29"/>
            <p:cNvCxnSpPr>
              <a:stCxn id="1577" idx="1"/>
              <a:endCxn id="1578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2" name="Line 30"/>
            <p:cNvCxnSpPr>
              <a:endCxn id="1579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3" name="Line 31"/>
            <p:cNvCxnSpPr>
              <a:stCxn id="1579" idx="3"/>
              <a:endCxn id="1578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4" name="Line 32"/>
            <p:cNvCxnSpPr>
              <a:stCxn id="1578" idx="3"/>
              <a:endCxn id="1577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5" name="Line 33"/>
            <p:cNvCxnSpPr>
              <a:stCxn id="1578" idx="2"/>
              <a:endCxn id="1581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6" name="Line 34"/>
            <p:cNvCxnSpPr>
              <a:stCxn id="1581" idx="1"/>
              <a:endCxn id="1582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7" name="Line 35"/>
            <p:cNvCxnSpPr>
              <a:stCxn id="1582" idx="3"/>
              <a:endCxn id="1581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8" name="Line 36"/>
            <p:cNvCxnSpPr>
              <a:stCxn id="1581" idx="3"/>
              <a:endCxn id="1583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9" name="Line 37"/>
            <p:cNvCxnSpPr>
              <a:stCxn id="1583" idx="0"/>
              <a:endCxn id="1581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0" name="Line 38"/>
            <p:cNvCxnSpPr>
              <a:stCxn id="1581" idx="0"/>
              <a:endCxn id="1578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1" name="Line 39"/>
            <p:cNvCxnSpPr>
              <a:stCxn id="1577" idx="2"/>
              <a:endCxn id="1580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2" name="Line 40"/>
            <p:cNvCxnSpPr>
              <a:stCxn id="1580" idx="0"/>
              <a:endCxn id="1577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d"/>
      </p:transition>
    </mc:Choice>
    <mc:Fallback xmlns="">
      <p:transition spd="slow">
        <p:strips dir="r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lstStyle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</a:p>
          <a:p>
            <a:pPr>
              <a:lnSpc>
                <a:spcPct val="100000"/>
              </a:lnSpc>
            </a:pPr>
            <a:endParaRPr lang="x-none" altLang="pt-BR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</a:p>
          <a:p>
            <a:pPr>
              <a:lnSpc>
                <a:spcPct val="100000"/>
              </a:lnSpc>
            </a:pPr>
            <a:endParaRPr lang="x-none" altLang="pt-BR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</a:p>
          <a:p>
            <a:pPr marL="342900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x-none" altLang="pt-BR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35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aixaDeTexto 4"/>
          <p:cNvSpPr txBox="1"/>
          <p:nvPr/>
        </p:nvSpPr>
        <p:spPr>
          <a:xfrm>
            <a:off x="697312" y="657842"/>
            <a:ext cx="80125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 cada nó, </a:t>
            </a:r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defini-se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um fator de balanceamento (</a:t>
            </a:r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), que deve ser -1, 0 ou 1. Ele é o responsável por avisar que a árvore está desbalanceada</a:t>
            </a: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altura (</a:t>
            </a:r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direita) – altura (</a:t>
            </a:r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esquerda)</a:t>
            </a:r>
          </a:p>
          <a:p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-1, quando a </a:t>
            </a:r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 esquerda é um nível mais alto que a direita. </a:t>
            </a:r>
            <a:b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0, quando as duas </a:t>
            </a:r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sub-árvores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tem a mesma altura.</a:t>
            </a:r>
            <a:b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FatBal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= 1, quando a </a:t>
            </a:r>
            <a:r>
              <a:rPr lang="pt-B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sub-árvore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 direita é um nível mais alto que a esquerda.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/>
            </a:r>
            <a:br>
              <a:rPr lang="pt-BR" b="1" dirty="0">
                <a:latin typeface="Arial" pitchFamily="34" charset="0"/>
                <a:cs typeface="Arial" pitchFamily="34" charset="0"/>
              </a:rPr>
            </a:br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/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71933" y="21003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Fator de Balanceamento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71933" y="4567188"/>
            <a:ext cx="268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Toda folha tem FB = 0</a:t>
            </a:r>
          </a:p>
        </p:txBody>
      </p:sp>
    </p:spTree>
    <p:extLst>
      <p:ext uri="{BB962C8B-B14F-4D97-AF65-F5344CB8AC3E}">
        <p14:creationId xmlns:p14="http://schemas.microsoft.com/office/powerpoint/2010/main" val="23341949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ustomShape 1"/>
          <p:cNvSpPr/>
          <p:nvPr/>
        </p:nvSpPr>
        <p:spPr>
          <a:xfrm>
            <a:off x="0" y="187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549298" y="855180"/>
            <a:ext cx="8229240" cy="298296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Esta inserção/remoção pode ou não alterar as propriedades de balanceamento.</a:t>
            </a:r>
          </a:p>
          <a:p>
            <a:endParaRPr 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Caso a inserção/remoção desse novo registro não viole nenhuma propriedade de balanceamento, podemos continuar inserindo/removendo registros.</a:t>
            </a:r>
          </a:p>
          <a:p>
            <a:endParaRPr 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 a inserção/remoção afetar as propriedades de balanceamento, devemos restaurar o balanço da árvore. Esta restauração é efetuada através de Rotações na árvore.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5837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altLang="pt-BR" sz="2000" b="1" dirty="0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 dirty="0">
                <a:latin typeface="Ubuntu"/>
                <a:ea typeface="Ubuntu"/>
              </a:rPr>
              <a:t>subtraindo o número de níveis da subárvore da esquerda do número de níveis de subárvores da direita.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19" name="Grupo 18"/>
          <p:cNvGrpSpPr/>
          <p:nvPr/>
        </p:nvGrpSpPr>
        <p:grpSpPr>
          <a:xfrm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x-none" altLang="pt-BR" b="1" i="1">
                <a:latin typeface="Ubuntu"/>
                <a:ea typeface="Ubuntu"/>
              </a:rPr>
              <a:t>Rotação à esquerda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</a:p>
        </p:txBody>
      </p:sp>
      <p:sp>
        <p:nvSpPr>
          <p:cNvPr id="5" name="Seta em curva para a esquerda 4"/>
          <p:cNvSpPr/>
          <p:nvPr/>
        </p:nvSpPr>
        <p:spPr>
          <a:xfrm rot="9568397">
            <a:off x="1832296" y="2696702"/>
            <a:ext cx="382311" cy="4630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3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4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3916680" y="1679575"/>
            <a:ext cx="1645920" cy="1866900"/>
            <a:chOff x="2719" y="2009"/>
            <a:chExt cx="2592" cy="2940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03152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3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599555" y="1797050"/>
            <a:ext cx="1658620" cy="1258570"/>
            <a:chOff x="2824" y="5047"/>
            <a:chExt cx="2612" cy="1982"/>
          </a:xfrm>
          <a:solidFill>
            <a:srgbClr val="232F73"/>
          </a:solidFill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03152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1160" y="104046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b="1" i="1">
                <a:latin typeface="Ubuntu"/>
                <a:ea typeface="Ubuntu"/>
              </a:rPr>
              <a:t>Rotação à esquerda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1965" y="265938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535" y="1514805"/>
            <a:ext cx="23876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b="1" i="1">
                <a:latin typeface="Ubuntu"/>
                <a:ea typeface="Ubuntu"/>
              </a:rPr>
              <a:t>E se o filho da direita já tem um filho à esquerda?</a:t>
            </a:r>
          </a:p>
        </p:txBody>
      </p:sp>
      <p:cxnSp>
        <p:nvCxnSpPr>
          <p:cNvPr id="7" name="Conector Reto 6"/>
          <p:cNvCxnSpPr>
            <a:stCxn id="4" idx="3"/>
            <a:endCxn id="9" idx="7"/>
          </p:cNvCxnSpPr>
          <p:nvPr/>
        </p:nvCxnSpPr>
        <p:spPr>
          <a:xfrm flipH="1">
            <a:off x="4196080" y="2764155"/>
            <a:ext cx="375285" cy="28321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47770" y="2972435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232F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10" name="Conector Reto 9"/>
          <p:cNvCxnSpPr>
            <a:stCxn id="24" idx="5"/>
            <a:endCxn id="12" idx="7"/>
          </p:cNvCxnSpPr>
          <p:nvPr/>
        </p:nvCxnSpPr>
        <p:spPr>
          <a:xfrm>
            <a:off x="7047865" y="2952750"/>
            <a:ext cx="207645" cy="37973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flipH="1">
            <a:off x="7178675" y="3257550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" y="2702890"/>
            <a:ext cx="2387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sz="2400" b="1" i="1">
                <a:latin typeface="Ubuntu"/>
                <a:ea typeface="Ubuntu"/>
              </a:rPr>
              <a:t>X &gt; 1 (raiz)?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5" y="3356940"/>
            <a:ext cx="23876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pt-BR" b="1" i="1">
                <a:latin typeface="Ubuntu"/>
                <a:ea typeface="Ubuntu"/>
              </a:rPr>
              <a:t>O filho à esquerda do filho da direita vira o filho à direita do filho da esquerda.</a:t>
            </a:r>
          </a:p>
        </p:txBody>
      </p:sp>
      <p:sp>
        <p:nvSpPr>
          <p:cNvPr id="15" name="Seta em curva para a direita 14"/>
          <p:cNvSpPr/>
          <p:nvPr/>
        </p:nvSpPr>
        <p:spPr>
          <a:xfrm rot="20540050">
            <a:off x="3540403" y="2205507"/>
            <a:ext cx="394705" cy="8347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3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4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grpSp>
        <p:nvGrpSpPr>
          <p:cNvPr id="19" name="Grupo 18"/>
          <p:cNvGrpSpPr/>
          <p:nvPr/>
        </p:nvGrpSpPr>
        <p:grpSpPr>
          <a:xfrm flipH="1">
            <a:off x="1711325" y="1869440"/>
            <a:ext cx="1645285" cy="1866265"/>
            <a:chOff x="2719" y="2009"/>
            <a:chExt cx="2591" cy="2939"/>
          </a:xfrm>
          <a:solidFill>
            <a:srgbClr val="403152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3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 dirty="0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03152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x-none" altLang="pt-BR" b="1" i="1">
                <a:latin typeface="Ubuntu"/>
                <a:ea typeface="Ubuntu"/>
              </a:rPr>
              <a:t>Rotação à direita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 em curva para baixo 8"/>
          <p:cNvSpPr/>
          <p:nvPr/>
        </p:nvSpPr>
        <p:spPr>
          <a:xfrm rot="18798219">
            <a:off x="1864558" y="2008947"/>
            <a:ext cx="918527" cy="32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d"/>
      </p:transition>
    </mc:Choice>
    <mc:Fallback xmlns="">
      <p:transition spd="slow">
        <p:strips dir="rd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3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4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896745" y="1752600"/>
            <a:ext cx="1494790" cy="2230120"/>
            <a:chOff x="2252" y="2805"/>
            <a:chExt cx="2354" cy="3512"/>
          </a:xfrm>
          <a:solidFill>
            <a:srgbClr val="232F73"/>
          </a:solidFill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03152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grpFill/>
            <a:ln>
              <a:solidFill>
                <a:srgbClr val="232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1432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x-none" altLang="pt-BR" b="1" i="1">
                <a:latin typeface="Ubuntu"/>
                <a:ea typeface="Ubuntu"/>
              </a:rPr>
              <a:t>Rotação dupla à esquerda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ta em curva para a esquerda 6"/>
          <p:cNvSpPr/>
          <p:nvPr/>
        </p:nvSpPr>
        <p:spPr>
          <a:xfrm>
            <a:off x="3243160" y="2532691"/>
            <a:ext cx="361813" cy="7236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3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4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grpSp>
        <p:nvGrpSpPr>
          <p:cNvPr id="5" name="Grupo 4"/>
          <p:cNvGrpSpPr/>
          <p:nvPr/>
        </p:nvGrpSpPr>
        <p:grpSpPr>
          <a:xfrm flipH="1"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6334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x-none" altLang="pt-BR" b="1" i="1">
                <a:latin typeface="Ubuntu"/>
                <a:ea typeface="Ubuntu"/>
              </a:rPr>
              <a:t>Rotação dupla à direita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pt-BR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graphicFrame>
        <p:nvGraphicFramePr>
          <p:cNvPr id="58" name="Tabela 57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pt-BR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pt-BR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pt-BR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73425" y="256159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3535" y="362394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graphicFrame>
        <p:nvGraphicFramePr>
          <p:cNvPr id="2" name="Tabela 1"/>
          <p:cNvGraphicFramePr/>
          <p:nvPr/>
        </p:nvGraphicFramePr>
        <p:xfrm>
          <a:off x="3208020" y="36449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3604260" y="3181350"/>
            <a:ext cx="193675" cy="4635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6675" y="361442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0</a:t>
            </a:r>
          </a:p>
        </p:txBody>
      </p:sp>
      <p:graphicFrame>
        <p:nvGraphicFramePr>
          <p:cNvPr id="5" name="Tabela 4"/>
          <p:cNvGraphicFramePr/>
          <p:nvPr/>
        </p:nvGraphicFramePr>
        <p:xfrm>
          <a:off x="4351020" y="362394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197350" y="3171190"/>
            <a:ext cx="570865" cy="45275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</a:p>
        </p:txBody>
      </p:sp>
      <p:pic>
        <p:nvPicPr>
          <p:cNvPr id="34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2423</Words>
  <Application>Microsoft Office PowerPoint</Application>
  <PresentationFormat>Apresentação na tela (16:9)</PresentationFormat>
  <Paragraphs>1217</Paragraphs>
  <Slides>102</Slides>
  <Notes>17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102</vt:i4>
      </vt:variant>
    </vt:vector>
  </HeadingPairs>
  <TitlesOfParts>
    <vt:vector size="112" baseType="lpstr">
      <vt:lpstr>Arial</vt:lpstr>
      <vt:lpstr>Calibri</vt:lpstr>
      <vt:lpstr>DejaVu Sans</vt:lpstr>
      <vt:lpstr>Symbol</vt:lpstr>
      <vt:lpstr>Ubuntu</vt:lpstr>
      <vt:lpstr>Wingdings</vt:lpstr>
      <vt:lpstr>Office Theme</vt:lpstr>
      <vt:lpstr>2_Office Theme</vt:lpstr>
      <vt:lpstr>1_Office Theme</vt:lpstr>
      <vt:lpstr>3_Office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Alerrandro Striker</cp:lastModifiedBy>
  <cp:revision>874</cp:revision>
  <dcterms:created xsi:type="dcterms:W3CDTF">2016-11-12T16:44:27Z</dcterms:created>
  <dcterms:modified xsi:type="dcterms:W3CDTF">2016-11-16T19:12:14Z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