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Kollektif Bold" charset="1" panose="020B0604020101010102"/>
      <p:regular r:id="rId18"/>
    </p:embeddedFont>
    <p:embeddedFont>
      <p:font typeface="Kollektif" charset="1" panose="020B0604020101010102"/>
      <p:regular r:id="rId19"/>
    </p:embeddedFont>
    <p:embeddedFont>
      <p:font typeface="Roboto Bold" charset="1" panose="02000000000000000000"/>
      <p:regular r:id="rId20"/>
    </p:embeddedFont>
    <p:embeddedFont>
      <p:font typeface="Aileron Bold" charset="1" panose="00000800000000000000"/>
      <p:regular r:id="rId21"/>
    </p:embeddedFont>
    <p:embeddedFont>
      <p:font typeface="Roboto" charset="1" panose="02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6.png" Type="http://schemas.openxmlformats.org/officeDocument/2006/relationships/image"/><Relationship Id="rId7" Target="../media/image2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6.png" Type="http://schemas.openxmlformats.org/officeDocument/2006/relationships/image"/><Relationship Id="rId7" Target="../media/image2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jpe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6.png" Type="http://schemas.openxmlformats.org/officeDocument/2006/relationships/image"/><Relationship Id="rId7" Target="../media/image20.png" Type="http://schemas.openxmlformats.org/officeDocument/2006/relationships/image"/><Relationship Id="rId8" Target="../media/image2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6.png" Type="http://schemas.openxmlformats.org/officeDocument/2006/relationships/image"/><Relationship Id="rId7" Target="../media/image22.pn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6.png" Type="http://schemas.openxmlformats.org/officeDocument/2006/relationships/image"/><Relationship Id="rId7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13827" y="-248630"/>
            <a:ext cx="8681329" cy="10784260"/>
          </a:xfrm>
          <a:custGeom>
            <a:avLst/>
            <a:gdLst/>
            <a:ahLst/>
            <a:cxnLst/>
            <a:rect r="r" b="b" t="t" l="l"/>
            <a:pathLst>
              <a:path h="10784260" w="8681329">
                <a:moveTo>
                  <a:pt x="0" y="0"/>
                </a:moveTo>
                <a:lnTo>
                  <a:pt x="8681329" y="0"/>
                </a:lnTo>
                <a:lnTo>
                  <a:pt x="8681329" y="10784260"/>
                </a:lnTo>
                <a:lnTo>
                  <a:pt x="0" y="10784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9600" y="4047929"/>
            <a:ext cx="10354228" cy="2229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9"/>
              </a:lnSpc>
            </a:pPr>
            <a:r>
              <a:rPr lang="en-US" b="true" sz="5280" spc="2624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DETECÇÃO DE FAKE NEWS UTILIZANDO IA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039781"/>
            <a:ext cx="6623538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500" spc="212" b="true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Felipe Martins e Pedro Fava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928092" y="7365586"/>
            <a:ext cx="12832964" cy="303325"/>
          </a:xfrm>
          <a:custGeom>
            <a:avLst/>
            <a:gdLst/>
            <a:ahLst/>
            <a:cxnLst/>
            <a:rect r="r" b="b" t="t" l="l"/>
            <a:pathLst>
              <a:path h="303325" w="12832964">
                <a:moveTo>
                  <a:pt x="0" y="0"/>
                </a:moveTo>
                <a:lnTo>
                  <a:pt x="12832964" y="0"/>
                </a:lnTo>
                <a:lnTo>
                  <a:pt x="12832964" y="303325"/>
                </a:lnTo>
                <a:lnTo>
                  <a:pt x="0" y="303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07806" y="8935085"/>
            <a:ext cx="428058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19"/>
              </a:lnSpc>
            </a:pPr>
            <a:r>
              <a:rPr lang="en-US" b="true" sz="2199" spc="312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SETEMBRO 2024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07806" y="1028700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5" y="0"/>
                </a:lnTo>
                <a:lnTo>
                  <a:pt x="300895" y="300896"/>
                </a:lnTo>
                <a:lnTo>
                  <a:pt x="0" y="300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83826" y="1082628"/>
            <a:ext cx="3032398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sz="1699" spc="67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ICT - UNIFESP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2695249" y="1536588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2" y="0"/>
                </a:lnTo>
                <a:lnTo>
                  <a:pt x="6873872" y="162474"/>
                </a:lnTo>
                <a:lnTo>
                  <a:pt x="0" y="1624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8225" y="548490"/>
            <a:ext cx="16230600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Exemplo Prático -  News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567540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6"/>
                </a:lnTo>
                <a:lnTo>
                  <a:pt x="0" y="300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663982" y="1120300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516114" y="318750"/>
            <a:ext cx="1743186" cy="1411981"/>
          </a:xfrm>
          <a:custGeom>
            <a:avLst/>
            <a:gdLst/>
            <a:ahLst/>
            <a:cxnLst/>
            <a:rect r="r" b="b" t="t" l="l"/>
            <a:pathLst>
              <a:path h="1411981" w="1743186">
                <a:moveTo>
                  <a:pt x="0" y="0"/>
                </a:moveTo>
                <a:lnTo>
                  <a:pt x="1743186" y="0"/>
                </a:lnTo>
                <a:lnTo>
                  <a:pt x="1743186" y="1411981"/>
                </a:lnTo>
                <a:lnTo>
                  <a:pt x="0" y="14119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3012898"/>
            <a:ext cx="18288000" cy="6286500"/>
          </a:xfrm>
          <a:custGeom>
            <a:avLst/>
            <a:gdLst/>
            <a:ahLst/>
            <a:cxnLst/>
            <a:rect r="r" b="b" t="t" l="l"/>
            <a:pathLst>
              <a:path h="6286500" w="18288000">
                <a:moveTo>
                  <a:pt x="0" y="0"/>
                </a:moveTo>
                <a:lnTo>
                  <a:pt x="18288000" y="0"/>
                </a:lnTo>
                <a:lnTo>
                  <a:pt x="18288000" y="6286500"/>
                </a:lnTo>
                <a:lnTo>
                  <a:pt x="0" y="62865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8225" y="548490"/>
            <a:ext cx="16230600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Exemplo Prático - Fake News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567540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6"/>
                </a:lnTo>
                <a:lnTo>
                  <a:pt x="0" y="300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663982" y="1120300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516114" y="318750"/>
            <a:ext cx="1743186" cy="1411981"/>
          </a:xfrm>
          <a:custGeom>
            <a:avLst/>
            <a:gdLst/>
            <a:ahLst/>
            <a:cxnLst/>
            <a:rect r="r" b="b" t="t" l="l"/>
            <a:pathLst>
              <a:path h="1411981" w="1743186">
                <a:moveTo>
                  <a:pt x="0" y="0"/>
                </a:moveTo>
                <a:lnTo>
                  <a:pt x="1743186" y="0"/>
                </a:lnTo>
                <a:lnTo>
                  <a:pt x="1743186" y="1411981"/>
                </a:lnTo>
                <a:lnTo>
                  <a:pt x="0" y="14119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3733764"/>
            <a:ext cx="18288000" cy="4022849"/>
          </a:xfrm>
          <a:custGeom>
            <a:avLst/>
            <a:gdLst/>
            <a:ahLst/>
            <a:cxnLst/>
            <a:rect r="r" b="b" t="t" l="l"/>
            <a:pathLst>
              <a:path h="4022849" w="18288000">
                <a:moveTo>
                  <a:pt x="0" y="0"/>
                </a:moveTo>
                <a:lnTo>
                  <a:pt x="18288000" y="0"/>
                </a:lnTo>
                <a:lnTo>
                  <a:pt x="18288000" y="4022849"/>
                </a:lnTo>
                <a:lnTo>
                  <a:pt x="0" y="40228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915263" y="-651200"/>
            <a:ext cx="10688074" cy="11589400"/>
            <a:chOff x="0" y="0"/>
            <a:chExt cx="2814966" cy="30523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14966" cy="3052352"/>
            </a:xfrm>
            <a:custGeom>
              <a:avLst/>
              <a:gdLst/>
              <a:ahLst/>
              <a:cxnLst/>
              <a:rect r="r" b="b" t="t" l="l"/>
              <a:pathLst>
                <a:path h="3052352" w="2814966">
                  <a:moveTo>
                    <a:pt x="0" y="0"/>
                  </a:moveTo>
                  <a:lnTo>
                    <a:pt x="2814966" y="0"/>
                  </a:lnTo>
                  <a:lnTo>
                    <a:pt x="2814966" y="3052352"/>
                  </a:lnTo>
                  <a:lnTo>
                    <a:pt x="0" y="3052352"/>
                  </a:lnTo>
                  <a:close/>
                </a:path>
              </a:pathLst>
            </a:custGeom>
            <a:solidFill>
              <a:srgbClr val="2809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814966" cy="3099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915263" y="3440256"/>
            <a:ext cx="7169087" cy="4776404"/>
          </a:xfrm>
          <a:custGeom>
            <a:avLst/>
            <a:gdLst/>
            <a:ahLst/>
            <a:cxnLst/>
            <a:rect r="r" b="b" t="t" l="l"/>
            <a:pathLst>
              <a:path h="4776404" w="7169087">
                <a:moveTo>
                  <a:pt x="0" y="0"/>
                </a:moveTo>
                <a:lnTo>
                  <a:pt x="7169086" y="0"/>
                </a:lnTo>
                <a:lnTo>
                  <a:pt x="7169086" y="4776404"/>
                </a:lnTo>
                <a:lnTo>
                  <a:pt x="0" y="47764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1824" y="313748"/>
            <a:ext cx="6101263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20"/>
              </a:lnSpc>
              <a:spcBef>
                <a:spcPct val="0"/>
              </a:spcBef>
            </a:pPr>
            <a:r>
              <a:rPr lang="en-US" b="true" sz="6600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Referências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41824" y="1491337"/>
            <a:ext cx="11010181" cy="8052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1"/>
              </a:lnSpc>
            </a:pPr>
            <a:r>
              <a:rPr lang="en-US" sz="2315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[1] BRASIL, Lucas Cordeiro.” Comparação entre modelos com diferentes abordagens para classificação de fake news”. Biblioteca Digital de Teses e Dissertações da UFCG, Campus Campina Grande, v. 1, n. 1, p. 13, out. 2021. Acesso em: 10 jul. 2024.</a:t>
            </a:r>
          </a:p>
          <a:p>
            <a:pPr algn="l">
              <a:lnSpc>
                <a:spcPts val="3241"/>
              </a:lnSpc>
            </a:pPr>
            <a:r>
              <a:rPr lang="en-US" sz="2315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[2] ANG, William Yang. “Liar, Liar Pants on Fire”: A New Benchmark Dataset for Fake News Detection. ArXiv, v. 1705.00648, 2017. Acesso em: 10 jul. 2024.</a:t>
            </a:r>
          </a:p>
          <a:p>
            <a:pPr algn="l">
              <a:lnSpc>
                <a:spcPts val="3241"/>
              </a:lnSpc>
            </a:pPr>
            <a:r>
              <a:rPr lang="en-US" sz="2315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[3] Fernandes, Márcia, ‘Saiba como identificar fake news ou desinformação’. Acesso em: 10 jul. 2024. [Online] Available: https://www.tre-sp.jus.br/comunicacao/noticias/2023/Agosto/saiba-como-identificar-fake-news-ou-desinformacao</a:t>
            </a:r>
          </a:p>
          <a:p>
            <a:pPr algn="l">
              <a:lnSpc>
                <a:spcPts val="3241"/>
              </a:lnSpc>
            </a:pPr>
            <a:r>
              <a:rPr lang="en-US" sz="2315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[4] ‘Scikit-learn: Machine Learning in Python’. Acesso em: 10 jul. 2024. [Online] Available: https://scikit-learn.org/stable/</a:t>
            </a:r>
          </a:p>
          <a:p>
            <a:pPr algn="l">
              <a:lnSpc>
                <a:spcPts val="3241"/>
              </a:lnSpc>
            </a:pPr>
            <a:r>
              <a:rPr lang="en-US" sz="2315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[5] ‘BERT: Pre-training of Deep Bidirectional Transformers for Language Understanding’. Acesso em: 10 jul. 2024. [Online] Available: https://arxiv.org/abs/1810.04805</a:t>
            </a:r>
          </a:p>
          <a:p>
            <a:pPr algn="l">
              <a:lnSpc>
                <a:spcPts val="3241"/>
              </a:lnSpc>
            </a:pPr>
            <a:r>
              <a:rPr lang="en-US" sz="2315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[6] ‘Support Vector Machines’. Acesso em: 10 jul. 2024. [Online] Available:https://scikit-learn.org/stable/modules/svm.html</a:t>
            </a:r>
          </a:p>
          <a:p>
            <a:pPr algn="l">
              <a:lnSpc>
                <a:spcPts val="3241"/>
              </a:lnSpc>
            </a:pPr>
            <a:r>
              <a:rPr lang="en-US" sz="2315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[7] ‘KFold’. Acesso em: 10 jul. 2024. [Online] Available:https://scikit-learn.org/stable/modules/generated/sklearn.model_selection.KFold.html</a:t>
            </a:r>
          </a:p>
          <a:p>
            <a:pPr algn="l">
              <a:lnSpc>
                <a:spcPts val="3241"/>
              </a:lnSpc>
            </a:pPr>
            <a:r>
              <a:rPr lang="en-US" sz="2315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[8] 3.1. Cross-validation: evaluating estimator performance. Acesso em: 10 jul. 2024. [Online] Available:https://scikit-learn.org/stable/modules/cross_validation.html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983087" y="1538962"/>
            <a:ext cx="6101263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20"/>
              </a:lnSpc>
              <a:spcBef>
                <a:spcPct val="0"/>
              </a:spcBef>
            </a:pPr>
            <a:r>
              <a:rPr lang="en-US" b="true" sz="66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Obrigado!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924613">
            <a:off x="-5549998" y="2053549"/>
            <a:ext cx="12287251" cy="10647531"/>
          </a:xfrm>
          <a:custGeom>
            <a:avLst/>
            <a:gdLst/>
            <a:ahLst/>
            <a:cxnLst/>
            <a:rect r="r" b="b" t="t" l="l"/>
            <a:pathLst>
              <a:path h="10647531" w="12287251">
                <a:moveTo>
                  <a:pt x="0" y="0"/>
                </a:moveTo>
                <a:lnTo>
                  <a:pt x="12287251" y="0"/>
                </a:lnTo>
                <a:lnTo>
                  <a:pt x="12287251" y="10647531"/>
                </a:lnTo>
                <a:lnTo>
                  <a:pt x="0" y="106475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8100000">
            <a:off x="4065520" y="11042565"/>
            <a:ext cx="9512725" cy="224846"/>
          </a:xfrm>
          <a:custGeom>
            <a:avLst/>
            <a:gdLst/>
            <a:ahLst/>
            <a:cxnLst/>
            <a:rect r="r" b="b" t="t" l="l"/>
            <a:pathLst>
              <a:path h="224846" w="9512725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0905701" y="4139058"/>
            <a:ext cx="5883071" cy="139054"/>
          </a:xfrm>
          <a:custGeom>
            <a:avLst/>
            <a:gdLst/>
            <a:ahLst/>
            <a:cxnLst/>
            <a:rect r="r" b="b" t="t" l="l"/>
            <a:pathLst>
              <a:path h="139054" w="5883071">
                <a:moveTo>
                  <a:pt x="0" y="0"/>
                </a:moveTo>
                <a:lnTo>
                  <a:pt x="5883072" y="0"/>
                </a:lnTo>
                <a:lnTo>
                  <a:pt x="5883072" y="139054"/>
                </a:lnTo>
                <a:lnTo>
                  <a:pt x="0" y="139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8100000">
            <a:off x="5314326" y="11400541"/>
            <a:ext cx="9512725" cy="224846"/>
          </a:xfrm>
          <a:custGeom>
            <a:avLst/>
            <a:gdLst/>
            <a:ahLst/>
            <a:cxnLst/>
            <a:rect r="r" b="b" t="t" l="l"/>
            <a:pathLst>
              <a:path h="224846" w="9512725">
                <a:moveTo>
                  <a:pt x="0" y="0"/>
                </a:moveTo>
                <a:lnTo>
                  <a:pt x="9512725" y="0"/>
                </a:lnTo>
                <a:lnTo>
                  <a:pt x="9512725" y="224847"/>
                </a:lnTo>
                <a:lnTo>
                  <a:pt x="0" y="2248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10194" y="2826006"/>
            <a:ext cx="9035304" cy="6019771"/>
          </a:xfrm>
          <a:custGeom>
            <a:avLst/>
            <a:gdLst/>
            <a:ahLst/>
            <a:cxnLst/>
            <a:rect r="r" b="b" t="t" l="l"/>
            <a:pathLst>
              <a:path h="6019771" w="9035304">
                <a:moveTo>
                  <a:pt x="0" y="0"/>
                </a:moveTo>
                <a:lnTo>
                  <a:pt x="9035304" y="0"/>
                </a:lnTo>
                <a:lnTo>
                  <a:pt x="9035304" y="6019771"/>
                </a:lnTo>
                <a:lnTo>
                  <a:pt x="0" y="601977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22568" y="2683131"/>
            <a:ext cx="7249338" cy="1212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43"/>
              </a:lnSpc>
            </a:pPr>
            <a:r>
              <a:rPr lang="en-US" b="true" sz="7030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Sobre o projeto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16606" y="4818279"/>
            <a:ext cx="6061262" cy="2967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33"/>
              </a:lnSpc>
            </a:pPr>
            <a:r>
              <a:rPr lang="en-US" sz="280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Esse projeto tem o objetivo de classificar se uma notícia é real ou fake, com o intuito de prevenir a população de notícias com conteúdo enganosos.</a:t>
            </a:r>
          </a:p>
          <a:p>
            <a:pPr algn="just">
              <a:lnSpc>
                <a:spcPts val="3933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0194" y="3542641"/>
            <a:ext cx="10877966" cy="257116"/>
          </a:xfrm>
          <a:custGeom>
            <a:avLst/>
            <a:gdLst/>
            <a:ahLst/>
            <a:cxnLst/>
            <a:rect r="r" b="b" t="t" l="l"/>
            <a:pathLst>
              <a:path h="257116" w="10877966">
                <a:moveTo>
                  <a:pt x="0" y="0"/>
                </a:moveTo>
                <a:lnTo>
                  <a:pt x="10877966" y="0"/>
                </a:lnTo>
                <a:lnTo>
                  <a:pt x="10877966" y="257116"/>
                </a:lnTo>
                <a:lnTo>
                  <a:pt x="0" y="2571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97266" y="3671199"/>
            <a:ext cx="4916989" cy="4747130"/>
          </a:xfrm>
          <a:custGeom>
            <a:avLst/>
            <a:gdLst/>
            <a:ahLst/>
            <a:cxnLst/>
            <a:rect r="r" b="b" t="t" l="l"/>
            <a:pathLst>
              <a:path h="4747130" w="4916989">
                <a:moveTo>
                  <a:pt x="0" y="0"/>
                </a:moveTo>
                <a:lnTo>
                  <a:pt x="4916990" y="0"/>
                </a:lnTo>
                <a:lnTo>
                  <a:pt x="4916990" y="4747130"/>
                </a:lnTo>
                <a:lnTo>
                  <a:pt x="0" y="47471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79194" y="1851483"/>
            <a:ext cx="8193785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b="true" sz="66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Database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60642" y="4266482"/>
            <a:ext cx="9998627" cy="6910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1336" indent="-385668" lvl="1">
              <a:lnSpc>
                <a:spcPts val="5001"/>
              </a:lnSpc>
              <a:buFont typeface="Arial"/>
              <a:buChar char="•"/>
            </a:pPr>
            <a:r>
              <a:rPr lang="en-US" b="true" sz="3572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Notícias foram coletadas manualmente e analisadas para classificá-las como fake ou real</a:t>
            </a:r>
          </a:p>
          <a:p>
            <a:pPr algn="just" marL="771336" indent="-385668" lvl="1">
              <a:lnSpc>
                <a:spcPts val="5001"/>
              </a:lnSpc>
              <a:buFont typeface="Arial"/>
              <a:buChar char="•"/>
            </a:pPr>
            <a:r>
              <a:rPr lang="en-US" b="true" sz="3572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2 informçãoes: TEXT e RESULTADO</a:t>
            </a:r>
          </a:p>
          <a:p>
            <a:pPr algn="just" marL="771336" indent="-385668" lvl="1">
              <a:lnSpc>
                <a:spcPts val="5001"/>
              </a:lnSpc>
              <a:buFont typeface="Arial"/>
              <a:buChar char="•"/>
            </a:pPr>
            <a:r>
              <a:rPr lang="en-US" b="true" sz="3572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Dados estão divididos igualmente, para que a classificação seja mais precisa</a:t>
            </a:r>
          </a:p>
          <a:p>
            <a:pPr algn="just">
              <a:lnSpc>
                <a:spcPts val="5001"/>
              </a:lnSpc>
            </a:pPr>
          </a:p>
          <a:p>
            <a:pPr algn="just">
              <a:lnSpc>
                <a:spcPts val="5001"/>
              </a:lnSpc>
            </a:pPr>
          </a:p>
          <a:p>
            <a:pPr algn="just">
              <a:lnSpc>
                <a:spcPts val="5001"/>
              </a:lnSpc>
            </a:pPr>
          </a:p>
          <a:p>
            <a:pPr algn="just">
              <a:lnSpc>
                <a:spcPts val="5001"/>
              </a:lnSpc>
            </a:pPr>
          </a:p>
          <a:p>
            <a:pPr algn="just">
              <a:lnSpc>
                <a:spcPts val="5001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9664" y="511525"/>
            <a:ext cx="16230600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20"/>
              </a:lnSpc>
              <a:spcBef>
                <a:spcPct val="0"/>
              </a:spcBef>
            </a:pPr>
            <a:r>
              <a:rPr lang="en-US" b="true" sz="66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Treinamento clássico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14205" y="1574426"/>
            <a:ext cx="4035358" cy="1942714"/>
            <a:chOff x="0" y="0"/>
            <a:chExt cx="1390252" cy="6692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90252" cy="669299"/>
            </a:xfrm>
            <a:custGeom>
              <a:avLst/>
              <a:gdLst/>
              <a:ahLst/>
              <a:cxnLst/>
              <a:rect r="r" b="b" t="t" l="l"/>
              <a:pathLst>
                <a:path h="669299" w="1390252">
                  <a:moveTo>
                    <a:pt x="97845" y="0"/>
                  </a:moveTo>
                  <a:lnTo>
                    <a:pt x="1292408" y="0"/>
                  </a:lnTo>
                  <a:cubicBezTo>
                    <a:pt x="1346446" y="0"/>
                    <a:pt x="1390252" y="43807"/>
                    <a:pt x="1390252" y="97845"/>
                  </a:cubicBezTo>
                  <a:lnTo>
                    <a:pt x="1390252" y="571455"/>
                  </a:lnTo>
                  <a:cubicBezTo>
                    <a:pt x="1390252" y="597405"/>
                    <a:pt x="1379944" y="622292"/>
                    <a:pt x="1361594" y="640641"/>
                  </a:cubicBezTo>
                  <a:cubicBezTo>
                    <a:pt x="1343245" y="658991"/>
                    <a:pt x="1318358" y="669299"/>
                    <a:pt x="1292408" y="669299"/>
                  </a:cubicBezTo>
                  <a:lnTo>
                    <a:pt x="97845" y="669299"/>
                  </a:lnTo>
                  <a:cubicBezTo>
                    <a:pt x="71895" y="669299"/>
                    <a:pt x="47007" y="658991"/>
                    <a:pt x="28658" y="640641"/>
                  </a:cubicBezTo>
                  <a:cubicBezTo>
                    <a:pt x="10309" y="622292"/>
                    <a:pt x="0" y="597405"/>
                    <a:pt x="0" y="571455"/>
                  </a:cubicBezTo>
                  <a:lnTo>
                    <a:pt x="0" y="97845"/>
                  </a:lnTo>
                  <a:cubicBezTo>
                    <a:pt x="0" y="71895"/>
                    <a:pt x="10309" y="47007"/>
                    <a:pt x="28658" y="28658"/>
                  </a:cubicBezTo>
                  <a:cubicBezTo>
                    <a:pt x="47007" y="10309"/>
                    <a:pt x="71895" y="0"/>
                    <a:pt x="978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390252" cy="7264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567540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6"/>
                </a:lnTo>
                <a:lnTo>
                  <a:pt x="0" y="300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740459" y="1062558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729830" y="1574426"/>
            <a:ext cx="3869976" cy="1942714"/>
            <a:chOff x="0" y="0"/>
            <a:chExt cx="1215171" cy="6100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15171" cy="610012"/>
            </a:xfrm>
            <a:custGeom>
              <a:avLst/>
              <a:gdLst/>
              <a:ahLst/>
              <a:cxnLst/>
              <a:rect r="r" b="b" t="t" l="l"/>
              <a:pathLst>
                <a:path h="610012" w="1215171">
                  <a:moveTo>
                    <a:pt x="102026" y="0"/>
                  </a:moveTo>
                  <a:lnTo>
                    <a:pt x="1113145" y="0"/>
                  </a:lnTo>
                  <a:cubicBezTo>
                    <a:pt x="1140204" y="0"/>
                    <a:pt x="1166154" y="10749"/>
                    <a:pt x="1185288" y="29883"/>
                  </a:cubicBezTo>
                  <a:cubicBezTo>
                    <a:pt x="1204422" y="49016"/>
                    <a:pt x="1215171" y="74967"/>
                    <a:pt x="1215171" y="102026"/>
                  </a:cubicBezTo>
                  <a:lnTo>
                    <a:pt x="1215171" y="507986"/>
                  </a:lnTo>
                  <a:cubicBezTo>
                    <a:pt x="1215171" y="535045"/>
                    <a:pt x="1204422" y="560995"/>
                    <a:pt x="1185288" y="580129"/>
                  </a:cubicBezTo>
                  <a:cubicBezTo>
                    <a:pt x="1166154" y="599262"/>
                    <a:pt x="1140204" y="610012"/>
                    <a:pt x="1113145" y="610012"/>
                  </a:cubicBezTo>
                  <a:lnTo>
                    <a:pt x="102026" y="610012"/>
                  </a:lnTo>
                  <a:cubicBezTo>
                    <a:pt x="74967" y="610012"/>
                    <a:pt x="49016" y="599262"/>
                    <a:pt x="29883" y="580129"/>
                  </a:cubicBezTo>
                  <a:cubicBezTo>
                    <a:pt x="10749" y="560995"/>
                    <a:pt x="0" y="535045"/>
                    <a:pt x="0" y="507986"/>
                  </a:cubicBezTo>
                  <a:lnTo>
                    <a:pt x="0" y="102026"/>
                  </a:lnTo>
                  <a:cubicBezTo>
                    <a:pt x="0" y="74967"/>
                    <a:pt x="10749" y="49016"/>
                    <a:pt x="29883" y="29883"/>
                  </a:cubicBezTo>
                  <a:cubicBezTo>
                    <a:pt x="49016" y="10749"/>
                    <a:pt x="74967" y="0"/>
                    <a:pt x="10202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215171" cy="6671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761869" y="6195416"/>
            <a:ext cx="3982185" cy="1942714"/>
            <a:chOff x="0" y="0"/>
            <a:chExt cx="1390252" cy="67823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90252" cy="678236"/>
            </a:xfrm>
            <a:custGeom>
              <a:avLst/>
              <a:gdLst/>
              <a:ahLst/>
              <a:cxnLst/>
              <a:rect r="r" b="b" t="t" l="l"/>
              <a:pathLst>
                <a:path h="678236" w="1390252">
                  <a:moveTo>
                    <a:pt x="99151" y="0"/>
                  </a:moveTo>
                  <a:lnTo>
                    <a:pt x="1291101" y="0"/>
                  </a:lnTo>
                  <a:cubicBezTo>
                    <a:pt x="1345861" y="0"/>
                    <a:pt x="1390252" y="44391"/>
                    <a:pt x="1390252" y="99151"/>
                  </a:cubicBezTo>
                  <a:lnTo>
                    <a:pt x="1390252" y="579085"/>
                  </a:lnTo>
                  <a:cubicBezTo>
                    <a:pt x="1390252" y="605382"/>
                    <a:pt x="1379806" y="630601"/>
                    <a:pt x="1361212" y="649196"/>
                  </a:cubicBezTo>
                  <a:cubicBezTo>
                    <a:pt x="1342617" y="667790"/>
                    <a:pt x="1317398" y="678236"/>
                    <a:pt x="1291101" y="678236"/>
                  </a:cubicBezTo>
                  <a:lnTo>
                    <a:pt x="99151" y="678236"/>
                  </a:lnTo>
                  <a:cubicBezTo>
                    <a:pt x="72855" y="678236"/>
                    <a:pt x="47635" y="667790"/>
                    <a:pt x="29041" y="649196"/>
                  </a:cubicBezTo>
                  <a:cubicBezTo>
                    <a:pt x="10446" y="630601"/>
                    <a:pt x="0" y="605382"/>
                    <a:pt x="0" y="579085"/>
                  </a:cubicBezTo>
                  <a:lnTo>
                    <a:pt x="0" y="99151"/>
                  </a:lnTo>
                  <a:cubicBezTo>
                    <a:pt x="0" y="44391"/>
                    <a:pt x="44391" y="0"/>
                    <a:pt x="991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390252" cy="735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979521" y="4694281"/>
            <a:ext cx="3732494" cy="88223"/>
          </a:xfrm>
          <a:custGeom>
            <a:avLst/>
            <a:gdLst/>
            <a:ahLst/>
            <a:cxnLst/>
            <a:rect r="r" b="b" t="t" l="l"/>
            <a:pathLst>
              <a:path h="88223" w="3732494">
                <a:moveTo>
                  <a:pt x="0" y="0"/>
                </a:moveTo>
                <a:lnTo>
                  <a:pt x="3732495" y="0"/>
                </a:lnTo>
                <a:lnTo>
                  <a:pt x="3732495" y="88223"/>
                </a:lnTo>
                <a:lnTo>
                  <a:pt x="0" y="88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4729830" y="3887346"/>
            <a:ext cx="3982185" cy="1942714"/>
            <a:chOff x="0" y="0"/>
            <a:chExt cx="1390252" cy="67823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90252" cy="678236"/>
            </a:xfrm>
            <a:custGeom>
              <a:avLst/>
              <a:gdLst/>
              <a:ahLst/>
              <a:cxnLst/>
              <a:rect r="r" b="b" t="t" l="l"/>
              <a:pathLst>
                <a:path h="678236" w="1390252">
                  <a:moveTo>
                    <a:pt x="99151" y="0"/>
                  </a:moveTo>
                  <a:lnTo>
                    <a:pt x="1291101" y="0"/>
                  </a:lnTo>
                  <a:cubicBezTo>
                    <a:pt x="1345861" y="0"/>
                    <a:pt x="1390252" y="44391"/>
                    <a:pt x="1390252" y="99151"/>
                  </a:cubicBezTo>
                  <a:lnTo>
                    <a:pt x="1390252" y="579085"/>
                  </a:lnTo>
                  <a:cubicBezTo>
                    <a:pt x="1390252" y="605382"/>
                    <a:pt x="1379806" y="630601"/>
                    <a:pt x="1361212" y="649196"/>
                  </a:cubicBezTo>
                  <a:cubicBezTo>
                    <a:pt x="1342617" y="667790"/>
                    <a:pt x="1317398" y="678236"/>
                    <a:pt x="1291101" y="678236"/>
                  </a:cubicBezTo>
                  <a:lnTo>
                    <a:pt x="99151" y="678236"/>
                  </a:lnTo>
                  <a:cubicBezTo>
                    <a:pt x="72855" y="678236"/>
                    <a:pt x="47635" y="667790"/>
                    <a:pt x="29041" y="649196"/>
                  </a:cubicBezTo>
                  <a:cubicBezTo>
                    <a:pt x="10446" y="630601"/>
                    <a:pt x="0" y="605382"/>
                    <a:pt x="0" y="579085"/>
                  </a:cubicBezTo>
                  <a:lnTo>
                    <a:pt x="0" y="99151"/>
                  </a:lnTo>
                  <a:cubicBezTo>
                    <a:pt x="0" y="44391"/>
                    <a:pt x="44391" y="0"/>
                    <a:pt x="991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390252" cy="735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42781" y="3887346"/>
            <a:ext cx="4035358" cy="1942714"/>
            <a:chOff x="0" y="0"/>
            <a:chExt cx="1390252" cy="66929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90252" cy="669299"/>
            </a:xfrm>
            <a:custGeom>
              <a:avLst/>
              <a:gdLst/>
              <a:ahLst/>
              <a:cxnLst/>
              <a:rect r="r" b="b" t="t" l="l"/>
              <a:pathLst>
                <a:path h="669299" w="1390252">
                  <a:moveTo>
                    <a:pt x="97845" y="0"/>
                  </a:moveTo>
                  <a:lnTo>
                    <a:pt x="1292408" y="0"/>
                  </a:lnTo>
                  <a:cubicBezTo>
                    <a:pt x="1346446" y="0"/>
                    <a:pt x="1390252" y="43807"/>
                    <a:pt x="1390252" y="97845"/>
                  </a:cubicBezTo>
                  <a:lnTo>
                    <a:pt x="1390252" y="571455"/>
                  </a:lnTo>
                  <a:cubicBezTo>
                    <a:pt x="1390252" y="597405"/>
                    <a:pt x="1379944" y="622292"/>
                    <a:pt x="1361594" y="640641"/>
                  </a:cubicBezTo>
                  <a:cubicBezTo>
                    <a:pt x="1343245" y="658991"/>
                    <a:pt x="1318358" y="669299"/>
                    <a:pt x="1292408" y="669299"/>
                  </a:cubicBezTo>
                  <a:lnTo>
                    <a:pt x="97845" y="669299"/>
                  </a:lnTo>
                  <a:cubicBezTo>
                    <a:pt x="71895" y="669299"/>
                    <a:pt x="47007" y="658991"/>
                    <a:pt x="28658" y="640641"/>
                  </a:cubicBezTo>
                  <a:cubicBezTo>
                    <a:pt x="10309" y="622292"/>
                    <a:pt x="0" y="597405"/>
                    <a:pt x="0" y="571455"/>
                  </a:cubicBezTo>
                  <a:lnTo>
                    <a:pt x="0" y="97845"/>
                  </a:lnTo>
                  <a:cubicBezTo>
                    <a:pt x="0" y="71895"/>
                    <a:pt x="10309" y="47007"/>
                    <a:pt x="28658" y="28658"/>
                  </a:cubicBezTo>
                  <a:cubicBezTo>
                    <a:pt x="47007" y="10309"/>
                    <a:pt x="71895" y="0"/>
                    <a:pt x="978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1390252" cy="7264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95954" y="6200265"/>
            <a:ext cx="3982185" cy="1942714"/>
            <a:chOff x="0" y="0"/>
            <a:chExt cx="1390252" cy="67823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90252" cy="678236"/>
            </a:xfrm>
            <a:custGeom>
              <a:avLst/>
              <a:gdLst/>
              <a:ahLst/>
              <a:cxnLst/>
              <a:rect r="r" b="b" t="t" l="l"/>
              <a:pathLst>
                <a:path h="678236" w="1390252">
                  <a:moveTo>
                    <a:pt x="99151" y="0"/>
                  </a:moveTo>
                  <a:lnTo>
                    <a:pt x="1291101" y="0"/>
                  </a:lnTo>
                  <a:cubicBezTo>
                    <a:pt x="1345861" y="0"/>
                    <a:pt x="1390252" y="44391"/>
                    <a:pt x="1390252" y="99151"/>
                  </a:cubicBezTo>
                  <a:lnTo>
                    <a:pt x="1390252" y="579085"/>
                  </a:lnTo>
                  <a:cubicBezTo>
                    <a:pt x="1390252" y="605382"/>
                    <a:pt x="1379806" y="630601"/>
                    <a:pt x="1361212" y="649196"/>
                  </a:cubicBezTo>
                  <a:cubicBezTo>
                    <a:pt x="1342617" y="667790"/>
                    <a:pt x="1317398" y="678236"/>
                    <a:pt x="1291101" y="678236"/>
                  </a:cubicBezTo>
                  <a:lnTo>
                    <a:pt x="99151" y="678236"/>
                  </a:lnTo>
                  <a:cubicBezTo>
                    <a:pt x="72855" y="678236"/>
                    <a:pt x="47635" y="667790"/>
                    <a:pt x="29041" y="649196"/>
                  </a:cubicBezTo>
                  <a:cubicBezTo>
                    <a:pt x="10446" y="630601"/>
                    <a:pt x="0" y="605382"/>
                    <a:pt x="0" y="579085"/>
                  </a:cubicBezTo>
                  <a:lnTo>
                    <a:pt x="0" y="99151"/>
                  </a:lnTo>
                  <a:cubicBezTo>
                    <a:pt x="0" y="44391"/>
                    <a:pt x="44391" y="0"/>
                    <a:pt x="991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1390252" cy="735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4997372" y="162446"/>
            <a:ext cx="1743186" cy="1411981"/>
          </a:xfrm>
          <a:custGeom>
            <a:avLst/>
            <a:gdLst/>
            <a:ahLst/>
            <a:cxnLst/>
            <a:rect r="r" b="b" t="t" l="l"/>
            <a:pathLst>
              <a:path h="1411981" w="1743186">
                <a:moveTo>
                  <a:pt x="0" y="0"/>
                </a:moveTo>
                <a:lnTo>
                  <a:pt x="1743186" y="0"/>
                </a:lnTo>
                <a:lnTo>
                  <a:pt x="1743186" y="1411980"/>
                </a:lnTo>
                <a:lnTo>
                  <a:pt x="0" y="14119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7902953" y="7372642"/>
            <a:ext cx="509082" cy="509082"/>
          </a:xfrm>
          <a:custGeom>
            <a:avLst/>
            <a:gdLst/>
            <a:ahLst/>
            <a:cxnLst/>
            <a:rect r="r" b="b" t="t" l="l"/>
            <a:pathLst>
              <a:path h="509082" w="509082">
                <a:moveTo>
                  <a:pt x="0" y="0"/>
                </a:moveTo>
                <a:lnTo>
                  <a:pt x="509081" y="0"/>
                </a:lnTo>
                <a:lnTo>
                  <a:pt x="509081" y="509082"/>
                </a:lnTo>
                <a:lnTo>
                  <a:pt x="0" y="5090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606044" y="2064032"/>
            <a:ext cx="3762395" cy="790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87"/>
              </a:lnSpc>
              <a:spcBef>
                <a:spcPct val="0"/>
              </a:spcBef>
            </a:pPr>
            <a:r>
              <a:rPr lang="en-US" b="true" sz="2452">
                <a:solidFill>
                  <a:srgbClr val="18072B"/>
                </a:solidFill>
                <a:latin typeface="Aileron Bold"/>
                <a:ea typeface="Aileron Bold"/>
                <a:cs typeface="Aileron Bold"/>
                <a:sym typeface="Aileron Bold"/>
              </a:rPr>
              <a:t>Contagem de números de emojis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093890" y="2116014"/>
            <a:ext cx="3318144" cy="805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91"/>
              </a:lnSpc>
              <a:spcBef>
                <a:spcPct val="0"/>
              </a:spcBef>
            </a:pPr>
            <a:r>
              <a:rPr lang="en-US" b="true" sz="2454">
                <a:solidFill>
                  <a:srgbClr val="18072B"/>
                </a:solidFill>
                <a:latin typeface="Aileron Bold"/>
                <a:ea typeface="Aileron Bold"/>
                <a:cs typeface="Aileron Bold"/>
                <a:sym typeface="Aileron Bold"/>
              </a:rPr>
              <a:t>Porcentagem de letras maiúsculas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301686" y="6921413"/>
            <a:ext cx="3110349" cy="394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87"/>
              </a:lnSpc>
              <a:spcBef>
                <a:spcPct val="0"/>
              </a:spcBef>
            </a:pPr>
            <a:r>
              <a:rPr lang="en-US" b="true" sz="2452">
                <a:solidFill>
                  <a:srgbClr val="18072B"/>
                </a:solidFill>
                <a:latin typeface="Aileron Bold"/>
                <a:ea typeface="Aileron Bold"/>
                <a:cs typeface="Aileron Bold"/>
                <a:sym typeface="Aileron Bold"/>
              </a:rPr>
              <a:t>Erros ortográficos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140820" y="4263970"/>
            <a:ext cx="3110349" cy="1187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87"/>
              </a:lnSpc>
              <a:spcBef>
                <a:spcPct val="0"/>
              </a:spcBef>
            </a:pPr>
            <a:r>
              <a:rPr lang="en-US" b="true" sz="2452">
                <a:solidFill>
                  <a:srgbClr val="18072B"/>
                </a:solidFill>
                <a:latin typeface="Aileron Bold"/>
                <a:ea typeface="Aileron Bold"/>
                <a:cs typeface="Aileron Bold"/>
                <a:sym typeface="Aileron Bold"/>
              </a:rPr>
              <a:t>Lista de palavras mais frequentes em fake news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34620" y="4376952"/>
            <a:ext cx="3762395" cy="790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87"/>
              </a:lnSpc>
              <a:spcBef>
                <a:spcPct val="0"/>
              </a:spcBef>
            </a:pPr>
            <a:r>
              <a:rPr lang="en-US" b="true" sz="2452">
                <a:solidFill>
                  <a:srgbClr val="18072B"/>
                </a:solidFill>
                <a:latin typeface="Aileron Bold"/>
                <a:ea typeface="Aileron Bold"/>
                <a:cs typeface="Aileron Bold"/>
                <a:sym typeface="Aileron Bold"/>
              </a:rPr>
              <a:t>Tokenização e Stemização das palavras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05286" y="6761971"/>
            <a:ext cx="3110349" cy="790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87"/>
              </a:lnSpc>
              <a:spcBef>
                <a:spcPct val="0"/>
              </a:spcBef>
            </a:pPr>
            <a:r>
              <a:rPr lang="en-US" b="true" sz="2452">
                <a:solidFill>
                  <a:srgbClr val="18072B"/>
                </a:solidFill>
                <a:latin typeface="Aileron Bold"/>
                <a:ea typeface="Aileron Bold"/>
                <a:cs typeface="Aileron Bold"/>
                <a:sym typeface="Aileron Bold"/>
              </a:rPr>
              <a:t>Contagem de exclamações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439380" y="1564901"/>
            <a:ext cx="8900378" cy="860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1. Transformamos, na nossa coluna resultado, ‘fake</a:t>
            </a:r>
          </a:p>
          <a:p>
            <a:pPr algn="l">
              <a:lnSpc>
                <a:spcPts val="3120"/>
              </a:lnSpc>
            </a:pPr>
            <a:r>
              <a:rPr lang="en-US" sz="2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news’ como 1 e ‘news’ como 0;</a:t>
            </a:r>
          </a:p>
          <a:p>
            <a:pPr algn="l">
              <a:lnSpc>
                <a:spcPts val="3120"/>
              </a:lnSpc>
            </a:pPr>
          </a:p>
          <a:p>
            <a:pPr algn="l">
              <a:lnSpc>
                <a:spcPts val="3120"/>
              </a:lnSpc>
            </a:pPr>
            <a:r>
              <a:rPr lang="en-US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-US" sz="2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Separamos nossa base em treino e teste, com 80%</a:t>
            </a:r>
          </a:p>
          <a:p>
            <a:pPr algn="l">
              <a:lnSpc>
                <a:spcPts val="3120"/>
              </a:lnSpc>
            </a:pPr>
            <a:r>
              <a:rPr lang="en-US" sz="2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para treino e 20% para teste;</a:t>
            </a:r>
          </a:p>
          <a:p>
            <a:pPr algn="l">
              <a:lnSpc>
                <a:spcPts val="3120"/>
              </a:lnSpc>
            </a:pPr>
          </a:p>
          <a:p>
            <a:pPr algn="l">
              <a:lnSpc>
                <a:spcPts val="3120"/>
              </a:lnSpc>
            </a:pPr>
            <a:r>
              <a:rPr lang="en-US" sz="2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3. Utilizamos o StandardScaler nos nossos dados para</a:t>
            </a:r>
          </a:p>
          <a:p>
            <a:pPr algn="l">
              <a:lnSpc>
                <a:spcPts val="3120"/>
              </a:lnSpc>
            </a:pPr>
            <a:r>
              <a:rPr lang="en-US" sz="2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que não exista erro no treinamento;</a:t>
            </a:r>
          </a:p>
          <a:p>
            <a:pPr algn="l">
              <a:lnSpc>
                <a:spcPts val="3120"/>
              </a:lnSpc>
            </a:pPr>
          </a:p>
          <a:p>
            <a:pPr algn="l">
              <a:lnSpc>
                <a:spcPts val="3120"/>
              </a:lnSpc>
            </a:pPr>
            <a:r>
              <a:rPr lang="en-US" sz="2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4. Testamos vários modelos, utilizando o GridSearch;</a:t>
            </a:r>
          </a:p>
          <a:p>
            <a:pPr algn="l">
              <a:lnSpc>
                <a:spcPts val="3120"/>
              </a:lnSpc>
            </a:pPr>
          </a:p>
          <a:p>
            <a:pPr algn="l">
              <a:lnSpc>
                <a:spcPts val="3120"/>
              </a:lnSpc>
            </a:pPr>
            <a:r>
              <a:rPr lang="en-US" sz="2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5. Utilizamos 10 KFold e, utilizando uma iteração até</a:t>
            </a:r>
          </a:p>
          <a:p>
            <a:pPr algn="l">
              <a:lnSpc>
                <a:spcPts val="3120"/>
              </a:lnSpc>
            </a:pPr>
            <a:r>
              <a:rPr lang="en-US" sz="2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30, trocamos o fator randômico do KFold. Isso nos</a:t>
            </a:r>
          </a:p>
          <a:p>
            <a:pPr algn="l">
              <a:lnSpc>
                <a:spcPts val="3120"/>
              </a:lnSpc>
            </a:pPr>
            <a:r>
              <a:rPr lang="en-US" sz="2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gera 300 diferentes situações;</a:t>
            </a:r>
          </a:p>
          <a:p>
            <a:pPr algn="l">
              <a:lnSpc>
                <a:spcPts val="3120"/>
              </a:lnSpc>
            </a:pPr>
          </a:p>
          <a:p>
            <a:pPr algn="l">
              <a:lnSpc>
                <a:spcPts val="3120"/>
              </a:lnSpc>
            </a:pPr>
            <a:r>
              <a:rPr lang="en-US" sz="2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6. Treinamos os seguintes modelos: DecisionTree,</a:t>
            </a:r>
          </a:p>
          <a:p>
            <a:pPr algn="l">
              <a:lnSpc>
                <a:spcPts val="3120"/>
              </a:lnSpc>
            </a:pPr>
            <a:r>
              <a:rPr lang="en-US" sz="2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RandomForest, KNN, SVM.</a:t>
            </a:r>
          </a:p>
          <a:p>
            <a:pPr algn="l">
              <a:lnSpc>
                <a:spcPts val="3120"/>
              </a:lnSpc>
            </a:pPr>
          </a:p>
          <a:p>
            <a:pPr algn="l">
              <a:lnSpc>
                <a:spcPts val="3120"/>
              </a:lnSpc>
            </a:pPr>
            <a:r>
              <a:rPr lang="en-US" sz="2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7.SVM se apresentou como a melhor solução</a:t>
            </a:r>
          </a:p>
          <a:p>
            <a:pPr algn="l">
              <a:lnSpc>
                <a:spcPts val="3120"/>
              </a:lnSpc>
            </a:pPr>
            <a:r>
              <a:rPr lang="en-US" sz="2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para o nosso problema dentre os modelos clássicos testados. Com uma acurácia média de 75%.</a:t>
            </a:r>
          </a:p>
          <a:p>
            <a:pPr algn="l" marL="0" indent="0" lvl="0">
              <a:lnSpc>
                <a:spcPts val="3120"/>
              </a:lnSpc>
              <a:spcBef>
                <a:spcPct val="0"/>
              </a:spcBef>
            </a:pP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3644532" y="2854760"/>
            <a:ext cx="471103" cy="471103"/>
          </a:xfrm>
          <a:custGeom>
            <a:avLst/>
            <a:gdLst/>
            <a:ahLst/>
            <a:cxnLst/>
            <a:rect r="r" b="b" t="t" l="l"/>
            <a:pathLst>
              <a:path h="471103" w="471103">
                <a:moveTo>
                  <a:pt x="0" y="0"/>
                </a:moveTo>
                <a:lnTo>
                  <a:pt x="471103" y="0"/>
                </a:lnTo>
                <a:lnTo>
                  <a:pt x="471103" y="471103"/>
                </a:lnTo>
                <a:lnTo>
                  <a:pt x="0" y="4711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514205" y="8435420"/>
            <a:ext cx="8115300" cy="1645760"/>
          </a:xfrm>
          <a:custGeom>
            <a:avLst/>
            <a:gdLst/>
            <a:ahLst/>
            <a:cxnLst/>
            <a:rect r="r" b="b" t="t" l="l"/>
            <a:pathLst>
              <a:path h="1645760" w="8115300">
                <a:moveTo>
                  <a:pt x="0" y="0"/>
                </a:moveTo>
                <a:lnTo>
                  <a:pt x="8115300" y="0"/>
                </a:lnTo>
                <a:lnTo>
                  <a:pt x="8115300" y="1645760"/>
                </a:lnTo>
                <a:lnTo>
                  <a:pt x="0" y="164576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6477" y="519113"/>
            <a:ext cx="16230600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20"/>
              </a:lnSpc>
              <a:spcBef>
                <a:spcPct val="0"/>
              </a:spcBef>
            </a:pPr>
            <a:r>
              <a:rPr lang="en-US" b="true" sz="66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Treinamento clássico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567540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6"/>
                </a:lnTo>
                <a:lnTo>
                  <a:pt x="0" y="300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740459" y="1062558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997372" y="162446"/>
            <a:ext cx="1743186" cy="1411981"/>
          </a:xfrm>
          <a:custGeom>
            <a:avLst/>
            <a:gdLst/>
            <a:ahLst/>
            <a:cxnLst/>
            <a:rect r="r" b="b" t="t" l="l"/>
            <a:pathLst>
              <a:path h="1411981" w="1743186">
                <a:moveTo>
                  <a:pt x="0" y="0"/>
                </a:moveTo>
                <a:lnTo>
                  <a:pt x="1743186" y="0"/>
                </a:lnTo>
                <a:lnTo>
                  <a:pt x="1743186" y="1411980"/>
                </a:lnTo>
                <a:lnTo>
                  <a:pt x="0" y="14119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4823" y="2817538"/>
            <a:ext cx="6865743" cy="6982471"/>
          </a:xfrm>
          <a:custGeom>
            <a:avLst/>
            <a:gdLst/>
            <a:ahLst/>
            <a:cxnLst/>
            <a:rect r="r" b="b" t="t" l="l"/>
            <a:pathLst>
              <a:path h="6982471" w="6865743">
                <a:moveTo>
                  <a:pt x="0" y="0"/>
                </a:moveTo>
                <a:lnTo>
                  <a:pt x="6865743" y="0"/>
                </a:lnTo>
                <a:lnTo>
                  <a:pt x="6865743" y="6982471"/>
                </a:lnTo>
                <a:lnTo>
                  <a:pt x="0" y="698247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54128" y="2817538"/>
            <a:ext cx="6686431" cy="6982471"/>
          </a:xfrm>
          <a:custGeom>
            <a:avLst/>
            <a:gdLst/>
            <a:ahLst/>
            <a:cxnLst/>
            <a:rect r="r" b="b" t="t" l="l"/>
            <a:pathLst>
              <a:path h="6982471" w="6686431">
                <a:moveTo>
                  <a:pt x="0" y="0"/>
                </a:moveTo>
                <a:lnTo>
                  <a:pt x="6686430" y="0"/>
                </a:lnTo>
                <a:lnTo>
                  <a:pt x="6686430" y="6982471"/>
                </a:lnTo>
                <a:lnTo>
                  <a:pt x="0" y="69824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09958" y="1555376"/>
            <a:ext cx="16230600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Parâmetros que optamos por não utilizar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6477" y="358848"/>
            <a:ext cx="16230600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20"/>
              </a:lnSpc>
              <a:spcBef>
                <a:spcPct val="0"/>
              </a:spcBef>
            </a:pPr>
            <a:r>
              <a:rPr lang="en-US" b="true" sz="66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Treinamento clássico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567540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6"/>
                </a:lnTo>
                <a:lnTo>
                  <a:pt x="0" y="300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740459" y="1062558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997372" y="162446"/>
            <a:ext cx="1743186" cy="1411981"/>
          </a:xfrm>
          <a:custGeom>
            <a:avLst/>
            <a:gdLst/>
            <a:ahLst/>
            <a:cxnLst/>
            <a:rect r="r" b="b" t="t" l="l"/>
            <a:pathLst>
              <a:path h="1411981" w="1743186">
                <a:moveTo>
                  <a:pt x="0" y="0"/>
                </a:moveTo>
                <a:lnTo>
                  <a:pt x="1743186" y="0"/>
                </a:lnTo>
                <a:lnTo>
                  <a:pt x="1743186" y="1411980"/>
                </a:lnTo>
                <a:lnTo>
                  <a:pt x="0" y="14119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3802" y="2324540"/>
            <a:ext cx="7100438" cy="7430240"/>
          </a:xfrm>
          <a:custGeom>
            <a:avLst/>
            <a:gdLst/>
            <a:ahLst/>
            <a:cxnLst/>
            <a:rect r="r" b="b" t="t" l="l"/>
            <a:pathLst>
              <a:path h="7430240" w="7100438">
                <a:moveTo>
                  <a:pt x="0" y="0"/>
                </a:moveTo>
                <a:lnTo>
                  <a:pt x="7100437" y="0"/>
                </a:lnTo>
                <a:lnTo>
                  <a:pt x="7100437" y="7430240"/>
                </a:lnTo>
                <a:lnTo>
                  <a:pt x="0" y="74302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25658" y="2324540"/>
            <a:ext cx="6404712" cy="7430240"/>
          </a:xfrm>
          <a:custGeom>
            <a:avLst/>
            <a:gdLst/>
            <a:ahLst/>
            <a:cxnLst/>
            <a:rect r="r" b="b" t="t" l="l"/>
            <a:pathLst>
              <a:path h="7430240" w="6404712">
                <a:moveTo>
                  <a:pt x="0" y="0"/>
                </a:moveTo>
                <a:lnTo>
                  <a:pt x="6404711" y="0"/>
                </a:lnTo>
                <a:lnTo>
                  <a:pt x="6404711" y="7430240"/>
                </a:lnTo>
                <a:lnTo>
                  <a:pt x="0" y="74302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09958" y="1349448"/>
            <a:ext cx="16230600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Comparação com parâmetros que foram mantidos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843309" y="1256114"/>
            <a:ext cx="7397291" cy="174845"/>
          </a:xfrm>
          <a:custGeom>
            <a:avLst/>
            <a:gdLst/>
            <a:ahLst/>
            <a:cxnLst/>
            <a:rect r="r" b="b" t="t" l="l"/>
            <a:pathLst>
              <a:path h="174845" w="7397291">
                <a:moveTo>
                  <a:pt x="0" y="0"/>
                </a:moveTo>
                <a:lnTo>
                  <a:pt x="7397291" y="0"/>
                </a:lnTo>
                <a:lnTo>
                  <a:pt x="7397291" y="174845"/>
                </a:lnTo>
                <a:lnTo>
                  <a:pt x="0" y="174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685874" y="811995"/>
            <a:ext cx="7856167" cy="869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76"/>
              </a:lnSpc>
            </a:pPr>
            <a:r>
              <a:rPr lang="en-US" sz="5600" b="true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Somente Bert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527281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2" y="0"/>
                </a:lnTo>
                <a:lnTo>
                  <a:pt x="6873872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08164" y="6855656"/>
            <a:ext cx="7463742" cy="2203581"/>
          </a:xfrm>
          <a:custGeom>
            <a:avLst/>
            <a:gdLst/>
            <a:ahLst/>
            <a:cxnLst/>
            <a:rect r="r" b="b" t="t" l="l"/>
            <a:pathLst>
              <a:path h="2203581" w="7463742">
                <a:moveTo>
                  <a:pt x="0" y="0"/>
                </a:moveTo>
                <a:lnTo>
                  <a:pt x="7463742" y="0"/>
                </a:lnTo>
                <a:lnTo>
                  <a:pt x="7463742" y="2203580"/>
                </a:lnTo>
                <a:lnTo>
                  <a:pt x="0" y="22035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78911" y="1805008"/>
            <a:ext cx="16073196" cy="161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77"/>
              </a:lnSpc>
            </a:pPr>
            <a:r>
              <a:rPr lang="en-US" sz="3055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Pré-treinamento: O BERT foi pré-treinado em um corpus massivo de texto, aprendendo a entender a linguagem natural de forma profunda. Isso significa que ele já possui um conhecimento prévio sobre gramática, semântica e relações entre palavras.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8911" y="3546678"/>
            <a:ext cx="16073196" cy="2160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77"/>
              </a:lnSpc>
            </a:pPr>
            <a:r>
              <a:rPr lang="en-US" sz="3055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Fine-tuning: Após o pré-treinamento, o BERT foi adaptado (fine-tuned) para a tarefa específica de classificação de notícias falsas. Durante o fine-tuning, o modelo aprendeu a mapear as representações de texto geradas pelo BERT em duas classes: "verdadeira" ou "falsa".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4151" y="5737190"/>
            <a:ext cx="9149807" cy="3789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77"/>
              </a:lnSpc>
            </a:pPr>
            <a:r>
              <a:rPr lang="en-US" sz="3055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Classificação: Ao receber uma nova notícia, o BERT gera uma representação numérica para o texto. Essa representação captura as nuances da linguagem, o contexto e as relações entre as palavras. Em seguida, um classificador linear (adicionado durante o fine-tuning) utiliza essa representação para prever se a notícia é falsa ou verdadeira.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64151" y="9669610"/>
            <a:ext cx="16073196" cy="53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77"/>
              </a:lnSpc>
            </a:pPr>
            <a:r>
              <a:rPr lang="en-US" sz="3055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Foi obtida uma acurácia de 82%.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698645" y="1268486"/>
            <a:ext cx="7397291" cy="174845"/>
          </a:xfrm>
          <a:custGeom>
            <a:avLst/>
            <a:gdLst/>
            <a:ahLst/>
            <a:cxnLst/>
            <a:rect r="r" b="b" t="t" l="l"/>
            <a:pathLst>
              <a:path h="174845" w="7397291">
                <a:moveTo>
                  <a:pt x="0" y="0"/>
                </a:moveTo>
                <a:lnTo>
                  <a:pt x="7397290" y="0"/>
                </a:lnTo>
                <a:lnTo>
                  <a:pt x="7397290" y="174845"/>
                </a:lnTo>
                <a:lnTo>
                  <a:pt x="0" y="174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94477" y="808417"/>
            <a:ext cx="9173656" cy="92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60"/>
              </a:lnSpc>
            </a:pPr>
            <a:r>
              <a:rPr lang="en-US" sz="6000" b="true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Bert + Dados processados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034970" y="1280857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2" y="0"/>
                </a:lnTo>
                <a:lnTo>
                  <a:pt x="6873872" y="162474"/>
                </a:lnTo>
                <a:lnTo>
                  <a:pt x="0" y="1624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0887" y="2904126"/>
            <a:ext cx="14973540" cy="1091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23"/>
              </a:lnSpc>
            </a:pPr>
            <a:r>
              <a:rPr lang="en-US" sz="315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A segunda </a:t>
            </a:r>
            <a:r>
              <a:rPr lang="en-US" sz="315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hipótese foi juntar os dados retirados manualmente do texto com as conclusões que o BERT fez.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0887" y="4419792"/>
            <a:ext cx="13930223" cy="538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17"/>
              </a:lnSpc>
            </a:pPr>
            <a:r>
              <a:rPr lang="en-US" sz="3155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Concatenamos os parâmetros extraídos pelo </a:t>
            </a:r>
            <a:r>
              <a:rPr lang="en-US" sz="3155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BERT com os parâmetros antigos.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0887" y="5484619"/>
            <a:ext cx="13930223" cy="1643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23"/>
              </a:lnSpc>
            </a:pPr>
            <a:r>
              <a:rPr lang="en-US" sz="315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Com seu próprio classficador, chegamos em um resultado de 64%.</a:t>
            </a:r>
          </a:p>
          <a:p>
            <a:pPr algn="just">
              <a:lnSpc>
                <a:spcPts val="4423"/>
              </a:lnSpc>
            </a:pPr>
          </a:p>
          <a:p>
            <a:pPr algn="just">
              <a:lnSpc>
                <a:spcPts val="4423"/>
              </a:lnSpc>
            </a:pPr>
            <a:r>
              <a:rPr lang="en-US" sz="315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Utilizando o SVM, tivemos uma acurácia de 76%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6477" y="358848"/>
            <a:ext cx="16230600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20"/>
              </a:lnSpc>
              <a:spcBef>
                <a:spcPct val="0"/>
              </a:spcBef>
            </a:pPr>
            <a:r>
              <a:rPr lang="en-US" b="true" sz="66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Aplicação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567540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6"/>
                </a:lnTo>
                <a:lnTo>
                  <a:pt x="0" y="300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740459" y="1062558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997372" y="162446"/>
            <a:ext cx="1743186" cy="1411981"/>
          </a:xfrm>
          <a:custGeom>
            <a:avLst/>
            <a:gdLst/>
            <a:ahLst/>
            <a:cxnLst/>
            <a:rect r="r" b="b" t="t" l="l"/>
            <a:pathLst>
              <a:path h="1411981" w="1743186">
                <a:moveTo>
                  <a:pt x="0" y="0"/>
                </a:moveTo>
                <a:lnTo>
                  <a:pt x="1743186" y="0"/>
                </a:lnTo>
                <a:lnTo>
                  <a:pt x="1743186" y="1411980"/>
                </a:lnTo>
                <a:lnTo>
                  <a:pt x="0" y="14119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569522" y="7142896"/>
            <a:ext cx="9781720" cy="2316075"/>
          </a:xfrm>
          <a:custGeom>
            <a:avLst/>
            <a:gdLst/>
            <a:ahLst/>
            <a:cxnLst/>
            <a:rect r="r" b="b" t="t" l="l"/>
            <a:pathLst>
              <a:path h="2316075" w="9781720">
                <a:moveTo>
                  <a:pt x="0" y="0"/>
                </a:moveTo>
                <a:lnTo>
                  <a:pt x="9781720" y="0"/>
                </a:lnTo>
                <a:lnTo>
                  <a:pt x="9781720" y="2316074"/>
                </a:lnTo>
                <a:lnTo>
                  <a:pt x="0" y="23160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96477" y="2280478"/>
            <a:ext cx="10088576" cy="2659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4920" indent="-317460" lvl="1">
              <a:lnSpc>
                <a:spcPts val="352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4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Para compor nossa IA, pensamos na melhor forma possível de torná-la facilmente acessível para o usuário. Para isso, desenvolvemos uma extensão que fica no seu navegador que, através de uma API, comunica com nosso modelo e nos retorna a classificação.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326017"/>
            <a:ext cx="10088576" cy="892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4920" indent="-317460" lvl="1">
              <a:lnSpc>
                <a:spcPts val="352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4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 API foi desenvolvida utilizando Flask e, para a extensão utilizamos HTML, CSS e JavaScript.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DAGPkJx4Gvo</dc:identifier>
  <dcterms:modified xsi:type="dcterms:W3CDTF">2011-08-01T06:04:30Z</dcterms:modified>
  <cp:revision>1</cp:revision>
  <dc:title>Apresentação - Projeto IA</dc:title>
</cp:coreProperties>
</file>