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8288000" cy="10287000"/>
  <p:notesSz cx="6858000" cy="9144000"/>
  <p:embeddedFontLst>
    <p:embeddedFont>
      <p:font typeface="Kollektif Bold" charset="1" panose="020B0604020101010102"/>
      <p:regular r:id="rId13"/>
    </p:embeddedFont>
    <p:embeddedFont>
      <p:font typeface="Kollektif" charset="1" panose="020B0604020101010102"/>
      <p:regular r:id="rId14"/>
    </p:embeddedFont>
    <p:embeddedFont>
      <p:font typeface="Roboto Bold" charset="1" panose="02000000000000000000"/>
      <p:regular r:id="rId15"/>
    </p:embeddedFont>
    <p:embeddedFont>
      <p:font typeface="Aileron Bold" charset="1" panose="00000800000000000000"/>
      <p:regular r:id="rId16"/>
    </p:embeddedFont>
    <p:embeddedFont>
      <p:font typeface="Roboto" charset="1" panose="02000000000000000000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3.jpeg" Type="http://schemas.openxmlformats.org/officeDocument/2006/relationships/image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3.png" Type="http://schemas.openxmlformats.org/officeDocument/2006/relationships/image"/><Relationship Id="rId7" Target="../media/image4.svg" Type="http://schemas.openxmlformats.org/officeDocument/2006/relationships/image"/><Relationship Id="rId8" Target="../media/image11.png" Type="http://schemas.openxmlformats.org/officeDocument/2006/relationships/image"/><Relationship Id="rId9" Target="../media/image12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9.png" Type="http://schemas.openxmlformats.org/officeDocument/2006/relationships/image"/><Relationship Id="rId7" Target="../media/image10.svg" Type="http://schemas.openxmlformats.org/officeDocument/2006/relationships/image"/><Relationship Id="rId8" Target="../media/image14.png" Type="http://schemas.openxmlformats.org/officeDocument/2006/relationships/image"/><Relationship Id="rId9" Target="../media/image15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16.png" Type="http://schemas.openxmlformats.org/officeDocument/2006/relationships/image"/><Relationship Id="rId7" Target="../media/image17.png" Type="http://schemas.openxmlformats.org/officeDocument/2006/relationships/image"/><Relationship Id="rId8" Target="../media/image18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3.png" Type="http://schemas.openxmlformats.org/officeDocument/2006/relationships/image"/><Relationship Id="rId7" Target="../media/image4.svg" Type="http://schemas.openxmlformats.org/officeDocument/2006/relationships/image"/><Relationship Id="rId8" Target="../media/image19.png" Type="http://schemas.openxmlformats.org/officeDocument/2006/relationships/image"/><Relationship Id="rId9" Target="../media/image20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3.png" Type="http://schemas.openxmlformats.org/officeDocument/2006/relationships/image"/><Relationship Id="rId7" Target="../media/image4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1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8072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1013827" y="-248630"/>
            <a:ext cx="8681329" cy="10784260"/>
          </a:xfrm>
          <a:custGeom>
            <a:avLst/>
            <a:gdLst/>
            <a:ahLst/>
            <a:cxnLst/>
            <a:rect r="r" b="b" t="t" l="l"/>
            <a:pathLst>
              <a:path h="10784260" w="8681329">
                <a:moveTo>
                  <a:pt x="0" y="0"/>
                </a:moveTo>
                <a:lnTo>
                  <a:pt x="8681329" y="0"/>
                </a:lnTo>
                <a:lnTo>
                  <a:pt x="8681329" y="10784260"/>
                </a:lnTo>
                <a:lnTo>
                  <a:pt x="0" y="107842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659600" y="3952679"/>
            <a:ext cx="10354228" cy="23244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09"/>
              </a:lnSpc>
            </a:pPr>
            <a:r>
              <a:rPr lang="en-US" b="true" sz="5280" spc="2624">
                <a:solidFill>
                  <a:srgbClr val="FFFFFF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DETECÇÃO DE FAKE NEWS UTILIZANDO IA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7992156"/>
            <a:ext cx="6623538" cy="403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50"/>
              </a:lnSpc>
            </a:pPr>
            <a:r>
              <a:rPr lang="en-US" sz="2500" spc="212" b="true">
                <a:solidFill>
                  <a:srgbClr val="FFFFFF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Felipe Martins e Pedro Fava 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-928092" y="7365586"/>
            <a:ext cx="12832964" cy="303325"/>
          </a:xfrm>
          <a:custGeom>
            <a:avLst/>
            <a:gdLst/>
            <a:ahLst/>
            <a:cxnLst/>
            <a:rect r="r" b="b" t="t" l="l"/>
            <a:pathLst>
              <a:path h="303325" w="12832964">
                <a:moveTo>
                  <a:pt x="0" y="0"/>
                </a:moveTo>
                <a:lnTo>
                  <a:pt x="12832964" y="0"/>
                </a:lnTo>
                <a:lnTo>
                  <a:pt x="12832964" y="303325"/>
                </a:lnTo>
                <a:lnTo>
                  <a:pt x="0" y="30332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207806" y="8896985"/>
            <a:ext cx="4280584" cy="3613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19"/>
              </a:lnSpc>
            </a:pPr>
            <a:r>
              <a:rPr lang="en-US" b="true" sz="2199" spc="312">
                <a:solidFill>
                  <a:srgbClr val="FFFFFF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SETEMBRO 2024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1207806" y="1028700"/>
            <a:ext cx="300896" cy="300896"/>
          </a:xfrm>
          <a:custGeom>
            <a:avLst/>
            <a:gdLst/>
            <a:ahLst/>
            <a:cxnLst/>
            <a:rect r="r" b="b" t="t" l="l"/>
            <a:pathLst>
              <a:path h="300896" w="300896">
                <a:moveTo>
                  <a:pt x="0" y="0"/>
                </a:moveTo>
                <a:lnTo>
                  <a:pt x="300895" y="0"/>
                </a:lnTo>
                <a:lnTo>
                  <a:pt x="300895" y="300896"/>
                </a:lnTo>
                <a:lnTo>
                  <a:pt x="0" y="30089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683826" y="1054053"/>
            <a:ext cx="3032398" cy="269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69"/>
              </a:lnSpc>
            </a:pPr>
            <a:r>
              <a:rPr lang="en-US" sz="1699" spc="67">
                <a:solidFill>
                  <a:srgbClr val="FFFFFF"/>
                </a:solidFill>
                <a:latin typeface="Kollektif"/>
                <a:ea typeface="Kollektif"/>
                <a:cs typeface="Kollektif"/>
                <a:sym typeface="Kollektif"/>
              </a:rPr>
              <a:t>ICT - UNIFESP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-2695249" y="1536588"/>
            <a:ext cx="6873872" cy="162473"/>
          </a:xfrm>
          <a:custGeom>
            <a:avLst/>
            <a:gdLst/>
            <a:ahLst/>
            <a:cxnLst/>
            <a:rect r="r" b="b" t="t" l="l"/>
            <a:pathLst>
              <a:path h="162473" w="6873872">
                <a:moveTo>
                  <a:pt x="0" y="0"/>
                </a:moveTo>
                <a:lnTo>
                  <a:pt x="6873872" y="0"/>
                </a:lnTo>
                <a:lnTo>
                  <a:pt x="6873872" y="162474"/>
                </a:lnTo>
                <a:lnTo>
                  <a:pt x="0" y="16247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7192315" y="612415"/>
            <a:ext cx="559181" cy="296366"/>
          </a:xfrm>
          <a:custGeom>
            <a:avLst/>
            <a:gdLst/>
            <a:ahLst/>
            <a:cxnLst/>
            <a:rect r="r" b="b" t="t" l="l"/>
            <a:pathLst>
              <a:path h="296366" w="559181">
                <a:moveTo>
                  <a:pt x="0" y="0"/>
                </a:moveTo>
                <a:lnTo>
                  <a:pt x="559182" y="0"/>
                </a:lnTo>
                <a:lnTo>
                  <a:pt x="559182" y="296366"/>
                </a:lnTo>
                <a:lnTo>
                  <a:pt x="0" y="2963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59746" y="760598"/>
            <a:ext cx="300896" cy="300896"/>
          </a:xfrm>
          <a:custGeom>
            <a:avLst/>
            <a:gdLst/>
            <a:ahLst/>
            <a:cxnLst/>
            <a:rect r="r" b="b" t="t" l="l"/>
            <a:pathLst>
              <a:path h="300896" w="300896">
                <a:moveTo>
                  <a:pt x="0" y="0"/>
                </a:moveTo>
                <a:lnTo>
                  <a:pt x="300896" y="0"/>
                </a:lnTo>
                <a:lnTo>
                  <a:pt x="300896" y="300895"/>
                </a:lnTo>
                <a:lnTo>
                  <a:pt x="0" y="30089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2843309" y="1268486"/>
            <a:ext cx="6873872" cy="162473"/>
          </a:xfrm>
          <a:custGeom>
            <a:avLst/>
            <a:gdLst/>
            <a:ahLst/>
            <a:cxnLst/>
            <a:rect r="r" b="b" t="t" l="l"/>
            <a:pathLst>
              <a:path h="162473" w="6873872">
                <a:moveTo>
                  <a:pt x="0" y="0"/>
                </a:moveTo>
                <a:lnTo>
                  <a:pt x="6873873" y="0"/>
                </a:lnTo>
                <a:lnTo>
                  <a:pt x="6873873" y="162473"/>
                </a:lnTo>
                <a:lnTo>
                  <a:pt x="0" y="16247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924613">
            <a:off x="-5549998" y="2053549"/>
            <a:ext cx="12287251" cy="10647531"/>
          </a:xfrm>
          <a:custGeom>
            <a:avLst/>
            <a:gdLst/>
            <a:ahLst/>
            <a:cxnLst/>
            <a:rect r="r" b="b" t="t" l="l"/>
            <a:pathLst>
              <a:path h="10647531" w="12287251">
                <a:moveTo>
                  <a:pt x="0" y="0"/>
                </a:moveTo>
                <a:lnTo>
                  <a:pt x="12287251" y="0"/>
                </a:lnTo>
                <a:lnTo>
                  <a:pt x="12287251" y="10647531"/>
                </a:lnTo>
                <a:lnTo>
                  <a:pt x="0" y="1064753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8100000">
            <a:off x="4065520" y="11042565"/>
            <a:ext cx="9512725" cy="224846"/>
          </a:xfrm>
          <a:custGeom>
            <a:avLst/>
            <a:gdLst/>
            <a:ahLst/>
            <a:cxnLst/>
            <a:rect r="r" b="b" t="t" l="l"/>
            <a:pathLst>
              <a:path h="224846" w="9512725">
                <a:moveTo>
                  <a:pt x="0" y="0"/>
                </a:moveTo>
                <a:lnTo>
                  <a:pt x="9512725" y="0"/>
                </a:lnTo>
                <a:lnTo>
                  <a:pt x="9512725" y="224846"/>
                </a:lnTo>
                <a:lnTo>
                  <a:pt x="0" y="22484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10800000">
            <a:off x="10905701" y="4139058"/>
            <a:ext cx="5883071" cy="139054"/>
          </a:xfrm>
          <a:custGeom>
            <a:avLst/>
            <a:gdLst/>
            <a:ahLst/>
            <a:cxnLst/>
            <a:rect r="r" b="b" t="t" l="l"/>
            <a:pathLst>
              <a:path h="139054" w="5883071">
                <a:moveTo>
                  <a:pt x="0" y="0"/>
                </a:moveTo>
                <a:lnTo>
                  <a:pt x="5883072" y="0"/>
                </a:lnTo>
                <a:lnTo>
                  <a:pt x="5883072" y="139054"/>
                </a:lnTo>
                <a:lnTo>
                  <a:pt x="0" y="13905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8100000">
            <a:off x="5314326" y="11400541"/>
            <a:ext cx="9512725" cy="224846"/>
          </a:xfrm>
          <a:custGeom>
            <a:avLst/>
            <a:gdLst/>
            <a:ahLst/>
            <a:cxnLst/>
            <a:rect r="r" b="b" t="t" l="l"/>
            <a:pathLst>
              <a:path h="224846" w="9512725">
                <a:moveTo>
                  <a:pt x="0" y="0"/>
                </a:moveTo>
                <a:lnTo>
                  <a:pt x="9512725" y="0"/>
                </a:lnTo>
                <a:lnTo>
                  <a:pt x="9512725" y="224847"/>
                </a:lnTo>
                <a:lnTo>
                  <a:pt x="0" y="22484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210194" y="2826006"/>
            <a:ext cx="9035304" cy="6019771"/>
          </a:xfrm>
          <a:custGeom>
            <a:avLst/>
            <a:gdLst/>
            <a:ahLst/>
            <a:cxnLst/>
            <a:rect r="r" b="b" t="t" l="l"/>
            <a:pathLst>
              <a:path h="6019771" w="9035304">
                <a:moveTo>
                  <a:pt x="0" y="0"/>
                </a:moveTo>
                <a:lnTo>
                  <a:pt x="9035304" y="0"/>
                </a:lnTo>
                <a:lnTo>
                  <a:pt x="9035304" y="6019771"/>
                </a:lnTo>
                <a:lnTo>
                  <a:pt x="0" y="6019771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0222568" y="2683131"/>
            <a:ext cx="7249338" cy="12123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843"/>
              </a:lnSpc>
            </a:pPr>
            <a:r>
              <a:rPr lang="en-US" b="true" sz="7030">
                <a:solidFill>
                  <a:srgbClr val="18072B"/>
                </a:solidFill>
                <a:latin typeface="Roboto Bold"/>
                <a:ea typeface="Roboto Bold"/>
                <a:cs typeface="Roboto Bold"/>
                <a:sym typeface="Roboto Bold"/>
              </a:rPr>
              <a:t>Sobre o projeto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816606" y="4770654"/>
            <a:ext cx="6061262" cy="30147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933"/>
              </a:lnSpc>
            </a:pPr>
            <a:r>
              <a:rPr lang="en-US" sz="2809">
                <a:solidFill>
                  <a:srgbClr val="18072B"/>
                </a:solidFill>
                <a:latin typeface="Kollektif"/>
                <a:ea typeface="Kollektif"/>
                <a:cs typeface="Kollektif"/>
                <a:sym typeface="Kollektif"/>
              </a:rPr>
              <a:t>Esse projeto tem o objetivo de classificar se uma notícia é real ou fake, com o intuito de prevenir a população de notícias com conteúdo enganosos.</a:t>
            </a:r>
          </a:p>
          <a:p>
            <a:pPr algn="just">
              <a:lnSpc>
                <a:spcPts val="3933"/>
              </a:lnSpc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8072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10194" y="3542641"/>
            <a:ext cx="10877966" cy="257116"/>
          </a:xfrm>
          <a:custGeom>
            <a:avLst/>
            <a:gdLst/>
            <a:ahLst/>
            <a:cxnLst/>
            <a:rect r="r" b="b" t="t" l="l"/>
            <a:pathLst>
              <a:path h="257116" w="10877966">
                <a:moveTo>
                  <a:pt x="0" y="0"/>
                </a:moveTo>
                <a:lnTo>
                  <a:pt x="10877966" y="0"/>
                </a:lnTo>
                <a:lnTo>
                  <a:pt x="10877966" y="257116"/>
                </a:lnTo>
                <a:lnTo>
                  <a:pt x="0" y="2571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7192315" y="612415"/>
            <a:ext cx="559181" cy="296366"/>
          </a:xfrm>
          <a:custGeom>
            <a:avLst/>
            <a:gdLst/>
            <a:ahLst/>
            <a:cxnLst/>
            <a:rect r="r" b="b" t="t" l="l"/>
            <a:pathLst>
              <a:path h="296366" w="559181">
                <a:moveTo>
                  <a:pt x="0" y="0"/>
                </a:moveTo>
                <a:lnTo>
                  <a:pt x="559182" y="0"/>
                </a:lnTo>
                <a:lnTo>
                  <a:pt x="559182" y="296366"/>
                </a:lnTo>
                <a:lnTo>
                  <a:pt x="0" y="29636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59746" y="760598"/>
            <a:ext cx="300896" cy="300896"/>
          </a:xfrm>
          <a:custGeom>
            <a:avLst/>
            <a:gdLst/>
            <a:ahLst/>
            <a:cxnLst/>
            <a:rect r="r" b="b" t="t" l="l"/>
            <a:pathLst>
              <a:path h="300896" w="300896">
                <a:moveTo>
                  <a:pt x="0" y="0"/>
                </a:moveTo>
                <a:lnTo>
                  <a:pt x="300896" y="0"/>
                </a:lnTo>
                <a:lnTo>
                  <a:pt x="300896" y="300895"/>
                </a:lnTo>
                <a:lnTo>
                  <a:pt x="0" y="30089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2843309" y="1268486"/>
            <a:ext cx="6873872" cy="162473"/>
          </a:xfrm>
          <a:custGeom>
            <a:avLst/>
            <a:gdLst/>
            <a:ahLst/>
            <a:cxnLst/>
            <a:rect r="r" b="b" t="t" l="l"/>
            <a:pathLst>
              <a:path h="162473" w="6873872">
                <a:moveTo>
                  <a:pt x="0" y="0"/>
                </a:moveTo>
                <a:lnTo>
                  <a:pt x="6873873" y="0"/>
                </a:lnTo>
                <a:lnTo>
                  <a:pt x="6873873" y="162473"/>
                </a:lnTo>
                <a:lnTo>
                  <a:pt x="0" y="16247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2997266" y="3671199"/>
            <a:ext cx="4916989" cy="4747130"/>
          </a:xfrm>
          <a:custGeom>
            <a:avLst/>
            <a:gdLst/>
            <a:ahLst/>
            <a:cxnLst/>
            <a:rect r="r" b="b" t="t" l="l"/>
            <a:pathLst>
              <a:path h="4747130" w="4916989">
                <a:moveTo>
                  <a:pt x="0" y="0"/>
                </a:moveTo>
                <a:lnTo>
                  <a:pt x="4916990" y="0"/>
                </a:lnTo>
                <a:lnTo>
                  <a:pt x="4916990" y="4747130"/>
                </a:lnTo>
                <a:lnTo>
                  <a:pt x="0" y="474713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2579194" y="1851483"/>
            <a:ext cx="8193785" cy="11372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240"/>
              </a:lnSpc>
            </a:pPr>
            <a:r>
              <a:rPr lang="en-US" b="true" sz="6600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rPr>
              <a:t>Database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360642" y="4199807"/>
            <a:ext cx="9998627" cy="69768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771336" indent="-385668" lvl="1">
              <a:lnSpc>
                <a:spcPts val="5001"/>
              </a:lnSpc>
              <a:buFont typeface="Arial"/>
              <a:buChar char="•"/>
            </a:pPr>
            <a:r>
              <a:rPr lang="en-US" b="true" sz="3572">
                <a:solidFill>
                  <a:srgbClr val="FFFFFF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Notícias foram coletadas manualmente e analisadas para classificá-las como fake ou real</a:t>
            </a:r>
          </a:p>
          <a:p>
            <a:pPr algn="just" marL="771336" indent="-385668" lvl="1">
              <a:lnSpc>
                <a:spcPts val="5001"/>
              </a:lnSpc>
              <a:buFont typeface="Arial"/>
              <a:buChar char="•"/>
            </a:pPr>
            <a:r>
              <a:rPr lang="en-US" b="true" sz="3572">
                <a:solidFill>
                  <a:srgbClr val="FFFFFF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2 informçãoes: TEXT e RESULTADO</a:t>
            </a:r>
          </a:p>
          <a:p>
            <a:pPr algn="just" marL="771336" indent="-385668" lvl="1">
              <a:lnSpc>
                <a:spcPts val="5001"/>
              </a:lnSpc>
              <a:buFont typeface="Arial"/>
              <a:buChar char="•"/>
            </a:pPr>
            <a:r>
              <a:rPr lang="en-US" b="true" sz="3572">
                <a:solidFill>
                  <a:srgbClr val="FFFFFF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Dados estão divididos igualmente, para que a classificação seja mais precisa</a:t>
            </a:r>
          </a:p>
          <a:p>
            <a:pPr algn="just">
              <a:lnSpc>
                <a:spcPts val="5001"/>
              </a:lnSpc>
            </a:pPr>
          </a:p>
          <a:p>
            <a:pPr algn="just">
              <a:lnSpc>
                <a:spcPts val="5001"/>
              </a:lnSpc>
            </a:pPr>
          </a:p>
          <a:p>
            <a:pPr algn="just">
              <a:lnSpc>
                <a:spcPts val="5001"/>
              </a:lnSpc>
            </a:pPr>
          </a:p>
          <a:p>
            <a:pPr algn="just">
              <a:lnSpc>
                <a:spcPts val="5001"/>
              </a:lnSpc>
            </a:pPr>
          </a:p>
          <a:p>
            <a:pPr algn="just">
              <a:lnSpc>
                <a:spcPts val="5001"/>
              </a:lnSpc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8072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59664" y="511525"/>
            <a:ext cx="16230600" cy="1009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920"/>
              </a:lnSpc>
              <a:spcBef>
                <a:spcPct val="0"/>
              </a:spcBef>
            </a:pPr>
            <a:r>
              <a:rPr lang="en-US" b="true" sz="6600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rPr>
              <a:t>Treinamento clássico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259664" y="2644121"/>
            <a:ext cx="4360675" cy="2099329"/>
            <a:chOff x="0" y="0"/>
            <a:chExt cx="1390252" cy="66929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390252" cy="669299"/>
            </a:xfrm>
            <a:custGeom>
              <a:avLst/>
              <a:gdLst/>
              <a:ahLst/>
              <a:cxnLst/>
              <a:rect r="r" b="b" t="t" l="l"/>
              <a:pathLst>
                <a:path h="669299" w="1390252">
                  <a:moveTo>
                    <a:pt x="90545" y="0"/>
                  </a:moveTo>
                  <a:lnTo>
                    <a:pt x="1299707" y="0"/>
                  </a:lnTo>
                  <a:cubicBezTo>
                    <a:pt x="1349714" y="0"/>
                    <a:pt x="1390252" y="40538"/>
                    <a:pt x="1390252" y="90545"/>
                  </a:cubicBezTo>
                  <a:lnTo>
                    <a:pt x="1390252" y="578754"/>
                  </a:lnTo>
                  <a:cubicBezTo>
                    <a:pt x="1390252" y="628761"/>
                    <a:pt x="1349714" y="669299"/>
                    <a:pt x="1299707" y="669299"/>
                  </a:cubicBezTo>
                  <a:lnTo>
                    <a:pt x="90545" y="669299"/>
                  </a:lnTo>
                  <a:cubicBezTo>
                    <a:pt x="40538" y="669299"/>
                    <a:pt x="0" y="628761"/>
                    <a:pt x="0" y="578754"/>
                  </a:cubicBezTo>
                  <a:lnTo>
                    <a:pt x="0" y="90545"/>
                  </a:lnTo>
                  <a:cubicBezTo>
                    <a:pt x="0" y="40538"/>
                    <a:pt x="40538" y="0"/>
                    <a:pt x="90545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57150"/>
              <a:ext cx="1390252" cy="72644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3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028700" y="567540"/>
            <a:ext cx="300896" cy="300896"/>
          </a:xfrm>
          <a:custGeom>
            <a:avLst/>
            <a:gdLst/>
            <a:ahLst/>
            <a:cxnLst/>
            <a:rect r="r" b="b" t="t" l="l"/>
            <a:pathLst>
              <a:path h="300896" w="300896">
                <a:moveTo>
                  <a:pt x="0" y="0"/>
                </a:moveTo>
                <a:lnTo>
                  <a:pt x="300896" y="0"/>
                </a:lnTo>
                <a:lnTo>
                  <a:pt x="300896" y="300896"/>
                </a:lnTo>
                <a:lnTo>
                  <a:pt x="0" y="30089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2740459" y="1062558"/>
            <a:ext cx="6873872" cy="162473"/>
          </a:xfrm>
          <a:custGeom>
            <a:avLst/>
            <a:gdLst/>
            <a:ahLst/>
            <a:cxnLst/>
            <a:rect r="r" b="b" t="t" l="l"/>
            <a:pathLst>
              <a:path h="162473" w="6873872">
                <a:moveTo>
                  <a:pt x="0" y="0"/>
                </a:moveTo>
                <a:lnTo>
                  <a:pt x="6873873" y="0"/>
                </a:lnTo>
                <a:lnTo>
                  <a:pt x="6873873" y="162473"/>
                </a:lnTo>
                <a:lnTo>
                  <a:pt x="0" y="16247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4815138" y="2644121"/>
            <a:ext cx="4181959" cy="2099329"/>
            <a:chOff x="0" y="0"/>
            <a:chExt cx="1215171" cy="610012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215171" cy="610012"/>
            </a:xfrm>
            <a:custGeom>
              <a:avLst/>
              <a:gdLst/>
              <a:ahLst/>
              <a:cxnLst/>
              <a:rect r="r" b="b" t="t" l="l"/>
              <a:pathLst>
                <a:path h="610012" w="1215171">
                  <a:moveTo>
                    <a:pt x="94415" y="0"/>
                  </a:moveTo>
                  <a:lnTo>
                    <a:pt x="1120756" y="0"/>
                  </a:lnTo>
                  <a:cubicBezTo>
                    <a:pt x="1172900" y="0"/>
                    <a:pt x="1215171" y="42271"/>
                    <a:pt x="1215171" y="94415"/>
                  </a:cubicBezTo>
                  <a:lnTo>
                    <a:pt x="1215171" y="515597"/>
                  </a:lnTo>
                  <a:cubicBezTo>
                    <a:pt x="1215171" y="567741"/>
                    <a:pt x="1172900" y="610012"/>
                    <a:pt x="1120756" y="610012"/>
                  </a:cubicBezTo>
                  <a:lnTo>
                    <a:pt x="94415" y="610012"/>
                  </a:lnTo>
                  <a:cubicBezTo>
                    <a:pt x="42271" y="610012"/>
                    <a:pt x="0" y="567741"/>
                    <a:pt x="0" y="515597"/>
                  </a:cubicBezTo>
                  <a:lnTo>
                    <a:pt x="0" y="94415"/>
                  </a:lnTo>
                  <a:cubicBezTo>
                    <a:pt x="0" y="42271"/>
                    <a:pt x="42271" y="0"/>
                    <a:pt x="94415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57150"/>
              <a:ext cx="1215171" cy="66716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3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4849760" y="7637639"/>
            <a:ext cx="4303215" cy="2099329"/>
            <a:chOff x="0" y="0"/>
            <a:chExt cx="1390252" cy="678236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390252" cy="678236"/>
            </a:xfrm>
            <a:custGeom>
              <a:avLst/>
              <a:gdLst/>
              <a:ahLst/>
              <a:cxnLst/>
              <a:rect r="r" b="b" t="t" l="l"/>
              <a:pathLst>
                <a:path h="678236" w="1390252">
                  <a:moveTo>
                    <a:pt x="91754" y="0"/>
                  </a:moveTo>
                  <a:lnTo>
                    <a:pt x="1298498" y="0"/>
                  </a:lnTo>
                  <a:cubicBezTo>
                    <a:pt x="1349173" y="0"/>
                    <a:pt x="1390252" y="41080"/>
                    <a:pt x="1390252" y="91754"/>
                  </a:cubicBezTo>
                  <a:lnTo>
                    <a:pt x="1390252" y="586482"/>
                  </a:lnTo>
                  <a:cubicBezTo>
                    <a:pt x="1390252" y="637157"/>
                    <a:pt x="1349173" y="678236"/>
                    <a:pt x="1298498" y="678236"/>
                  </a:cubicBezTo>
                  <a:lnTo>
                    <a:pt x="91754" y="678236"/>
                  </a:lnTo>
                  <a:cubicBezTo>
                    <a:pt x="41080" y="678236"/>
                    <a:pt x="0" y="637157"/>
                    <a:pt x="0" y="586482"/>
                  </a:cubicBezTo>
                  <a:lnTo>
                    <a:pt x="0" y="91754"/>
                  </a:lnTo>
                  <a:cubicBezTo>
                    <a:pt x="0" y="41080"/>
                    <a:pt x="41080" y="0"/>
                    <a:pt x="91754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57150"/>
              <a:ext cx="1390252" cy="73538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39"/>
                </a:lnSpc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5084958" y="6015488"/>
            <a:ext cx="4033394" cy="95335"/>
          </a:xfrm>
          <a:custGeom>
            <a:avLst/>
            <a:gdLst/>
            <a:ahLst/>
            <a:cxnLst/>
            <a:rect r="r" b="b" t="t" l="l"/>
            <a:pathLst>
              <a:path h="95335" w="4033394">
                <a:moveTo>
                  <a:pt x="0" y="0"/>
                </a:moveTo>
                <a:lnTo>
                  <a:pt x="4033395" y="0"/>
                </a:lnTo>
                <a:lnTo>
                  <a:pt x="4033395" y="95335"/>
                </a:lnTo>
                <a:lnTo>
                  <a:pt x="0" y="9533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5" id="15"/>
          <p:cNvGrpSpPr/>
          <p:nvPr/>
        </p:nvGrpSpPr>
        <p:grpSpPr>
          <a:xfrm rot="0">
            <a:off x="4815138" y="5143500"/>
            <a:ext cx="4303215" cy="2099329"/>
            <a:chOff x="0" y="0"/>
            <a:chExt cx="1390252" cy="678236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1390252" cy="678236"/>
            </a:xfrm>
            <a:custGeom>
              <a:avLst/>
              <a:gdLst/>
              <a:ahLst/>
              <a:cxnLst/>
              <a:rect r="r" b="b" t="t" l="l"/>
              <a:pathLst>
                <a:path h="678236" w="1390252">
                  <a:moveTo>
                    <a:pt x="91754" y="0"/>
                  </a:moveTo>
                  <a:lnTo>
                    <a:pt x="1298498" y="0"/>
                  </a:lnTo>
                  <a:cubicBezTo>
                    <a:pt x="1349173" y="0"/>
                    <a:pt x="1390252" y="41080"/>
                    <a:pt x="1390252" y="91754"/>
                  </a:cubicBezTo>
                  <a:lnTo>
                    <a:pt x="1390252" y="586482"/>
                  </a:lnTo>
                  <a:cubicBezTo>
                    <a:pt x="1390252" y="637157"/>
                    <a:pt x="1349173" y="678236"/>
                    <a:pt x="1298498" y="678236"/>
                  </a:cubicBezTo>
                  <a:lnTo>
                    <a:pt x="91754" y="678236"/>
                  </a:lnTo>
                  <a:cubicBezTo>
                    <a:pt x="41080" y="678236"/>
                    <a:pt x="0" y="637157"/>
                    <a:pt x="0" y="586482"/>
                  </a:cubicBezTo>
                  <a:lnTo>
                    <a:pt x="0" y="91754"/>
                  </a:lnTo>
                  <a:cubicBezTo>
                    <a:pt x="0" y="41080"/>
                    <a:pt x="41080" y="0"/>
                    <a:pt x="91754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57150"/>
              <a:ext cx="1390252" cy="73538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39"/>
                </a:lnSpc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290544" y="5143500"/>
            <a:ext cx="4360675" cy="2099329"/>
            <a:chOff x="0" y="0"/>
            <a:chExt cx="1390252" cy="669299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1390252" cy="669299"/>
            </a:xfrm>
            <a:custGeom>
              <a:avLst/>
              <a:gdLst/>
              <a:ahLst/>
              <a:cxnLst/>
              <a:rect r="r" b="b" t="t" l="l"/>
              <a:pathLst>
                <a:path h="669299" w="1390252">
                  <a:moveTo>
                    <a:pt x="90545" y="0"/>
                  </a:moveTo>
                  <a:lnTo>
                    <a:pt x="1299707" y="0"/>
                  </a:lnTo>
                  <a:cubicBezTo>
                    <a:pt x="1349714" y="0"/>
                    <a:pt x="1390252" y="40538"/>
                    <a:pt x="1390252" y="90545"/>
                  </a:cubicBezTo>
                  <a:lnTo>
                    <a:pt x="1390252" y="578754"/>
                  </a:lnTo>
                  <a:cubicBezTo>
                    <a:pt x="1390252" y="628761"/>
                    <a:pt x="1349714" y="669299"/>
                    <a:pt x="1299707" y="669299"/>
                  </a:cubicBezTo>
                  <a:lnTo>
                    <a:pt x="90545" y="669299"/>
                  </a:lnTo>
                  <a:cubicBezTo>
                    <a:pt x="40538" y="669299"/>
                    <a:pt x="0" y="628761"/>
                    <a:pt x="0" y="578754"/>
                  </a:cubicBezTo>
                  <a:lnTo>
                    <a:pt x="0" y="90545"/>
                  </a:lnTo>
                  <a:cubicBezTo>
                    <a:pt x="0" y="40538"/>
                    <a:pt x="40538" y="0"/>
                    <a:pt x="90545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0" y="-57150"/>
              <a:ext cx="1390252" cy="72644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39"/>
                </a:lnSpc>
              </a:pP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348004" y="7642879"/>
            <a:ext cx="4303215" cy="2099329"/>
            <a:chOff x="0" y="0"/>
            <a:chExt cx="1390252" cy="678236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1390252" cy="678236"/>
            </a:xfrm>
            <a:custGeom>
              <a:avLst/>
              <a:gdLst/>
              <a:ahLst/>
              <a:cxnLst/>
              <a:rect r="r" b="b" t="t" l="l"/>
              <a:pathLst>
                <a:path h="678236" w="1390252">
                  <a:moveTo>
                    <a:pt x="91754" y="0"/>
                  </a:moveTo>
                  <a:lnTo>
                    <a:pt x="1298498" y="0"/>
                  </a:lnTo>
                  <a:cubicBezTo>
                    <a:pt x="1349173" y="0"/>
                    <a:pt x="1390252" y="41080"/>
                    <a:pt x="1390252" y="91754"/>
                  </a:cubicBezTo>
                  <a:lnTo>
                    <a:pt x="1390252" y="586482"/>
                  </a:lnTo>
                  <a:cubicBezTo>
                    <a:pt x="1390252" y="637157"/>
                    <a:pt x="1349173" y="678236"/>
                    <a:pt x="1298498" y="678236"/>
                  </a:cubicBezTo>
                  <a:lnTo>
                    <a:pt x="91754" y="678236"/>
                  </a:lnTo>
                  <a:cubicBezTo>
                    <a:pt x="41080" y="678236"/>
                    <a:pt x="0" y="637157"/>
                    <a:pt x="0" y="586482"/>
                  </a:cubicBezTo>
                  <a:lnTo>
                    <a:pt x="0" y="91754"/>
                  </a:lnTo>
                  <a:cubicBezTo>
                    <a:pt x="0" y="41080"/>
                    <a:pt x="41080" y="0"/>
                    <a:pt x="91754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0" y="-57150"/>
              <a:ext cx="1390252" cy="73538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39"/>
                </a:lnSpc>
              </a:pPr>
            </a:p>
          </p:txBody>
        </p:sp>
      </p:grpSp>
      <p:sp>
        <p:nvSpPr>
          <p:cNvPr name="Freeform 24" id="24"/>
          <p:cNvSpPr/>
          <p:nvPr/>
        </p:nvSpPr>
        <p:spPr>
          <a:xfrm flipH="false" flipV="false" rot="0">
            <a:off x="14997372" y="162446"/>
            <a:ext cx="1743186" cy="1411981"/>
          </a:xfrm>
          <a:custGeom>
            <a:avLst/>
            <a:gdLst/>
            <a:ahLst/>
            <a:cxnLst/>
            <a:rect r="r" b="b" t="t" l="l"/>
            <a:pathLst>
              <a:path h="1411981" w="1743186">
                <a:moveTo>
                  <a:pt x="0" y="0"/>
                </a:moveTo>
                <a:lnTo>
                  <a:pt x="1743186" y="0"/>
                </a:lnTo>
                <a:lnTo>
                  <a:pt x="1743186" y="1411980"/>
                </a:lnTo>
                <a:lnTo>
                  <a:pt x="0" y="141198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25" id="25"/>
          <p:cNvSpPr/>
          <p:nvPr/>
        </p:nvSpPr>
        <p:spPr>
          <a:xfrm flipH="false" flipV="false" rot="0">
            <a:off x="8234973" y="9003759"/>
            <a:ext cx="509082" cy="509082"/>
          </a:xfrm>
          <a:custGeom>
            <a:avLst/>
            <a:gdLst/>
            <a:ahLst/>
            <a:cxnLst/>
            <a:rect r="r" b="b" t="t" l="l"/>
            <a:pathLst>
              <a:path h="509082" w="509082">
                <a:moveTo>
                  <a:pt x="0" y="0"/>
                </a:moveTo>
                <a:lnTo>
                  <a:pt x="509082" y="0"/>
                </a:lnTo>
                <a:lnTo>
                  <a:pt x="509082" y="509082"/>
                </a:lnTo>
                <a:lnTo>
                  <a:pt x="0" y="50908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6" id="26"/>
          <p:cNvSpPr txBox="true"/>
          <p:nvPr/>
        </p:nvSpPr>
        <p:spPr>
          <a:xfrm rot="0">
            <a:off x="358907" y="3175501"/>
            <a:ext cx="4065706" cy="8521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444"/>
              </a:lnSpc>
              <a:spcBef>
                <a:spcPct val="0"/>
              </a:spcBef>
            </a:pPr>
            <a:r>
              <a:rPr lang="en-US" b="true" sz="2649">
                <a:solidFill>
                  <a:srgbClr val="18072B"/>
                </a:solidFill>
                <a:latin typeface="Aileron Bold"/>
                <a:ea typeface="Aileron Bold"/>
                <a:cs typeface="Aileron Bold"/>
                <a:sym typeface="Aileron Bold"/>
              </a:rPr>
              <a:t>Contagem de números de emojis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5208547" y="3231674"/>
            <a:ext cx="3585641" cy="8676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448"/>
              </a:lnSpc>
              <a:spcBef>
                <a:spcPct val="0"/>
              </a:spcBef>
            </a:pPr>
            <a:r>
              <a:rPr lang="en-US" b="true" sz="2652">
                <a:solidFill>
                  <a:srgbClr val="18072B"/>
                </a:solidFill>
                <a:latin typeface="Aileron Bold"/>
                <a:ea typeface="Aileron Bold"/>
                <a:cs typeface="Aileron Bold"/>
                <a:sym typeface="Aileron Bold"/>
              </a:rPr>
              <a:t>Porcentagem de letras maiúsculas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5320821" y="8387638"/>
            <a:ext cx="3361094" cy="4235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444"/>
              </a:lnSpc>
              <a:spcBef>
                <a:spcPct val="0"/>
              </a:spcBef>
            </a:pPr>
            <a:r>
              <a:rPr lang="en-US" b="true" sz="2649">
                <a:solidFill>
                  <a:srgbClr val="18072B"/>
                </a:solidFill>
                <a:latin typeface="Aileron Bold"/>
                <a:ea typeface="Aileron Bold"/>
                <a:cs typeface="Aileron Bold"/>
                <a:sym typeface="Aileron Bold"/>
              </a:rPr>
              <a:t>Erros ortográficos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5259260" y="5552790"/>
            <a:ext cx="3361094" cy="12807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444"/>
              </a:lnSpc>
              <a:spcBef>
                <a:spcPct val="0"/>
              </a:spcBef>
            </a:pPr>
            <a:r>
              <a:rPr lang="en-US" b="true" sz="2649">
                <a:solidFill>
                  <a:srgbClr val="18072B"/>
                </a:solidFill>
                <a:latin typeface="Aileron Bold"/>
                <a:ea typeface="Aileron Bold"/>
                <a:cs typeface="Aileron Bold"/>
                <a:sym typeface="Aileron Bold"/>
              </a:rPr>
              <a:t>Lista de palavras mais frequentes em fake news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389786" y="5674880"/>
            <a:ext cx="4065706" cy="8521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444"/>
              </a:lnSpc>
              <a:spcBef>
                <a:spcPct val="0"/>
              </a:spcBef>
            </a:pPr>
            <a:r>
              <a:rPr lang="en-US" b="true" sz="2649">
                <a:solidFill>
                  <a:srgbClr val="18072B"/>
                </a:solidFill>
                <a:latin typeface="Aileron Bold"/>
                <a:ea typeface="Aileron Bold"/>
                <a:cs typeface="Aileron Bold"/>
                <a:sym typeface="Aileron Bold"/>
              </a:rPr>
              <a:t>Tokenização e Stemização das palavras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790334" y="8252171"/>
            <a:ext cx="3361094" cy="8521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444"/>
              </a:lnSpc>
              <a:spcBef>
                <a:spcPct val="0"/>
              </a:spcBef>
            </a:pPr>
            <a:r>
              <a:rPr lang="en-US" b="true" sz="2649">
                <a:solidFill>
                  <a:srgbClr val="18072B"/>
                </a:solidFill>
                <a:latin typeface="Aileron Bold"/>
                <a:ea typeface="Aileron Bold"/>
                <a:cs typeface="Aileron Bold"/>
                <a:sym typeface="Aileron Bold"/>
              </a:rPr>
              <a:t>Contagem de exclamações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9581600" y="1902175"/>
            <a:ext cx="8900378" cy="8601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20"/>
              </a:lnSpc>
            </a:pPr>
            <a:r>
              <a:rPr lang="en-US" sz="2600" b="true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rPr>
              <a:t>1. Transformamos, na nossa coluna resultado, ‘fake</a:t>
            </a:r>
          </a:p>
          <a:p>
            <a:pPr algn="l">
              <a:lnSpc>
                <a:spcPts val="3120"/>
              </a:lnSpc>
            </a:pPr>
            <a:r>
              <a:rPr lang="en-US" sz="2600" b="true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rPr>
              <a:t>news’ como 1 e ‘news’ como 0;</a:t>
            </a:r>
          </a:p>
          <a:p>
            <a:pPr algn="l">
              <a:lnSpc>
                <a:spcPts val="3120"/>
              </a:lnSpc>
            </a:pPr>
          </a:p>
          <a:p>
            <a:pPr algn="l">
              <a:lnSpc>
                <a:spcPts val="3120"/>
              </a:lnSpc>
            </a:pPr>
            <a:r>
              <a:rPr lang="en-US" sz="2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2. </a:t>
            </a:r>
            <a:r>
              <a:rPr lang="en-US" sz="2600" b="true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rPr>
              <a:t>Separamos nossa base em treino e teste, com 80%</a:t>
            </a:r>
          </a:p>
          <a:p>
            <a:pPr algn="l">
              <a:lnSpc>
                <a:spcPts val="3120"/>
              </a:lnSpc>
            </a:pPr>
            <a:r>
              <a:rPr lang="en-US" sz="2600" b="true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rPr>
              <a:t>para treino e 20% para teste;</a:t>
            </a:r>
          </a:p>
          <a:p>
            <a:pPr algn="l">
              <a:lnSpc>
                <a:spcPts val="3120"/>
              </a:lnSpc>
            </a:pPr>
          </a:p>
          <a:p>
            <a:pPr algn="l">
              <a:lnSpc>
                <a:spcPts val="3120"/>
              </a:lnSpc>
            </a:pPr>
            <a:r>
              <a:rPr lang="en-US" sz="2600" b="true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rPr>
              <a:t>3. Utilizamos o StandardScaler nos nossos dados para</a:t>
            </a:r>
          </a:p>
          <a:p>
            <a:pPr algn="l">
              <a:lnSpc>
                <a:spcPts val="3120"/>
              </a:lnSpc>
            </a:pPr>
            <a:r>
              <a:rPr lang="en-US" sz="2600" b="true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rPr>
              <a:t>que não exista erro no treinamento;</a:t>
            </a:r>
          </a:p>
          <a:p>
            <a:pPr algn="l">
              <a:lnSpc>
                <a:spcPts val="3120"/>
              </a:lnSpc>
            </a:pPr>
          </a:p>
          <a:p>
            <a:pPr algn="l">
              <a:lnSpc>
                <a:spcPts val="3120"/>
              </a:lnSpc>
            </a:pPr>
            <a:r>
              <a:rPr lang="en-US" sz="2600" b="true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rPr>
              <a:t>4. Testamos vários modelos, utilizando o GridSearch;</a:t>
            </a:r>
          </a:p>
          <a:p>
            <a:pPr algn="l">
              <a:lnSpc>
                <a:spcPts val="3120"/>
              </a:lnSpc>
            </a:pPr>
          </a:p>
          <a:p>
            <a:pPr algn="l">
              <a:lnSpc>
                <a:spcPts val="3120"/>
              </a:lnSpc>
            </a:pPr>
            <a:r>
              <a:rPr lang="en-US" sz="2600" b="true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rPr>
              <a:t>5. Utilizamos 10 KFold e, utilizando uma iteração até</a:t>
            </a:r>
          </a:p>
          <a:p>
            <a:pPr algn="l">
              <a:lnSpc>
                <a:spcPts val="3120"/>
              </a:lnSpc>
            </a:pPr>
            <a:r>
              <a:rPr lang="en-US" sz="2600" b="true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rPr>
              <a:t>30, trocamos o fator randômico do KFold. Isso nos</a:t>
            </a:r>
          </a:p>
          <a:p>
            <a:pPr algn="l">
              <a:lnSpc>
                <a:spcPts val="3120"/>
              </a:lnSpc>
            </a:pPr>
            <a:r>
              <a:rPr lang="en-US" sz="2600" b="true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rPr>
              <a:t>gera 300 diferentes situações;</a:t>
            </a:r>
          </a:p>
          <a:p>
            <a:pPr algn="l">
              <a:lnSpc>
                <a:spcPts val="3120"/>
              </a:lnSpc>
            </a:pPr>
          </a:p>
          <a:p>
            <a:pPr algn="l">
              <a:lnSpc>
                <a:spcPts val="3120"/>
              </a:lnSpc>
            </a:pPr>
            <a:r>
              <a:rPr lang="en-US" sz="2600" b="true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rPr>
              <a:t>6. Treinamos os seguintes modelos: DecisionTree,</a:t>
            </a:r>
          </a:p>
          <a:p>
            <a:pPr algn="l">
              <a:lnSpc>
                <a:spcPts val="3120"/>
              </a:lnSpc>
            </a:pPr>
            <a:r>
              <a:rPr lang="en-US" sz="2600" b="true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rPr>
              <a:t>RandomForest, KNN, SVM.</a:t>
            </a:r>
          </a:p>
          <a:p>
            <a:pPr algn="l">
              <a:lnSpc>
                <a:spcPts val="3120"/>
              </a:lnSpc>
            </a:pPr>
          </a:p>
          <a:p>
            <a:pPr algn="l">
              <a:lnSpc>
                <a:spcPts val="3120"/>
              </a:lnSpc>
            </a:pPr>
            <a:r>
              <a:rPr lang="en-US" sz="2600" b="true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rPr>
              <a:t>7.SVM se apresentou como a melhor solução</a:t>
            </a:r>
          </a:p>
          <a:p>
            <a:pPr algn="l">
              <a:lnSpc>
                <a:spcPts val="3120"/>
              </a:lnSpc>
            </a:pPr>
            <a:r>
              <a:rPr lang="en-US" sz="2600" b="true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rPr>
              <a:t>para o nosso problema dentre os modelos clássicos testados. Com uma acurácia média de 75%.</a:t>
            </a:r>
          </a:p>
          <a:p>
            <a:pPr algn="l" marL="0" indent="0" lvl="0">
              <a:lnSpc>
                <a:spcPts val="3120"/>
              </a:lnSpc>
              <a:spcBef>
                <a:spcPct val="0"/>
              </a:spcBef>
            </a:pPr>
          </a:p>
        </p:txBody>
      </p:sp>
      <p:sp>
        <p:nvSpPr>
          <p:cNvPr name="Freeform 33" id="33"/>
          <p:cNvSpPr/>
          <p:nvPr/>
        </p:nvSpPr>
        <p:spPr>
          <a:xfrm flipH="false" flipV="false" rot="0">
            <a:off x="3624332" y="4027671"/>
            <a:ext cx="509082" cy="509082"/>
          </a:xfrm>
          <a:custGeom>
            <a:avLst/>
            <a:gdLst/>
            <a:ahLst/>
            <a:cxnLst/>
            <a:rect r="r" b="b" t="t" l="l"/>
            <a:pathLst>
              <a:path h="509082" w="509082">
                <a:moveTo>
                  <a:pt x="0" y="0"/>
                </a:moveTo>
                <a:lnTo>
                  <a:pt x="509082" y="0"/>
                </a:lnTo>
                <a:lnTo>
                  <a:pt x="509082" y="509082"/>
                </a:lnTo>
                <a:lnTo>
                  <a:pt x="0" y="50908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7192315" y="612415"/>
            <a:ext cx="559181" cy="296366"/>
          </a:xfrm>
          <a:custGeom>
            <a:avLst/>
            <a:gdLst/>
            <a:ahLst/>
            <a:cxnLst/>
            <a:rect r="r" b="b" t="t" l="l"/>
            <a:pathLst>
              <a:path h="296366" w="559181">
                <a:moveTo>
                  <a:pt x="0" y="0"/>
                </a:moveTo>
                <a:lnTo>
                  <a:pt x="559182" y="0"/>
                </a:lnTo>
                <a:lnTo>
                  <a:pt x="559182" y="296366"/>
                </a:lnTo>
                <a:lnTo>
                  <a:pt x="0" y="2963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59746" y="760598"/>
            <a:ext cx="300896" cy="300896"/>
          </a:xfrm>
          <a:custGeom>
            <a:avLst/>
            <a:gdLst/>
            <a:ahLst/>
            <a:cxnLst/>
            <a:rect r="r" b="b" t="t" l="l"/>
            <a:pathLst>
              <a:path h="300896" w="300896">
                <a:moveTo>
                  <a:pt x="0" y="0"/>
                </a:moveTo>
                <a:lnTo>
                  <a:pt x="300896" y="0"/>
                </a:lnTo>
                <a:lnTo>
                  <a:pt x="300896" y="300895"/>
                </a:lnTo>
                <a:lnTo>
                  <a:pt x="0" y="30089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2843309" y="1256114"/>
            <a:ext cx="7397291" cy="174845"/>
          </a:xfrm>
          <a:custGeom>
            <a:avLst/>
            <a:gdLst/>
            <a:ahLst/>
            <a:cxnLst/>
            <a:rect r="r" b="b" t="t" l="l"/>
            <a:pathLst>
              <a:path h="174845" w="7397291">
                <a:moveTo>
                  <a:pt x="0" y="0"/>
                </a:moveTo>
                <a:lnTo>
                  <a:pt x="7397291" y="0"/>
                </a:lnTo>
                <a:lnTo>
                  <a:pt x="7397291" y="174845"/>
                </a:lnTo>
                <a:lnTo>
                  <a:pt x="0" y="17484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5685874" y="811995"/>
            <a:ext cx="7856167" cy="8691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776"/>
              </a:lnSpc>
            </a:pPr>
            <a:r>
              <a:rPr lang="en-US" sz="5600" b="true">
                <a:solidFill>
                  <a:srgbClr val="18072B"/>
                </a:solidFill>
                <a:latin typeface="Roboto Bold"/>
                <a:ea typeface="Roboto Bold"/>
                <a:cs typeface="Roboto Bold"/>
                <a:sym typeface="Roboto Bold"/>
              </a:rPr>
              <a:t>Somente Bert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3527281" y="1268486"/>
            <a:ext cx="6873872" cy="162473"/>
          </a:xfrm>
          <a:custGeom>
            <a:avLst/>
            <a:gdLst/>
            <a:ahLst/>
            <a:cxnLst/>
            <a:rect r="r" b="b" t="t" l="l"/>
            <a:pathLst>
              <a:path h="162473" w="6873872">
                <a:moveTo>
                  <a:pt x="0" y="0"/>
                </a:moveTo>
                <a:lnTo>
                  <a:pt x="6873872" y="0"/>
                </a:lnTo>
                <a:lnTo>
                  <a:pt x="6873872" y="162473"/>
                </a:lnTo>
                <a:lnTo>
                  <a:pt x="0" y="16247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4222009" y="6917881"/>
            <a:ext cx="4184205" cy="3739633"/>
          </a:xfrm>
          <a:custGeom>
            <a:avLst/>
            <a:gdLst/>
            <a:ahLst/>
            <a:cxnLst/>
            <a:rect r="r" b="b" t="t" l="l"/>
            <a:pathLst>
              <a:path h="3739633" w="4184205">
                <a:moveTo>
                  <a:pt x="0" y="0"/>
                </a:moveTo>
                <a:lnTo>
                  <a:pt x="4184205" y="0"/>
                </a:lnTo>
                <a:lnTo>
                  <a:pt x="4184205" y="3739634"/>
                </a:lnTo>
                <a:lnTo>
                  <a:pt x="0" y="373963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478911" y="1747858"/>
            <a:ext cx="16073196" cy="16749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277"/>
              </a:lnSpc>
            </a:pPr>
            <a:r>
              <a:rPr lang="en-US" sz="3055">
                <a:solidFill>
                  <a:srgbClr val="18072B"/>
                </a:solidFill>
                <a:latin typeface="Kollektif"/>
                <a:ea typeface="Kollektif"/>
                <a:cs typeface="Kollektif"/>
                <a:sym typeface="Kollektif"/>
              </a:rPr>
              <a:t>Pré-treinamento: O BERT foi pré-treinado em um corpus massivo de texto, aprendendo a entender a linguagem natural de forma profunda. Isso significa que ele já possui um conhecimento prévio sobre gramática, semântica e relações entre palavras.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478911" y="3489528"/>
            <a:ext cx="16073196" cy="22179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277"/>
              </a:lnSpc>
            </a:pPr>
            <a:r>
              <a:rPr lang="en-US" sz="3055">
                <a:solidFill>
                  <a:srgbClr val="18072B"/>
                </a:solidFill>
                <a:latin typeface="Kollektif"/>
                <a:ea typeface="Kollektif"/>
                <a:cs typeface="Kollektif"/>
                <a:sym typeface="Kollektif"/>
              </a:rPr>
              <a:t>Fine-tuning: Após o pré-treinamento, o BERT foi adaptado (fine-tuned) para a tarefa específica de classificação de notícias falsas. Durante o fine-tuning, o modelo aprendeu a mapear as representações de texto geradas pelo BERT em duas classes: "verdadeira" ou "falsa".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464151" y="5774123"/>
            <a:ext cx="13063130" cy="27608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277"/>
              </a:lnSpc>
            </a:pPr>
            <a:r>
              <a:rPr lang="en-US" sz="3055">
                <a:solidFill>
                  <a:srgbClr val="18072B"/>
                </a:solidFill>
                <a:latin typeface="Kollektif"/>
                <a:ea typeface="Kollektif"/>
                <a:cs typeface="Kollektif"/>
                <a:sym typeface="Kollektif"/>
              </a:rPr>
              <a:t>Classificação: Ao receber uma nova notícia, o BERT gera uma representação numérica para o texto. Essa representação captura as nuances da linguagem, o contexto e as relações entre as palavras. Em seguida, um classificador linear (adicionado durante o fine-tuning) utiliza essa representação para prever se a notícia é falsa ou verdadeira.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478911" y="8901815"/>
            <a:ext cx="16073196" cy="5891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277"/>
              </a:lnSpc>
            </a:pPr>
            <a:r>
              <a:rPr lang="en-US" sz="3055">
                <a:solidFill>
                  <a:srgbClr val="18072B"/>
                </a:solidFill>
                <a:latin typeface="Kollektif"/>
                <a:ea typeface="Kollektif"/>
                <a:cs typeface="Kollektif"/>
                <a:sym typeface="Kollektif"/>
              </a:rPr>
              <a:t>Foi obtida uma acurácia de 82%.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7192315" y="612415"/>
            <a:ext cx="559181" cy="296366"/>
          </a:xfrm>
          <a:custGeom>
            <a:avLst/>
            <a:gdLst/>
            <a:ahLst/>
            <a:cxnLst/>
            <a:rect r="r" b="b" t="t" l="l"/>
            <a:pathLst>
              <a:path h="296366" w="559181">
                <a:moveTo>
                  <a:pt x="0" y="0"/>
                </a:moveTo>
                <a:lnTo>
                  <a:pt x="559182" y="0"/>
                </a:lnTo>
                <a:lnTo>
                  <a:pt x="559182" y="296366"/>
                </a:lnTo>
                <a:lnTo>
                  <a:pt x="0" y="2963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59746" y="760598"/>
            <a:ext cx="300896" cy="300896"/>
          </a:xfrm>
          <a:custGeom>
            <a:avLst/>
            <a:gdLst/>
            <a:ahLst/>
            <a:cxnLst/>
            <a:rect r="r" b="b" t="t" l="l"/>
            <a:pathLst>
              <a:path h="300896" w="300896">
                <a:moveTo>
                  <a:pt x="0" y="0"/>
                </a:moveTo>
                <a:lnTo>
                  <a:pt x="300896" y="0"/>
                </a:lnTo>
                <a:lnTo>
                  <a:pt x="300896" y="300895"/>
                </a:lnTo>
                <a:lnTo>
                  <a:pt x="0" y="30089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3698645" y="1268486"/>
            <a:ext cx="7397291" cy="174845"/>
          </a:xfrm>
          <a:custGeom>
            <a:avLst/>
            <a:gdLst/>
            <a:ahLst/>
            <a:cxnLst/>
            <a:rect r="r" b="b" t="t" l="l"/>
            <a:pathLst>
              <a:path h="174845" w="7397291">
                <a:moveTo>
                  <a:pt x="0" y="0"/>
                </a:moveTo>
                <a:lnTo>
                  <a:pt x="7397290" y="0"/>
                </a:lnTo>
                <a:lnTo>
                  <a:pt x="7397290" y="174845"/>
                </a:lnTo>
                <a:lnTo>
                  <a:pt x="0" y="17484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3994477" y="808417"/>
            <a:ext cx="9173656" cy="9258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7260"/>
              </a:lnSpc>
            </a:pPr>
            <a:r>
              <a:rPr lang="en-US" sz="6000" b="true">
                <a:solidFill>
                  <a:srgbClr val="18072B"/>
                </a:solidFill>
                <a:latin typeface="Roboto Bold"/>
                <a:ea typeface="Roboto Bold"/>
                <a:cs typeface="Roboto Bold"/>
                <a:sym typeface="Roboto Bold"/>
              </a:rPr>
              <a:t>Bert + Dados processados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4034970" y="1280857"/>
            <a:ext cx="6873872" cy="162473"/>
          </a:xfrm>
          <a:custGeom>
            <a:avLst/>
            <a:gdLst/>
            <a:ahLst/>
            <a:cxnLst/>
            <a:rect r="r" b="b" t="t" l="l"/>
            <a:pathLst>
              <a:path h="162473" w="6873872">
                <a:moveTo>
                  <a:pt x="0" y="0"/>
                </a:moveTo>
                <a:lnTo>
                  <a:pt x="6873872" y="0"/>
                </a:lnTo>
                <a:lnTo>
                  <a:pt x="6873872" y="162474"/>
                </a:lnTo>
                <a:lnTo>
                  <a:pt x="0" y="16247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750887" y="2846976"/>
            <a:ext cx="14973540" cy="11484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423"/>
              </a:lnSpc>
            </a:pPr>
            <a:r>
              <a:rPr lang="en-US" sz="3159">
                <a:solidFill>
                  <a:srgbClr val="18072B"/>
                </a:solidFill>
                <a:latin typeface="Kollektif"/>
                <a:ea typeface="Kollektif"/>
                <a:cs typeface="Kollektif"/>
                <a:sym typeface="Kollektif"/>
              </a:rPr>
              <a:t>Devido ao resultado anterior ser baixo, a segunda </a:t>
            </a:r>
            <a:r>
              <a:rPr lang="en-US" sz="3159">
                <a:solidFill>
                  <a:srgbClr val="18072B"/>
                </a:solidFill>
                <a:latin typeface="Kollektif"/>
                <a:ea typeface="Kollektif"/>
                <a:cs typeface="Kollektif"/>
                <a:sym typeface="Kollektif"/>
              </a:rPr>
              <a:t>hipótese foi juntar os dados retirados manualmente do texto com as conclusões que o BERT fez. 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750887" y="4362642"/>
            <a:ext cx="13930223" cy="5961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417"/>
              </a:lnSpc>
            </a:pPr>
            <a:r>
              <a:rPr lang="en-US" sz="3155">
                <a:solidFill>
                  <a:srgbClr val="18072B"/>
                </a:solidFill>
                <a:latin typeface="Kollektif"/>
                <a:ea typeface="Kollektif"/>
                <a:cs typeface="Kollektif"/>
                <a:sym typeface="Kollektif"/>
              </a:rPr>
              <a:t>Concatenamos os parâmetros extraídos pelo </a:t>
            </a:r>
            <a:r>
              <a:rPr lang="en-US" sz="3155">
                <a:solidFill>
                  <a:srgbClr val="18072B"/>
                </a:solidFill>
                <a:latin typeface="Kollektif"/>
                <a:ea typeface="Kollektif"/>
                <a:cs typeface="Kollektif"/>
                <a:sym typeface="Kollektif"/>
              </a:rPr>
              <a:t>BERT com os parâmetros antigos.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750887" y="5427469"/>
            <a:ext cx="13930223" cy="11484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423"/>
              </a:lnSpc>
            </a:pPr>
            <a:r>
              <a:rPr lang="en-US" sz="3159">
                <a:solidFill>
                  <a:srgbClr val="18072B"/>
                </a:solidFill>
                <a:latin typeface="Kollektif"/>
                <a:ea typeface="Kollektif"/>
                <a:cs typeface="Kollektif"/>
                <a:sym typeface="Kollektif"/>
              </a:rPr>
              <a:t>Com seu próprio classficador, obtivemos um resultado superior, o que era esperado, de 64%.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1915263" y="-651200"/>
            <a:ext cx="10688074" cy="11589400"/>
            <a:chOff x="0" y="0"/>
            <a:chExt cx="2814966" cy="305235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14966" cy="3052352"/>
            </a:xfrm>
            <a:custGeom>
              <a:avLst/>
              <a:gdLst/>
              <a:ahLst/>
              <a:cxnLst/>
              <a:rect r="r" b="b" t="t" l="l"/>
              <a:pathLst>
                <a:path h="3052352" w="2814966">
                  <a:moveTo>
                    <a:pt x="0" y="0"/>
                  </a:moveTo>
                  <a:lnTo>
                    <a:pt x="2814966" y="0"/>
                  </a:lnTo>
                  <a:lnTo>
                    <a:pt x="2814966" y="3052352"/>
                  </a:lnTo>
                  <a:lnTo>
                    <a:pt x="0" y="3052352"/>
                  </a:lnTo>
                  <a:close/>
                </a:path>
              </a:pathLst>
            </a:custGeom>
            <a:solidFill>
              <a:srgbClr val="28094B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2814966" cy="309997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1915263" y="3440256"/>
            <a:ext cx="7169087" cy="4776404"/>
          </a:xfrm>
          <a:custGeom>
            <a:avLst/>
            <a:gdLst/>
            <a:ahLst/>
            <a:cxnLst/>
            <a:rect r="r" b="b" t="t" l="l"/>
            <a:pathLst>
              <a:path h="4776404" w="7169087">
                <a:moveTo>
                  <a:pt x="0" y="0"/>
                </a:moveTo>
                <a:lnTo>
                  <a:pt x="7169086" y="0"/>
                </a:lnTo>
                <a:lnTo>
                  <a:pt x="7169086" y="4776404"/>
                </a:lnTo>
                <a:lnTo>
                  <a:pt x="0" y="477640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441824" y="313748"/>
            <a:ext cx="6101263" cy="1009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920"/>
              </a:lnSpc>
              <a:spcBef>
                <a:spcPct val="0"/>
              </a:spcBef>
            </a:pPr>
            <a:r>
              <a:rPr lang="en-US" b="true" sz="6600">
                <a:solidFill>
                  <a:srgbClr val="18072B"/>
                </a:solidFill>
                <a:latin typeface="Roboto Bold"/>
                <a:ea typeface="Roboto Bold"/>
                <a:cs typeface="Roboto Bold"/>
                <a:sym typeface="Roboto Bold"/>
              </a:rPr>
              <a:t>Referências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441824" y="1453237"/>
            <a:ext cx="11010181" cy="80907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41"/>
              </a:lnSpc>
            </a:pPr>
            <a:r>
              <a:rPr lang="en-US" sz="2315">
                <a:solidFill>
                  <a:srgbClr val="18072B"/>
                </a:solidFill>
                <a:latin typeface="Kollektif"/>
                <a:ea typeface="Kollektif"/>
                <a:cs typeface="Kollektif"/>
                <a:sym typeface="Kollektif"/>
              </a:rPr>
              <a:t>[1] BRASIL, Lucas Cordeiro.” Comparação entre modelos com diferentes abordagens para classificação de fake news”. Biblioteca Digital de Teses e Dissertações da UFCG, Campus Campina Grande, v. 1, n. 1, p. 13, out. 2021. Acesso em: 10 jul. 2024.</a:t>
            </a:r>
          </a:p>
          <a:p>
            <a:pPr algn="l">
              <a:lnSpc>
                <a:spcPts val="3241"/>
              </a:lnSpc>
            </a:pPr>
            <a:r>
              <a:rPr lang="en-US" sz="2315">
                <a:solidFill>
                  <a:srgbClr val="18072B"/>
                </a:solidFill>
                <a:latin typeface="Kollektif"/>
                <a:ea typeface="Kollektif"/>
                <a:cs typeface="Kollektif"/>
                <a:sym typeface="Kollektif"/>
              </a:rPr>
              <a:t>[2] ANG, William Yang. “Liar, Liar Pants on Fire”: A New Benchmark Dataset for Fake News Detection. ArXiv, v. 1705.00648, 2017. Acesso em: 10 jul. 2024.</a:t>
            </a:r>
          </a:p>
          <a:p>
            <a:pPr algn="l">
              <a:lnSpc>
                <a:spcPts val="3241"/>
              </a:lnSpc>
            </a:pPr>
            <a:r>
              <a:rPr lang="en-US" sz="2315">
                <a:solidFill>
                  <a:srgbClr val="18072B"/>
                </a:solidFill>
                <a:latin typeface="Kollektif"/>
                <a:ea typeface="Kollektif"/>
                <a:cs typeface="Kollektif"/>
                <a:sym typeface="Kollektif"/>
              </a:rPr>
              <a:t>[3] Fernandes, Márcia, ‘Saiba como identificar fake news ou desinformação’. Acesso em: 10 jul. 2024. [Online] Available: https://www.tre-sp.jus.br/comunicacao/noticias/2023/Agosto/saiba-como-identificar-fake-news-ou-desinformacao</a:t>
            </a:r>
          </a:p>
          <a:p>
            <a:pPr algn="l">
              <a:lnSpc>
                <a:spcPts val="3241"/>
              </a:lnSpc>
            </a:pPr>
            <a:r>
              <a:rPr lang="en-US" sz="2315">
                <a:solidFill>
                  <a:srgbClr val="18072B"/>
                </a:solidFill>
                <a:latin typeface="Kollektif"/>
                <a:ea typeface="Kollektif"/>
                <a:cs typeface="Kollektif"/>
                <a:sym typeface="Kollektif"/>
              </a:rPr>
              <a:t>[4] ‘Scikit-learn: Machine Learning in Python’. Acesso em: 10 jul. 2024. [Online] Available: https://scikit-learn.org/stable/</a:t>
            </a:r>
          </a:p>
          <a:p>
            <a:pPr algn="l">
              <a:lnSpc>
                <a:spcPts val="3241"/>
              </a:lnSpc>
            </a:pPr>
            <a:r>
              <a:rPr lang="en-US" sz="2315">
                <a:solidFill>
                  <a:srgbClr val="18072B"/>
                </a:solidFill>
                <a:latin typeface="Kollektif"/>
                <a:ea typeface="Kollektif"/>
                <a:cs typeface="Kollektif"/>
                <a:sym typeface="Kollektif"/>
              </a:rPr>
              <a:t>[5] ‘BERT: Pre-training of Deep Bidirectional Transformers for Language Understanding’. Acesso em: 10 jul. 2024. [Online] Available: https://arxiv.org/abs/1810.04805</a:t>
            </a:r>
          </a:p>
          <a:p>
            <a:pPr algn="l">
              <a:lnSpc>
                <a:spcPts val="3241"/>
              </a:lnSpc>
            </a:pPr>
            <a:r>
              <a:rPr lang="en-US" sz="2315">
                <a:solidFill>
                  <a:srgbClr val="18072B"/>
                </a:solidFill>
                <a:latin typeface="Kollektif"/>
                <a:ea typeface="Kollektif"/>
                <a:cs typeface="Kollektif"/>
                <a:sym typeface="Kollektif"/>
              </a:rPr>
              <a:t>[6] ‘Support Vector Machines’. Acesso em: 10 jul. 2024. [Online] Available:https://scikit-learn.org/stable/modules/svm.html</a:t>
            </a:r>
          </a:p>
          <a:p>
            <a:pPr algn="l">
              <a:lnSpc>
                <a:spcPts val="3241"/>
              </a:lnSpc>
            </a:pPr>
            <a:r>
              <a:rPr lang="en-US" sz="2315">
                <a:solidFill>
                  <a:srgbClr val="18072B"/>
                </a:solidFill>
                <a:latin typeface="Kollektif"/>
                <a:ea typeface="Kollektif"/>
                <a:cs typeface="Kollektif"/>
                <a:sym typeface="Kollektif"/>
              </a:rPr>
              <a:t>[7] ‘KFold’. Acesso em: 10 jul. 2024. [Online] Available:https://scikit-learn.org/stable/modules/generated/sklearn.model_selection.KFold.html</a:t>
            </a:r>
          </a:p>
          <a:p>
            <a:pPr algn="l">
              <a:lnSpc>
                <a:spcPts val="3241"/>
              </a:lnSpc>
            </a:pPr>
            <a:r>
              <a:rPr lang="en-US" sz="2315">
                <a:solidFill>
                  <a:srgbClr val="18072B"/>
                </a:solidFill>
                <a:latin typeface="Kollektif"/>
                <a:ea typeface="Kollektif"/>
                <a:cs typeface="Kollektif"/>
                <a:sym typeface="Kollektif"/>
              </a:rPr>
              <a:t>[8] 3.1. Cross-validation: evaluating estimator performance. Acesso em: 10 jul. 2024. [Online] Available:https://scikit-learn.org/stable/modules/cross_validation.html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2983087" y="1538962"/>
            <a:ext cx="6101263" cy="1009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920"/>
              </a:lnSpc>
              <a:spcBef>
                <a:spcPct val="0"/>
              </a:spcBef>
            </a:pPr>
            <a:r>
              <a:rPr lang="en-US" b="true" sz="6600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rPr>
              <a:t>Obrigado!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DAGPkJx4Gvo</dc:identifier>
  <dcterms:modified xsi:type="dcterms:W3CDTF">2011-08-01T06:04:30Z</dcterms:modified>
  <cp:revision>1</cp:revision>
  <dc:title>Projeto Final - IA</dc:title>
</cp:coreProperties>
</file>