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10058400"/>
  <p:notesSz cx="6623050" cy="9810750"/>
  <p:embeddedFontLst>
    <p:embeddedFont>
      <p:font typeface="Economica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Roboto Condensed Ligh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1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RobotoCondensed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swa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Caveat-bold.fntdata"/><Relationship Id="rId18" Type="http://schemas.openxmlformats.org/officeDocument/2006/relationships/font" Target="fonts/Cave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36190" y="758825"/>
            <a:ext cx="53523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371495ec0_0_0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7371495ec0_0_0:notes"/>
          <p:cNvSpPr/>
          <p:nvPr>
            <p:ph idx="2" type="sldImg"/>
          </p:nvPr>
        </p:nvSpPr>
        <p:spPr>
          <a:xfrm>
            <a:off x="636190" y="758825"/>
            <a:ext cx="53523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636190" y="758825"/>
            <a:ext cx="53523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636190" y="758825"/>
            <a:ext cx="53523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36190" y="758825"/>
            <a:ext cx="53523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636190" y="758825"/>
            <a:ext cx="53523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36190" y="758825"/>
            <a:ext cx="53523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257300" y="1122363"/>
            <a:ext cx="7543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57300" y="3602038"/>
            <a:ext cx="7543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9151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331845" y="6356350"/>
            <a:ext cx="339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10374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69151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331845" y="6356350"/>
            <a:ext cx="339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10374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91515" y="365125"/>
            <a:ext cx="8675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91515" y="1825625"/>
            <a:ext cx="867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9151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331845" y="6356350"/>
            <a:ext cx="339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10374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91515" y="365125"/>
            <a:ext cx="8675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91515" y="1825625"/>
            <a:ext cx="867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9151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331845" y="6356350"/>
            <a:ext cx="339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10374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91515" y="365125"/>
            <a:ext cx="8675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91515" y="1825625"/>
            <a:ext cx="867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9151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331845" y="6356350"/>
            <a:ext cx="339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10374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91515" y="365125"/>
            <a:ext cx="8675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91515" y="1825625"/>
            <a:ext cx="867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9151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331845" y="6356350"/>
            <a:ext cx="339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10374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2263140" y="228600"/>
            <a:ext cx="7460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342870" y="4159833"/>
            <a:ext cx="9372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P3 </a:t>
            </a:r>
            <a:r>
              <a:rPr lang="en-US" sz="24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(parte 2)</a:t>
            </a:r>
            <a:endParaRPr sz="2400"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b="0" l="0" r="13217" t="0"/>
          <a:stretch/>
        </p:blipFill>
        <p:spPr>
          <a:xfrm>
            <a:off x="6335588" y="6094550"/>
            <a:ext cx="3644715" cy="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369958" y="6175225"/>
            <a:ext cx="2686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CADP 2021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342879" y="992767"/>
            <a:ext cx="9372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Registros</a:t>
            </a:r>
            <a:endParaRPr sz="5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Corte de control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>
            <a:off x="805450" y="1940588"/>
            <a:ext cx="86997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0" lang="en-US" sz="28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</a:t>
            </a:r>
            <a:endParaRPr i="0" sz="200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teclado la información de ciudades turísticas (provincia, nombre de ciudad, cantidad de actividades, cantidad de visitantes), </a:t>
            </a:r>
            <a:r>
              <a:rPr i="0" lang="en-US" sz="20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ORDENADA POR PROVINCIA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que</a:t>
            </a: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termina con la provincia </a:t>
            </a:r>
            <a:r>
              <a:rPr i="0" lang="en-US" sz="2000" u="none">
                <a:latin typeface="Courier"/>
                <a:ea typeface="Courier"/>
                <a:cs typeface="Courier"/>
                <a:sym typeface="Courier"/>
              </a:rPr>
              <a:t>‘</a:t>
            </a:r>
            <a:r>
              <a:rPr i="0" lang="en-US" sz="2000" u="none">
                <a:latin typeface="Courier"/>
                <a:ea typeface="Courier"/>
                <a:cs typeface="Courier"/>
                <a:sym typeface="Courier"/>
              </a:rPr>
              <a:t>fin’</a:t>
            </a: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Obtener cuál es la </a:t>
            </a:r>
            <a:r>
              <a:rPr i="0" lang="en-US" sz="20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provincia</a:t>
            </a: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 más visitantes a sus ciudades turísticas.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666762" y="4665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CORTE DE CONTROL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6045518" y="5213350"/>
            <a:ext cx="3916800" cy="1482600"/>
          </a:xfrm>
          <a:prstGeom prst="rect">
            <a:avLst/>
          </a:prstGeom>
          <a:solidFill>
            <a:srgbClr val="666666"/>
          </a:solidFill>
          <a:ln cap="flat" cmpd="sng" w="12700">
            <a:solidFill>
              <a:srgbClr val="AF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2865596" y="5259387"/>
            <a:ext cx="2987700" cy="1482600"/>
          </a:xfrm>
          <a:prstGeom prst="rect">
            <a:avLst/>
          </a:prstGeom>
          <a:solidFill>
            <a:srgbClr val="666666"/>
          </a:solidFill>
          <a:ln cap="flat" cmpd="sng" w="12700">
            <a:solidFill>
              <a:srgbClr val="AF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15143" y="5259387"/>
            <a:ext cx="1971300" cy="1482600"/>
          </a:xfrm>
          <a:prstGeom prst="rect">
            <a:avLst/>
          </a:prstGeom>
          <a:solidFill>
            <a:srgbClr val="666666"/>
          </a:solidFill>
          <a:ln cap="flat" cmpd="sng" w="12700">
            <a:solidFill>
              <a:srgbClr val="AF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9"/>
          <p:cNvSpPr txBox="1"/>
          <p:nvPr/>
        </p:nvSpPr>
        <p:spPr>
          <a:xfrm rot="56395">
            <a:off x="421772" y="2034576"/>
            <a:ext cx="2743269" cy="1078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Bs. As.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Necochea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10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 15.000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6125845" y="5357812"/>
            <a:ext cx="392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i="0" lang="en-US" sz="1700" u="none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Prov con </a:t>
            </a:r>
            <a:r>
              <a:rPr i="0" lang="en-US" sz="1700" u="sng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mayo</a:t>
            </a:r>
            <a:r>
              <a:rPr i="0" lang="en-US" sz="1700" u="none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endParaRPr i="0" sz="1700" u="none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i="0" lang="en-US" sz="1700" u="none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cant de visitantes</a:t>
            </a:r>
            <a:endParaRPr sz="170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t/>
            </a:r>
            <a:endParaRPr sz="170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i="0" lang="en-US" sz="1700" u="none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cant de visitantes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3752129" y="2047580"/>
            <a:ext cx="2743200" cy="1077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Bs. As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La Plata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9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 21.000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7082626" y="2024975"/>
            <a:ext cx="2743200" cy="1077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Santa Cruz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El Chaltén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20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 20.000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473070" y="3324456"/>
            <a:ext cx="2743200" cy="1077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Santa Cruz.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El Calafate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15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 35.000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2811463" y="5372100"/>
            <a:ext cx="3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i="0" lang="en-US" sz="1800" u="none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Cant. total de visitantes de la prov actual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3827350" y="6221319"/>
            <a:ext cx="1177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15.000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3827350" y="6221319"/>
            <a:ext cx="1177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36.000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3905931" y="6221319"/>
            <a:ext cx="1177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20.000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3827350" y="6221319"/>
            <a:ext cx="1177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55.000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4211525" y="6221319"/>
            <a:ext cx="413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4211525" y="6227669"/>
            <a:ext cx="413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8413169" y="5595471"/>
            <a:ext cx="2460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Bs. As</a:t>
            </a:r>
            <a:endParaRPr>
              <a:solidFill>
                <a:srgbClr val="FFD96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36.000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735171" y="5429250"/>
            <a:ext cx="1680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i="0" lang="en-US" sz="1800" u="none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Prov actual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901065" y="6049950"/>
            <a:ext cx="151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Bs. As</a:t>
            </a:r>
            <a:endParaRPr>
              <a:solidFill>
                <a:srgbClr val="FFD9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18173" y="6037250"/>
            <a:ext cx="1793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Santa Cruz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8530426" y="5595471"/>
            <a:ext cx="2460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Santa Cruz</a:t>
            </a:r>
            <a:endParaRPr>
              <a:solidFill>
                <a:srgbClr val="FFD96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55.000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82" name="Google Shape;82;p9"/>
          <p:cNvSpPr txBox="1"/>
          <p:nvPr/>
        </p:nvSpPr>
        <p:spPr>
          <a:xfrm rot="-77451">
            <a:off x="3752075" y="3462564"/>
            <a:ext cx="2743296" cy="107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</a:t>
            </a:r>
            <a:r>
              <a:rPr b="1" i="0" lang="en-US" sz="1600" u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9"/>
          <p:cNvSpPr txBox="1"/>
          <p:nvPr/>
        </p:nvSpPr>
        <p:spPr>
          <a:xfrm rot="-228336">
            <a:off x="182532" y="1598581"/>
            <a:ext cx="2834049" cy="399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i="0" lang="en-US" sz="24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Se lee la primera ciudad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143200" y="4510078"/>
            <a:ext cx="3176700" cy="7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i="0" lang="en-US" sz="24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Se almacena Bs. As. como la prov que está en proceso.  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3262550" y="4186225"/>
            <a:ext cx="3209700" cy="10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i="0" lang="en-US" sz="24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Se inicializa el contador para la provincia en proceso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3233350" y="4378125"/>
            <a:ext cx="3606600" cy="83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i="0" lang="en-US" sz="24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Se acumula la cant de visitantes para la prov en proceso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7" name="Google Shape;87;p9"/>
          <p:cNvSpPr txBox="1"/>
          <p:nvPr/>
        </p:nvSpPr>
        <p:spPr>
          <a:xfrm rot="205953">
            <a:off x="6856552" y="1260449"/>
            <a:ext cx="3176699" cy="64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lang="en-US" sz="24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</a:t>
            </a:r>
            <a:r>
              <a:rPr i="0" lang="en-US" sz="24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 ciudad leída </a:t>
            </a:r>
            <a:r>
              <a:rPr lang="en-US" sz="24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NO</a:t>
            </a:r>
            <a:r>
              <a:rPr i="0" lang="en-US" sz="24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pertenece a la prov en proceso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8188008" y="2012950"/>
            <a:ext cx="1584000" cy="396900"/>
          </a:xfrm>
          <a:prstGeom prst="ellipse">
            <a:avLst/>
          </a:prstGeom>
          <a:solidFill>
            <a:srgbClr val="FFFF00">
              <a:alpha val="413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5808027" y="4367212"/>
            <a:ext cx="4166700" cy="7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i="0" lang="en-US" sz="24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Como se terminó de procesar la prov actual, se actualiza el máximo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666762" y="3141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CORTE DE CONTROL - </a:t>
            </a:r>
            <a:r>
              <a:rPr i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Analizando el problema</a:t>
            </a:r>
            <a:endParaRPr i="1"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/>
        </p:nvSpPr>
        <p:spPr>
          <a:xfrm>
            <a:off x="2285875" y="1640300"/>
            <a:ext cx="6229200" cy="467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 secretaria;</a:t>
            </a:r>
            <a:endParaRPr>
              <a:solidFill>
                <a:srgbClr val="FFFFFF"/>
              </a:solidFill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b="0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tciudad </a:t>
            </a:r>
            <a:r>
              <a:rPr b="0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 record</a:t>
            </a:r>
            <a:endParaRPr>
              <a:solidFill>
                <a:srgbClr val="FFFFFF"/>
              </a:solidFill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prov: string;</a:t>
            </a:r>
            <a:endParaRPr>
              <a:solidFill>
                <a:srgbClr val="FFFFFF"/>
              </a:solidFill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nombre: string;</a:t>
            </a:r>
            <a:endParaRPr>
              <a:solidFill>
                <a:srgbClr val="FFFFFF"/>
              </a:solidFill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cantAct: integer;</a:t>
            </a:r>
            <a:endParaRPr>
              <a:solidFill>
                <a:srgbClr val="FFFFFF"/>
              </a:solidFill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cantVis: integer;</a:t>
            </a:r>
            <a:endParaRPr>
              <a:solidFill>
                <a:srgbClr val="FFFFFF"/>
              </a:solidFill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end;</a:t>
            </a:r>
            <a:endParaRPr>
              <a:solidFill>
                <a:srgbClr val="FFFFFF"/>
              </a:solidFill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>
              <a:solidFill>
                <a:srgbClr val="FFFFFF"/>
              </a:solidFill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ciudadTur: tciudad; </a:t>
            </a:r>
            <a:endParaRPr>
              <a:solidFill>
                <a:srgbClr val="FFFFFF"/>
              </a:solidFill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max,cantidad: integer;</a:t>
            </a:r>
            <a:endParaRPr>
              <a:solidFill>
                <a:srgbClr val="FFFFFF"/>
              </a:solidFill>
            </a:endParaRPr>
          </a:p>
          <a:p>
            <a:pPr indent="-171450" lvl="0" marL="1714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nomMax, provActual: string;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666762" y="3141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CORTE DE CONTROL - </a:t>
            </a:r>
            <a:r>
              <a:rPr i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Implementación</a:t>
            </a:r>
            <a:endParaRPr i="1"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/>
        </p:nvSpPr>
        <p:spPr>
          <a:xfrm>
            <a:off x="3483165" y="1374800"/>
            <a:ext cx="6540000" cy="5007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7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i="0" lang="en-US" sz="17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700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{Programa Principal}</a:t>
            </a:r>
            <a:endParaRPr sz="17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7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nomMax:= '';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7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max:= -1;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7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leer(ciudadTur);   </a:t>
            </a:r>
            <a:r>
              <a:rPr i="1" lang="en-US" sz="1700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{Se lee 1er registro}</a:t>
            </a:r>
            <a:endParaRPr sz="17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i="0" lang="en-US" sz="170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70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i="0" lang="en-US" sz="170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(ciudadTur.prov &lt;&gt; ‘fin') </a:t>
            </a:r>
            <a:r>
              <a:rPr b="1" i="0" lang="en-US" sz="170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i="0" lang="en-US" sz="170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70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7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7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7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provActual:= ciudadTur.prov;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7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cantidad:=0; 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ourier New"/>
              <a:buNone/>
            </a:pPr>
            <a:r>
              <a:rPr i="0" lang="en-US" sz="1700" u="non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700" u="non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i="0" lang="en-US" sz="1700" u="non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(ciudadTur.prov = provActual) </a:t>
            </a:r>
            <a:r>
              <a:rPr b="1" i="0" lang="en-US" sz="1700" u="non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b="1"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700" u="non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7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7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cantidad:= cantidad + ciudadTur.cantVis;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7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leer(ciudadTur); </a:t>
            </a:r>
            <a:r>
              <a:rPr i="1" lang="en-US" sz="1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{Se lee otro registro}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ourier New"/>
              <a:buNone/>
            </a:pPr>
            <a:r>
              <a:rPr i="0" lang="en-US" sz="17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700" u="non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i="0" lang="en-US" sz="17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7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actualizarMax(cantidad, provActual, max, nomMax);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b="1" i="0" lang="en-US" sz="170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  <a:r>
              <a:rPr i="0" lang="en-US" sz="170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6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writeln(‘Prov con mayor cant. de visit. es:', nomMax);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7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i="0" lang="en-US" sz="17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" name="Google Shape;102;p11"/>
          <p:cNvCxnSpPr/>
          <p:nvPr/>
        </p:nvCxnSpPr>
        <p:spPr>
          <a:xfrm>
            <a:off x="3765550" y="5076825"/>
            <a:ext cx="3963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103" name="Google Shape;103;p11"/>
          <p:cNvGrpSpPr/>
          <p:nvPr/>
        </p:nvGrpSpPr>
        <p:grpSpPr>
          <a:xfrm>
            <a:off x="5836650" y="5044874"/>
            <a:ext cx="3470911" cy="1349193"/>
            <a:chOff x="5420780" y="5870438"/>
            <a:chExt cx="3154800" cy="1345292"/>
          </a:xfrm>
        </p:grpSpPr>
        <p:sp>
          <p:nvSpPr>
            <p:cNvPr id="104" name="Google Shape;104;p11"/>
            <p:cNvSpPr txBox="1"/>
            <p:nvPr/>
          </p:nvSpPr>
          <p:spPr>
            <a:xfrm>
              <a:off x="5420780" y="6278830"/>
              <a:ext cx="3154800" cy="93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2400" u="none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  <a:t>¿ Por qué </a:t>
              </a:r>
              <a:r>
                <a:rPr b="1" lang="en-US" sz="2400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  <a:t>NO</a:t>
              </a:r>
              <a:r>
                <a:rPr b="1" i="0" lang="en-US" sz="2400" u="none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  <a:t> es correcto enviar </a:t>
              </a:r>
              <a:r>
                <a:rPr b="1" i="0" lang="en-US" sz="1700" u="non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ciudadTur.Prov</a:t>
              </a:r>
              <a:r>
                <a:rPr b="1" i="0" lang="en-US" sz="2200" u="none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  <a:t>?</a:t>
              </a:r>
              <a:endParaRPr sz="22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cxnSp>
          <p:nvCxnSpPr>
            <p:cNvPr id="105" name="Google Shape;105;p11"/>
            <p:cNvCxnSpPr/>
            <p:nvPr/>
          </p:nvCxnSpPr>
          <p:spPr>
            <a:xfrm rot="10800000">
              <a:off x="6880684" y="5870438"/>
              <a:ext cx="22200" cy="563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106" name="Google Shape;106;p11"/>
          <p:cNvSpPr txBox="1"/>
          <p:nvPr/>
        </p:nvSpPr>
        <p:spPr>
          <a:xfrm>
            <a:off x="91175" y="1557325"/>
            <a:ext cx="3351300" cy="482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Program secretaria;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i="0" sz="15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 </a:t>
            </a:r>
            <a:r>
              <a:rPr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tciudad </a:t>
            </a:r>
            <a:r>
              <a:rPr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record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prov: string;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nombre: string;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cantAct: integer;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cantVis: integer;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end;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i="0" sz="15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ciudadTur: tciudad; 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max,cantidad: integer;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5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nomMax, provActual: string;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" name="Google Shape;107;p11"/>
          <p:cNvCxnSpPr/>
          <p:nvPr/>
        </p:nvCxnSpPr>
        <p:spPr>
          <a:xfrm>
            <a:off x="3518446" y="1287512"/>
            <a:ext cx="0" cy="5381700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8" name="Google Shape;108;p11"/>
          <p:cNvSpPr txBox="1"/>
          <p:nvPr/>
        </p:nvSpPr>
        <p:spPr>
          <a:xfrm>
            <a:off x="1220150" y="4402117"/>
            <a:ext cx="2561700" cy="125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¿ Por qué </a:t>
            </a:r>
            <a:r>
              <a:rPr b="1" lang="en-US" sz="24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NO</a:t>
            </a:r>
            <a:r>
              <a:rPr b="1" i="0" lang="en-US" sz="24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se debe leer nuevamente dentro de este while ?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6992038" y="5045062"/>
            <a:ext cx="1108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dash"/>
            <a:miter lim="800000"/>
            <a:headEnd len="med" w="med" type="none"/>
            <a:tailEnd len="med" w="med" type="none"/>
          </a:ln>
        </p:spPr>
      </p:cxnSp>
      <p:sp>
        <p:nvSpPr>
          <p:cNvPr id="110" name="Google Shape;110;p11"/>
          <p:cNvSpPr txBox="1"/>
          <p:nvPr/>
        </p:nvSpPr>
        <p:spPr>
          <a:xfrm>
            <a:off x="666762" y="3141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CORTE DE CONTROL - </a:t>
            </a:r>
            <a:r>
              <a:rPr i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Implementación</a:t>
            </a:r>
            <a:endParaRPr i="1"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/>
        </p:nvSpPr>
        <p:spPr>
          <a:xfrm>
            <a:off x="532447" y="1439862"/>
            <a:ext cx="5151300" cy="291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leer(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c: tciudad);</a:t>
            </a:r>
            <a:endParaRPr b="0" i="0" sz="16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With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readln(prov);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(prov &lt;&gt; ‘fin')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readln(nombre);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readln(cantAct);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readln(cantVis);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532447" y="4460875"/>
            <a:ext cx="9421200" cy="21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actualizarMax(cantAct: integer; nombreAct: string;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max: </a:t>
            </a:r>
            <a:endParaRPr b="0" i="0" sz="16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integer;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nommax: string); 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if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(cantAct &gt; max)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indent="0" lvl="1" marL="40005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max:= cantAct;</a:t>
            </a:r>
            <a:endParaRPr>
              <a:solidFill>
                <a:srgbClr val="FFFFFF"/>
              </a:solidFill>
            </a:endParaRPr>
          </a:p>
          <a:p>
            <a:pPr indent="0" lvl="1" marL="40005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nommax:= nombreAct;</a:t>
            </a:r>
            <a:endParaRPr>
              <a:solidFill>
                <a:srgbClr val="FFFFFF"/>
              </a:solidFill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666762" y="3141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CORTE DE CONTROL - </a:t>
            </a:r>
            <a:r>
              <a:rPr i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Implementación</a:t>
            </a:r>
            <a:endParaRPr i="1"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