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5"/>
    <p:sldMasterId id="214748365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623050" cy="9810750"/>
  <p:embeddedFontLst>
    <p:embeddedFont>
      <p:font typeface="Economica"/>
      <p:regular r:id="rId14"/>
      <p:bold r:id="rId15"/>
      <p:italic r:id="rId16"/>
      <p:boldItalic r:id="rId17"/>
    </p:embeddedFont>
    <p:embeddedFont>
      <p:font typeface="Caveat"/>
      <p:regular r:id="rId18"/>
      <p:bold r:id="rId19"/>
    </p:embeddedFont>
    <p:embeddedFont>
      <p:font typeface="Roboto Condensed"/>
      <p:regular r:id="rId20"/>
      <p:bold r:id="rId21"/>
      <p:italic r:id="rId22"/>
      <p:boldItalic r:id="rId23"/>
    </p:embeddedFont>
    <p:embeddedFont>
      <p:font typeface="Roboto Condensed Light"/>
      <p:regular r:id="rId24"/>
      <p:bold r:id="rId25"/>
      <p:italic r:id="rId26"/>
      <p:boldItalic r:id="rId27"/>
    </p:embeddedFont>
    <p:embeddedFont>
      <p:font typeface="Candara"/>
      <p:regular r:id="rId28"/>
      <p:bold r:id="rId29"/>
      <p:italic r:id="rId30"/>
      <p:boldItalic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  <p15:guide id="3" orient="horz">
          <p15:clr>
            <a:srgbClr val="9AA0A6"/>
          </p15:clr>
        </p15:guide>
        <p15:guide id="4" orient="horz" pos="96">
          <p15:clr>
            <a:srgbClr val="9AA0A6"/>
          </p15:clr>
        </p15:guide>
        <p15:guide id="5" orient="horz" pos="1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9956C7-CA5F-49E6-8C21-2E23685B0A48}">
  <a:tblStyle styleId="{C19956C7-CA5F-49E6-8C21-2E23685B0A4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orient="horz"/>
        <p:guide pos="96" orient="horz"/>
        <p:guide pos="19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regular.fntdata"/><Relationship Id="rId22" Type="http://schemas.openxmlformats.org/officeDocument/2006/relationships/font" Target="fonts/RobotoCondensed-italic.fntdata"/><Relationship Id="rId21" Type="http://schemas.openxmlformats.org/officeDocument/2006/relationships/font" Target="fonts/RobotoCondensed-bold.fntdata"/><Relationship Id="rId24" Type="http://schemas.openxmlformats.org/officeDocument/2006/relationships/font" Target="fonts/RobotoCondensedLight-regular.fntdata"/><Relationship Id="rId23" Type="http://schemas.openxmlformats.org/officeDocument/2006/relationships/font" Target="fonts/RobotoCondense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CondensedLight-italic.fntdata"/><Relationship Id="rId25" Type="http://schemas.openxmlformats.org/officeDocument/2006/relationships/font" Target="fonts/RobotoCondensedLight-bold.fntdata"/><Relationship Id="rId28" Type="http://schemas.openxmlformats.org/officeDocument/2006/relationships/font" Target="fonts/Candara-regular.fntdata"/><Relationship Id="rId27" Type="http://schemas.openxmlformats.org/officeDocument/2006/relationships/font" Target="fonts/RobotoCondensedLight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andara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andara-boldItalic.fntdata"/><Relationship Id="rId30" Type="http://schemas.openxmlformats.org/officeDocument/2006/relationships/font" Target="fonts/Candara-italic.fntdata"/><Relationship Id="rId11" Type="http://schemas.openxmlformats.org/officeDocument/2006/relationships/slide" Target="slides/slide4.xml"/><Relationship Id="rId33" Type="http://schemas.openxmlformats.org/officeDocument/2006/relationships/font" Target="fonts/Oswald-bold.fntdata"/><Relationship Id="rId10" Type="http://schemas.openxmlformats.org/officeDocument/2006/relationships/slide" Target="slides/slide3.xml"/><Relationship Id="rId32" Type="http://schemas.openxmlformats.org/officeDocument/2006/relationships/font" Target="fonts/Oswald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19" Type="http://schemas.openxmlformats.org/officeDocument/2006/relationships/font" Target="fonts/Caveat-bold.fntdata"/><Relationship Id="rId18" Type="http://schemas.openxmlformats.org/officeDocument/2006/relationships/font" Target="fonts/Cave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75285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27" y="758825"/>
            <a:ext cx="64875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75285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76da115d63_0_46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g76da115d63_0_46:notes"/>
          <p:cNvSpPr/>
          <p:nvPr>
            <p:ph idx="2" type="sldImg"/>
          </p:nvPr>
        </p:nvSpPr>
        <p:spPr>
          <a:xfrm>
            <a:off x="68526" y="758825"/>
            <a:ext cx="64875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:notes"/>
          <p:cNvSpPr/>
          <p:nvPr>
            <p:ph idx="2" type="sldImg"/>
          </p:nvPr>
        </p:nvSpPr>
        <p:spPr>
          <a:xfrm>
            <a:off x="68527" y="758825"/>
            <a:ext cx="64875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:notes"/>
          <p:cNvSpPr/>
          <p:nvPr>
            <p:ph idx="2" type="sldImg"/>
          </p:nvPr>
        </p:nvSpPr>
        <p:spPr>
          <a:xfrm>
            <a:off x="68527" y="758825"/>
            <a:ext cx="64875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:notes"/>
          <p:cNvSpPr/>
          <p:nvPr>
            <p:ph idx="2" type="sldImg"/>
          </p:nvPr>
        </p:nvSpPr>
        <p:spPr>
          <a:xfrm>
            <a:off x="68527" y="758825"/>
            <a:ext cx="64875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68527" y="758825"/>
            <a:ext cx="64875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68527" y="758825"/>
            <a:ext cx="64875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2057400" y="171450"/>
            <a:ext cx="67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311700" y="28150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Explicación P7 - </a:t>
            </a:r>
            <a:r>
              <a:rPr lang="en-US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Parte 3</a:t>
            </a:r>
            <a:endParaRPr>
              <a:solidFill>
                <a:srgbClr val="59595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3">
            <a:alphaModFix/>
          </a:blip>
          <a:srcRect b="0" l="0" r="13217" t="0"/>
          <a:stretch/>
        </p:blipFill>
        <p:spPr>
          <a:xfrm>
            <a:off x="5954675" y="4508125"/>
            <a:ext cx="3118324" cy="57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/>
          <p:nvPr/>
        </p:nvSpPr>
        <p:spPr>
          <a:xfrm>
            <a:off x="336325" y="4631419"/>
            <a:ext cx="2442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Oswald"/>
                <a:ea typeface="Oswald"/>
                <a:cs typeface="Oswald"/>
                <a:sym typeface="Oswald"/>
              </a:rPr>
              <a:t>CADP 2021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Listas</a:t>
            </a:r>
            <a:endParaRPr sz="25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/>
        </p:nvSpPr>
        <p:spPr>
          <a:xfrm>
            <a:off x="539750" y="1403750"/>
            <a:ext cx="7893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17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Ejercicio </a:t>
            </a:r>
            <a:r>
              <a:rPr b="1" lang="en-US"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i="0" sz="1700" u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i="0" lang="en-US" sz="17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Modifique la solución del ejercicio 1 para que la información de los jugadores quede ordenada </a:t>
            </a:r>
            <a:r>
              <a:rPr b="1" i="0" lang="en-US" sz="17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por altura </a:t>
            </a:r>
            <a:r>
              <a:rPr i="0" lang="en-US" sz="17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 manera ascendente.</a:t>
            </a:r>
            <a:endParaRPr sz="17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5" name="Google Shape;45;p6"/>
          <p:cNvSpPr txBox="1"/>
          <p:nvPr/>
        </p:nvSpPr>
        <p:spPr>
          <a:xfrm>
            <a:off x="641201" y="3073000"/>
            <a:ext cx="7527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i="0" lang="en-US" sz="2000" u="none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¿Cómo debería realizarse la carga?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491250" y="426075"/>
            <a:ext cx="81003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Listas - </a:t>
            </a:r>
            <a:r>
              <a:rPr lang="en-US" sz="3100">
                <a:latin typeface="Economica"/>
                <a:ea typeface="Economica"/>
                <a:cs typeface="Economica"/>
                <a:sym typeface="Economica"/>
              </a:rPr>
              <a:t>Insertar ordenado</a:t>
            </a:r>
            <a:endParaRPr sz="31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47" name="Google Shape;47;p6"/>
          <p:cNvPicPr preferRelativeResize="0"/>
          <p:nvPr/>
        </p:nvPicPr>
        <p:blipFill rotWithShape="1">
          <a:blip r:embed="rId3">
            <a:alphaModFix/>
          </a:blip>
          <a:srcRect b="17539" l="0" r="-694" t="0"/>
          <a:stretch/>
        </p:blipFill>
        <p:spPr>
          <a:xfrm>
            <a:off x="5718216" y="4148150"/>
            <a:ext cx="9177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6"/>
          <p:cNvPicPr preferRelativeResize="0"/>
          <p:nvPr/>
        </p:nvPicPr>
        <p:blipFill rotWithShape="1">
          <a:blip r:embed="rId4">
            <a:alphaModFix/>
          </a:blip>
          <a:srcRect b="26999" l="0" r="-3476" t="1269"/>
          <a:stretch/>
        </p:blipFill>
        <p:spPr>
          <a:xfrm>
            <a:off x="4752975" y="4250525"/>
            <a:ext cx="996950" cy="8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6"/>
          <p:cNvPicPr preferRelativeResize="0"/>
          <p:nvPr/>
        </p:nvPicPr>
        <p:blipFill rotWithShape="1">
          <a:blip r:embed="rId5">
            <a:alphaModFix/>
          </a:blip>
          <a:srcRect b="27651" l="0" r="0" t="0"/>
          <a:stretch/>
        </p:blipFill>
        <p:spPr>
          <a:xfrm>
            <a:off x="1979602" y="4123125"/>
            <a:ext cx="1016000" cy="9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 rotWithShape="1">
          <a:blip r:embed="rId6">
            <a:alphaModFix/>
          </a:blip>
          <a:srcRect b="22474" l="0" r="0" t="0"/>
          <a:stretch/>
        </p:blipFill>
        <p:spPr>
          <a:xfrm>
            <a:off x="2903526" y="4182675"/>
            <a:ext cx="917750" cy="9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/>
          <p:cNvPicPr preferRelativeResize="0"/>
          <p:nvPr/>
        </p:nvPicPr>
        <p:blipFill rotWithShape="1">
          <a:blip r:embed="rId7">
            <a:alphaModFix/>
          </a:blip>
          <a:srcRect b="14675" l="0" r="0" t="0"/>
          <a:stretch/>
        </p:blipFill>
        <p:spPr>
          <a:xfrm>
            <a:off x="3797791" y="4064800"/>
            <a:ext cx="917750" cy="10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775600" y="1434302"/>
            <a:ext cx="1728900" cy="2076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 txBox="1"/>
          <p:nvPr/>
        </p:nvSpPr>
        <p:spPr>
          <a:xfrm>
            <a:off x="1128125" y="3510656"/>
            <a:ext cx="8223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r>
              <a:rPr b="1" i="0" lang="en-US" sz="16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16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= NlL</a:t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5455336" y="4165777"/>
            <a:ext cx="290400" cy="18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7"/>
          <p:cNvGrpSpPr/>
          <p:nvPr/>
        </p:nvGrpSpPr>
        <p:grpSpPr>
          <a:xfrm>
            <a:off x="640562" y="3841003"/>
            <a:ext cx="1084288" cy="323925"/>
            <a:chOff x="640562" y="3698937"/>
            <a:chExt cx="1084288" cy="431900"/>
          </a:xfrm>
        </p:grpSpPr>
        <p:sp>
          <p:nvSpPr>
            <p:cNvPr id="60" name="Google Shape;60;p7"/>
            <p:cNvSpPr txBox="1"/>
            <p:nvPr/>
          </p:nvSpPr>
          <p:spPr>
            <a:xfrm>
              <a:off x="640562" y="3698937"/>
              <a:ext cx="7254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449262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Calibri"/>
                <a:buNone/>
              </a:pPr>
              <a:r>
                <a:rPr b="1" i="0" lang="en-US" sz="1600" u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</p:txBody>
        </p:sp>
        <p:cxnSp>
          <p:nvCxnSpPr>
            <p:cNvPr id="61" name="Google Shape;61;p7"/>
            <p:cNvCxnSpPr/>
            <p:nvPr/>
          </p:nvCxnSpPr>
          <p:spPr>
            <a:xfrm>
              <a:off x="1366050" y="3914837"/>
              <a:ext cx="358800" cy="216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aphicFrame>
        <p:nvGraphicFramePr>
          <p:cNvPr id="62" name="Google Shape;62;p7"/>
          <p:cNvGraphicFramePr/>
          <p:nvPr/>
        </p:nvGraphicFramePr>
        <p:xfrm>
          <a:off x="4096113" y="40929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{C19956C7-CA5F-49E6-8C21-2E23685B0A48}</a:tableStyleId>
              </a:tblPr>
              <a:tblGrid>
                <a:gridCol w="1274750"/>
                <a:gridCol w="454025"/>
              </a:tblGrid>
              <a:tr h="479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Dni</a:t>
                      </a:r>
                      <a:r>
                        <a:rPr b="0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30058396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AyN</a:t>
                      </a:r>
                      <a:r>
                        <a:rPr b="0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Perez Juan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</a:t>
                      </a:r>
                      <a:r>
                        <a:rPr b="0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205        </a:t>
                      </a:r>
                      <a:endParaRPr sz="1100"/>
                    </a:p>
                  </a:txBody>
                  <a:tcPr marT="34075" marB="3407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 sz="1100"/>
                    </a:p>
                  </a:txBody>
                  <a:tcPr marT="34075" marB="340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63" name="Google Shape;63;p7"/>
          <p:cNvGrpSpPr/>
          <p:nvPr/>
        </p:nvGrpSpPr>
        <p:grpSpPr>
          <a:xfrm>
            <a:off x="486312" y="3976825"/>
            <a:ext cx="7788777" cy="560875"/>
            <a:chOff x="542251" y="5852045"/>
            <a:chExt cx="7787998" cy="747634"/>
          </a:xfrm>
        </p:grpSpPr>
        <p:grpSp>
          <p:nvGrpSpPr>
            <p:cNvPr id="64" name="Google Shape;64;p7"/>
            <p:cNvGrpSpPr/>
            <p:nvPr/>
          </p:nvGrpSpPr>
          <p:grpSpPr>
            <a:xfrm>
              <a:off x="5732145" y="5892534"/>
              <a:ext cx="2598104" cy="707145"/>
              <a:chOff x="5732145" y="5892534"/>
              <a:chExt cx="2598104" cy="707145"/>
            </a:xfrm>
          </p:grpSpPr>
          <p:cxnSp>
            <p:nvCxnSpPr>
              <p:cNvPr id="65" name="Google Shape;65;p7"/>
              <p:cNvCxnSpPr/>
              <p:nvPr/>
            </p:nvCxnSpPr>
            <p:spPr>
              <a:xfrm>
                <a:off x="5732145" y="6226721"/>
                <a:ext cx="941400" cy="273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pic>
            <p:nvPicPr>
              <p:cNvPr id="66" name="Google Shape;66;p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680439" y="5892534"/>
                <a:ext cx="1649810" cy="70714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7" name="Google Shape;67;p7"/>
            <p:cNvGrpSpPr/>
            <p:nvPr/>
          </p:nvGrpSpPr>
          <p:grpSpPr>
            <a:xfrm>
              <a:off x="542251" y="5852045"/>
              <a:ext cx="3636274" cy="707145"/>
              <a:chOff x="542251" y="5852045"/>
              <a:chExt cx="3636274" cy="707145"/>
            </a:xfrm>
          </p:grpSpPr>
          <p:pic>
            <p:nvPicPr>
              <p:cNvPr id="68" name="Google Shape;68;p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855482" y="5852045"/>
                <a:ext cx="1649810" cy="70714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69" name="Google Shape;69;p7"/>
              <p:cNvCxnSpPr/>
              <p:nvPr/>
            </p:nvCxnSpPr>
            <p:spPr>
              <a:xfrm>
                <a:off x="3283925" y="6198826"/>
                <a:ext cx="894600" cy="477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70" name="Google Shape;70;p7"/>
              <p:cNvSpPr txBox="1"/>
              <p:nvPr/>
            </p:nvSpPr>
            <p:spPr>
              <a:xfrm>
                <a:off x="542251" y="5897369"/>
                <a:ext cx="725400" cy="33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449262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600"/>
                  <a:buFont typeface="Calibri"/>
                  <a:buNone/>
                </a:pPr>
                <a:r>
                  <a:rPr b="1" i="0" lang="en-US" sz="1600" u="non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/>
              </a:p>
            </p:txBody>
          </p:sp>
          <p:cxnSp>
            <p:nvCxnSpPr>
              <p:cNvPr id="71" name="Google Shape;71;p7"/>
              <p:cNvCxnSpPr/>
              <p:nvPr/>
            </p:nvCxnSpPr>
            <p:spPr>
              <a:xfrm>
                <a:off x="1312132" y="6032180"/>
                <a:ext cx="358800" cy="2160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72" name="Google Shape;72;p7"/>
          <p:cNvSpPr txBox="1"/>
          <p:nvPr/>
        </p:nvSpPr>
        <p:spPr>
          <a:xfrm>
            <a:off x="3117903" y="4146363"/>
            <a:ext cx="290400" cy="21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872459" y="4629994"/>
            <a:ext cx="74481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220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Notar que quedaron almacenados ordenados por altura de forma ascendente</a:t>
            </a:r>
            <a:endParaRPr sz="22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4" name="Google Shape;74;p7"/>
          <p:cNvSpPr txBox="1"/>
          <p:nvPr/>
        </p:nvSpPr>
        <p:spPr>
          <a:xfrm>
            <a:off x="4145049" y="244069"/>
            <a:ext cx="4812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i="0" lang="en-US" sz="220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La forma de realizar los enlaces varía de acuerdo al lugar donde corresponde insertar el nodo</a:t>
            </a:r>
            <a:endParaRPr sz="22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3083050" y="4066328"/>
            <a:ext cx="290400" cy="21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5455325" y="4147379"/>
            <a:ext cx="290400" cy="32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6262000" y="1434302"/>
            <a:ext cx="1728900" cy="2076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4433200" y="1434302"/>
            <a:ext cx="1728900" cy="2076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2604400" y="1434302"/>
            <a:ext cx="1728900" cy="2076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7"/>
          <p:cNvPicPr preferRelativeResize="0"/>
          <p:nvPr/>
        </p:nvPicPr>
        <p:blipFill rotWithShape="1">
          <a:blip r:embed="rId5">
            <a:alphaModFix/>
          </a:blip>
          <a:srcRect b="27651" l="0" r="0" t="0"/>
          <a:stretch/>
        </p:blipFill>
        <p:spPr>
          <a:xfrm>
            <a:off x="4746075" y="1464842"/>
            <a:ext cx="979500" cy="9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6">
            <a:alphaModFix/>
          </a:blip>
          <a:srcRect b="22474" l="0" r="0" t="0"/>
          <a:stretch/>
        </p:blipFill>
        <p:spPr>
          <a:xfrm>
            <a:off x="3030975" y="1576767"/>
            <a:ext cx="833900" cy="9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7">
            <a:alphaModFix/>
          </a:blip>
          <a:srcRect b="14675" l="0" r="0" t="0"/>
          <a:stretch/>
        </p:blipFill>
        <p:spPr>
          <a:xfrm>
            <a:off x="1084625" y="1515112"/>
            <a:ext cx="906150" cy="10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7"/>
          <p:cNvSpPr txBox="1"/>
          <p:nvPr/>
        </p:nvSpPr>
        <p:spPr>
          <a:xfrm>
            <a:off x="209556" y="197475"/>
            <a:ext cx="3814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Listas - </a:t>
            </a:r>
            <a:r>
              <a:rPr lang="en-US" sz="3100">
                <a:latin typeface="Economica"/>
                <a:ea typeface="Economica"/>
                <a:cs typeface="Economica"/>
                <a:sym typeface="Economica"/>
              </a:rPr>
              <a:t>Insertar ordenado</a:t>
            </a:r>
            <a:endParaRPr sz="31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4" name="Google Shape;84;p7"/>
          <p:cNvSpPr txBox="1"/>
          <p:nvPr/>
        </p:nvSpPr>
        <p:spPr>
          <a:xfrm>
            <a:off x="301666" y="941225"/>
            <a:ext cx="30000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Ejercicio </a:t>
            </a:r>
            <a:r>
              <a:rPr b="1" lang="en-US" sz="1800"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18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85" name="Google Shape;85;p7"/>
          <p:cNvGraphicFramePr/>
          <p:nvPr/>
        </p:nvGraphicFramePr>
        <p:xfrm>
          <a:off x="1801862" y="40390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{C19956C7-CA5F-49E6-8C21-2E23685B0A48}</a:tableStyleId>
              </a:tblPr>
              <a:tblGrid>
                <a:gridCol w="1296975"/>
                <a:gridCol w="427025"/>
              </a:tblGrid>
              <a:tr h="479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Dni</a:t>
                      </a:r>
                      <a:r>
                        <a:rPr b="0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32658968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AyN</a:t>
                      </a:r>
                      <a:r>
                        <a:rPr b="0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García Pablo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</a:t>
                      </a:r>
                      <a:r>
                        <a:rPr b="0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218        </a:t>
                      </a:r>
                      <a:endParaRPr sz="1100"/>
                    </a:p>
                  </a:txBody>
                  <a:tcPr marT="34275" marB="34275" marR="91525" marL="915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en-US" sz="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 sz="1100"/>
                    </a:p>
                  </a:txBody>
                  <a:tcPr marT="34275" marB="34275" marR="91525" marL="91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86" name="Google Shape;86;p7"/>
          <p:cNvGrpSpPr/>
          <p:nvPr/>
        </p:nvGrpSpPr>
        <p:grpSpPr>
          <a:xfrm>
            <a:off x="680606" y="3987438"/>
            <a:ext cx="5324148" cy="540487"/>
            <a:chOff x="578589" y="4872992"/>
            <a:chExt cx="5324148" cy="719690"/>
          </a:xfrm>
        </p:grpSpPr>
        <p:pic>
          <p:nvPicPr>
            <p:cNvPr id="87" name="Google Shape;87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671608" y="4885559"/>
              <a:ext cx="1724000" cy="707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128801" y="4884094"/>
              <a:ext cx="1773936" cy="70713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9" name="Google Shape;89;p7"/>
            <p:cNvCxnSpPr/>
            <p:nvPr/>
          </p:nvCxnSpPr>
          <p:spPr>
            <a:xfrm>
              <a:off x="3370463" y="5238321"/>
              <a:ext cx="7191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0" name="Google Shape;90;p7"/>
            <p:cNvSpPr txBox="1"/>
            <p:nvPr/>
          </p:nvSpPr>
          <p:spPr>
            <a:xfrm>
              <a:off x="578589" y="4872992"/>
              <a:ext cx="7254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449262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Calibri"/>
                <a:buNone/>
              </a:pPr>
              <a:r>
                <a:rPr b="1" i="0" lang="en-US" sz="1600" u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</p:txBody>
        </p:sp>
        <p:cxnSp>
          <p:nvCxnSpPr>
            <p:cNvPr id="91" name="Google Shape;91;p7"/>
            <p:cNvCxnSpPr/>
            <p:nvPr/>
          </p:nvCxnSpPr>
          <p:spPr>
            <a:xfrm>
              <a:off x="1323551" y="5042061"/>
              <a:ext cx="358800" cy="216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2" name="Google Shape;92;p7"/>
            <p:cNvSpPr txBox="1"/>
            <p:nvPr/>
          </p:nvSpPr>
          <p:spPr>
            <a:xfrm>
              <a:off x="3048199" y="4946099"/>
              <a:ext cx="290400" cy="288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3" name="Google Shape;93;p7"/>
          <p:cNvSpPr txBox="1"/>
          <p:nvPr/>
        </p:nvSpPr>
        <p:spPr>
          <a:xfrm>
            <a:off x="4562475" y="2682867"/>
            <a:ext cx="17289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Dni</a:t>
            </a:r>
            <a:r>
              <a:rPr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30058396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ApyNom</a:t>
            </a:r>
            <a:r>
              <a:rPr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Perez Juan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Altura</a:t>
            </a:r>
            <a:r>
              <a:rPr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205       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4" name="Google Shape;94;p7"/>
          <p:cNvSpPr txBox="1"/>
          <p:nvPr/>
        </p:nvSpPr>
        <p:spPr>
          <a:xfrm>
            <a:off x="2755900" y="2704293"/>
            <a:ext cx="20298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Dni</a:t>
            </a:r>
            <a:r>
              <a:rPr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35369325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ApyNom</a:t>
            </a:r>
            <a:r>
              <a:rPr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Lopez Pedro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Altura</a:t>
            </a:r>
            <a:r>
              <a:rPr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198       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5" name="Google Shape;95;p7"/>
          <p:cNvSpPr txBox="1"/>
          <p:nvPr/>
        </p:nvSpPr>
        <p:spPr>
          <a:xfrm>
            <a:off x="899233" y="2686417"/>
            <a:ext cx="20298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Dni</a:t>
            </a:r>
            <a:r>
              <a:rPr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32658968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ApyNom</a:t>
            </a:r>
            <a:r>
              <a:rPr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García Pablo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Altura</a:t>
            </a:r>
            <a:r>
              <a:rPr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218       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6451600" y="2673189"/>
            <a:ext cx="9795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Dni</a:t>
            </a:r>
            <a:r>
              <a:rPr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0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ApyNom</a:t>
            </a:r>
            <a:r>
              <a:rPr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Altura</a:t>
            </a:r>
            <a:r>
              <a:rPr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      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/>
        </p:nvSpPr>
        <p:spPr>
          <a:xfrm>
            <a:off x="344161" y="1098231"/>
            <a:ext cx="41436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r>
              <a:rPr i="0" lang="en-US" sz="25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asos:</a:t>
            </a:r>
            <a:endParaRPr sz="7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102" name="Google Shape;102;p8"/>
          <p:cNvGraphicFramePr/>
          <p:nvPr/>
        </p:nvGraphicFramePr>
        <p:xfrm>
          <a:off x="3983037" y="31221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{C19956C7-CA5F-49E6-8C21-2E23685B0A48}</a:tableStyleId>
              </a:tblPr>
              <a:tblGrid>
                <a:gridCol w="1154300"/>
                <a:gridCol w="409150"/>
              </a:tblGrid>
              <a:tr h="479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Dni</a:t>
                      </a:r>
                      <a:r>
                        <a:rPr b="0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30058396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AyN</a:t>
                      </a:r>
                      <a:r>
                        <a:rPr b="0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Perez Juan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</a:t>
                      </a:r>
                      <a:r>
                        <a:rPr b="0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205        </a:t>
                      </a:r>
                      <a:endParaRPr sz="1100"/>
                    </a:p>
                  </a:txBody>
                  <a:tcPr marT="34075" marB="3407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 sz="1100"/>
                    </a:p>
                  </a:txBody>
                  <a:tcPr marT="34075" marB="340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03" name="Google Shape;103;p8"/>
          <p:cNvGrpSpPr/>
          <p:nvPr/>
        </p:nvGrpSpPr>
        <p:grpSpPr>
          <a:xfrm>
            <a:off x="621067" y="3093843"/>
            <a:ext cx="6984508" cy="557932"/>
            <a:chOff x="658180" y="5851236"/>
            <a:chExt cx="7202751" cy="743711"/>
          </a:xfrm>
        </p:grpSpPr>
        <p:grpSp>
          <p:nvGrpSpPr>
            <p:cNvPr id="104" name="Google Shape;104;p8"/>
            <p:cNvGrpSpPr/>
            <p:nvPr/>
          </p:nvGrpSpPr>
          <p:grpSpPr>
            <a:xfrm>
              <a:off x="5633959" y="5893934"/>
              <a:ext cx="2226973" cy="701013"/>
              <a:chOff x="5633959" y="5893934"/>
              <a:chExt cx="2226973" cy="701013"/>
            </a:xfrm>
          </p:grpSpPr>
          <p:cxnSp>
            <p:nvCxnSpPr>
              <p:cNvPr id="105" name="Google Shape;105;p8"/>
              <p:cNvCxnSpPr/>
              <p:nvPr/>
            </p:nvCxnSpPr>
            <p:spPr>
              <a:xfrm>
                <a:off x="5633959" y="6205615"/>
                <a:ext cx="6492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pic>
            <p:nvPicPr>
              <p:cNvPr id="106" name="Google Shape;106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241952" y="5893934"/>
                <a:ext cx="1618980" cy="70101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7" name="Google Shape;107;p8"/>
            <p:cNvGrpSpPr/>
            <p:nvPr/>
          </p:nvGrpSpPr>
          <p:grpSpPr>
            <a:xfrm>
              <a:off x="658180" y="5851236"/>
              <a:ext cx="3339851" cy="707145"/>
              <a:chOff x="658180" y="5851236"/>
              <a:chExt cx="3339851" cy="707145"/>
            </a:xfrm>
          </p:grpSpPr>
          <p:pic>
            <p:nvPicPr>
              <p:cNvPr id="108" name="Google Shape;108;p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965119" y="5851236"/>
                <a:ext cx="1618962" cy="70714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9" name="Google Shape;109;p8"/>
              <p:cNvCxnSpPr/>
              <p:nvPr/>
            </p:nvCxnSpPr>
            <p:spPr>
              <a:xfrm>
                <a:off x="3600532" y="6258069"/>
                <a:ext cx="397500" cy="24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10" name="Google Shape;110;p8"/>
              <p:cNvSpPr txBox="1"/>
              <p:nvPr/>
            </p:nvSpPr>
            <p:spPr>
              <a:xfrm>
                <a:off x="658180" y="5993140"/>
                <a:ext cx="725400" cy="33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449262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600"/>
                  <a:buFont typeface="Calibri"/>
                  <a:buNone/>
                </a:pPr>
                <a:r>
                  <a:rPr b="1" i="0" lang="en-US" sz="1600" u="non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/>
              </a:p>
            </p:txBody>
          </p:sp>
          <p:cxnSp>
            <p:nvCxnSpPr>
              <p:cNvPr id="111" name="Google Shape;111;p8"/>
              <p:cNvCxnSpPr>
                <a:stCxn id="110" idx="3"/>
                <a:endCxn id="108" idx="1"/>
              </p:cNvCxnSpPr>
              <p:nvPr/>
            </p:nvCxnSpPr>
            <p:spPr>
              <a:xfrm>
                <a:off x="1383580" y="6162190"/>
                <a:ext cx="581400" cy="42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112" name="Google Shape;112;p8"/>
          <p:cNvSpPr txBox="1"/>
          <p:nvPr/>
        </p:nvSpPr>
        <p:spPr>
          <a:xfrm>
            <a:off x="3117396" y="3160976"/>
            <a:ext cx="290400" cy="21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8"/>
          <p:cNvSpPr txBox="1"/>
          <p:nvPr/>
        </p:nvSpPr>
        <p:spPr>
          <a:xfrm>
            <a:off x="5205186" y="3172542"/>
            <a:ext cx="290400" cy="21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4" name="Google Shape;114;p8"/>
          <p:cNvGraphicFramePr/>
          <p:nvPr/>
        </p:nvGraphicFramePr>
        <p:xfrm>
          <a:off x="1023937" y="44136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{C19956C7-CA5F-49E6-8C21-2E23685B0A48}</a:tableStyleId>
              </a:tblPr>
              <a:tblGrid>
                <a:gridCol w="1525575"/>
                <a:gridCol w="382550"/>
              </a:tblGrid>
              <a:tr h="479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Dni</a:t>
                      </a:r>
                      <a:r>
                        <a:rPr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34769325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AyN</a:t>
                      </a:r>
                      <a:r>
                        <a:rPr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Fernández Juan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Alt</a:t>
                      </a:r>
                      <a:r>
                        <a:rPr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185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4100" marB="34100" marR="91275" marL="912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 sz="1100"/>
                    </a:p>
                  </a:txBody>
                  <a:tcPr marT="34100" marB="34100" marR="91275" marL="912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5" name="Google Shape;115;p8"/>
          <p:cNvGraphicFramePr/>
          <p:nvPr/>
        </p:nvGraphicFramePr>
        <p:xfrm>
          <a:off x="3465512" y="4428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{C19956C7-CA5F-49E6-8C21-2E23685B0A48}</a:tableStyleId>
              </a:tblPr>
              <a:tblGrid>
                <a:gridCol w="1525575"/>
                <a:gridCol w="468300"/>
              </a:tblGrid>
              <a:tr h="479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Dni</a:t>
                      </a:r>
                      <a:r>
                        <a:rPr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29769325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AyN</a:t>
                      </a:r>
                      <a:r>
                        <a:rPr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Martínez Carlos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Alt</a:t>
                      </a:r>
                      <a:r>
                        <a:rPr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210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4100" marB="34100" marR="91275" marL="912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 sz="1100"/>
                    </a:p>
                  </a:txBody>
                  <a:tcPr marT="34100" marB="34100" marR="91275" marL="912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p8"/>
          <p:cNvSpPr txBox="1"/>
          <p:nvPr/>
        </p:nvSpPr>
        <p:spPr>
          <a:xfrm>
            <a:off x="327025" y="2748850"/>
            <a:ext cx="8244000" cy="25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2- Insertar en lista no vacía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117" name="Google Shape;117;p8"/>
          <p:cNvGraphicFramePr/>
          <p:nvPr/>
        </p:nvGraphicFramePr>
        <p:xfrm>
          <a:off x="6208712" y="44136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{C19956C7-CA5F-49E6-8C21-2E23685B0A48}</a:tableStyleId>
              </a:tblPr>
              <a:tblGrid>
                <a:gridCol w="1525575"/>
                <a:gridCol w="466725"/>
              </a:tblGrid>
              <a:tr h="479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Dni</a:t>
                      </a:r>
                      <a:r>
                        <a:rPr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32769325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AyN</a:t>
                      </a:r>
                      <a:r>
                        <a:rPr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González Mario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Alt</a:t>
                      </a:r>
                      <a:r>
                        <a:rPr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219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4100" marB="34100" marR="91275" marL="912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 sz="1100"/>
                    </a:p>
                  </a:txBody>
                  <a:tcPr marT="34100" marB="34100" marR="91275" marL="912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" name="Google Shape;118;p8"/>
          <p:cNvSpPr txBox="1"/>
          <p:nvPr/>
        </p:nvSpPr>
        <p:spPr>
          <a:xfrm>
            <a:off x="2852737" y="1671638"/>
            <a:ext cx="290400" cy="21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8"/>
          <p:cNvSpPr txBox="1"/>
          <p:nvPr/>
        </p:nvSpPr>
        <p:spPr>
          <a:xfrm>
            <a:off x="4991100" y="1694259"/>
            <a:ext cx="290400" cy="21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0" name="Google Shape;120;p8"/>
          <p:cNvGraphicFramePr/>
          <p:nvPr/>
        </p:nvGraphicFramePr>
        <p:xfrm>
          <a:off x="2382837" y="19788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{C19956C7-CA5F-49E6-8C21-2E23685B0A48}</a:tableStyleId>
              </a:tblPr>
              <a:tblGrid>
                <a:gridCol w="1162275"/>
                <a:gridCol w="456525"/>
              </a:tblGrid>
              <a:tr h="479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Dni</a:t>
                      </a:r>
                      <a:r>
                        <a:rPr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33369325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AyN</a:t>
                      </a:r>
                      <a:r>
                        <a:rPr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Lopez Pedro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Alt</a:t>
                      </a:r>
                      <a:r>
                        <a:rPr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198  </a:t>
                      </a:r>
                      <a:r>
                        <a:rPr b="0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</a:t>
                      </a:r>
                      <a:endParaRPr sz="1100"/>
                    </a:p>
                  </a:txBody>
                  <a:tcPr marT="34100" marB="34100" marR="91275" marL="912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 sz="1100"/>
                    </a:p>
                  </a:txBody>
                  <a:tcPr marT="34100" marB="34100" marR="91275" marL="912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1" name="Google Shape;121;p8"/>
          <p:cNvSpPr txBox="1"/>
          <p:nvPr/>
        </p:nvSpPr>
        <p:spPr>
          <a:xfrm>
            <a:off x="327025" y="1606153"/>
            <a:ext cx="7270800" cy="25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1- I</a:t>
            </a:r>
            <a:r>
              <a:rPr i="0" lang="en-US" sz="16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nsertar nodo en una lista vacía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2" name="Google Shape;122;p8"/>
          <p:cNvSpPr txBox="1"/>
          <p:nvPr/>
        </p:nvSpPr>
        <p:spPr>
          <a:xfrm>
            <a:off x="982889" y="2060631"/>
            <a:ext cx="8223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r>
              <a:rPr b="1" i="0" lang="en-US" sz="16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16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= NlL</a:t>
            </a:r>
            <a:endParaRPr/>
          </a:p>
        </p:txBody>
      </p:sp>
      <p:sp>
        <p:nvSpPr>
          <p:cNvPr id="123" name="Google Shape;123;p8"/>
          <p:cNvSpPr txBox="1"/>
          <p:nvPr/>
        </p:nvSpPr>
        <p:spPr>
          <a:xfrm rot="-180108">
            <a:off x="4134591" y="1868229"/>
            <a:ext cx="3122184" cy="5489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None/>
            </a:pPr>
            <a:r>
              <a:rPr lang="en-US" sz="20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Se asigna el nodo como primer elemento de la lisa</a:t>
            </a:r>
            <a:endParaRPr sz="20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4" name="Google Shape;124;p8"/>
          <p:cNvSpPr txBox="1"/>
          <p:nvPr/>
        </p:nvSpPr>
        <p:spPr>
          <a:xfrm rot="-180128">
            <a:off x="1035644" y="4125983"/>
            <a:ext cx="847763" cy="266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None/>
            </a:pPr>
            <a:r>
              <a:rPr lang="en-US" sz="17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A</a:t>
            </a:r>
            <a:r>
              <a:rPr i="0" lang="en-US" sz="170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l inicio</a:t>
            </a:r>
            <a:endParaRPr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5" name="Google Shape;125;p8"/>
          <p:cNvSpPr txBox="1"/>
          <p:nvPr/>
        </p:nvSpPr>
        <p:spPr>
          <a:xfrm rot="-69555">
            <a:off x="3329351" y="4080272"/>
            <a:ext cx="2164943" cy="264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None/>
            </a:pPr>
            <a:r>
              <a:rPr lang="en-US" sz="17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A</a:t>
            </a:r>
            <a:r>
              <a:rPr i="0" lang="en-US" sz="170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l medio</a:t>
            </a:r>
            <a:endParaRPr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6" name="Google Shape;126;p8"/>
          <p:cNvSpPr txBox="1"/>
          <p:nvPr/>
        </p:nvSpPr>
        <p:spPr>
          <a:xfrm rot="138150">
            <a:off x="6126973" y="4084200"/>
            <a:ext cx="866199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None/>
            </a:pPr>
            <a:r>
              <a:rPr lang="en-US" sz="17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A</a:t>
            </a:r>
            <a:r>
              <a:rPr i="0" lang="en-US" sz="170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l final</a:t>
            </a:r>
            <a:endParaRPr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327025" y="3755599"/>
            <a:ext cx="80373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Pueden darse 3 casos: insertar adelante  -  insertar en el medio  -  insertar atrás </a:t>
            </a:r>
            <a:endParaRPr sz="20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grpSp>
        <p:nvGrpSpPr>
          <p:cNvPr id="128" name="Google Shape;128;p8"/>
          <p:cNvGrpSpPr/>
          <p:nvPr/>
        </p:nvGrpSpPr>
        <p:grpSpPr>
          <a:xfrm>
            <a:off x="1706227" y="2021780"/>
            <a:ext cx="635541" cy="253575"/>
            <a:chOff x="4144627" y="2289307"/>
            <a:chExt cx="635541" cy="338100"/>
          </a:xfrm>
        </p:grpSpPr>
        <p:sp>
          <p:nvSpPr>
            <p:cNvPr id="129" name="Google Shape;129;p8"/>
            <p:cNvSpPr txBox="1"/>
            <p:nvPr/>
          </p:nvSpPr>
          <p:spPr>
            <a:xfrm>
              <a:off x="4144627" y="2289307"/>
              <a:ext cx="3414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 b="1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0" name="Google Shape;130;p8"/>
            <p:cNvCxnSpPr/>
            <p:nvPr/>
          </p:nvCxnSpPr>
          <p:spPr>
            <a:xfrm flipH="1" rot="10800000">
              <a:off x="4380568" y="2568636"/>
              <a:ext cx="399600" cy="180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31" name="Google Shape;131;p8"/>
          <p:cNvSpPr txBox="1"/>
          <p:nvPr/>
        </p:nvSpPr>
        <p:spPr>
          <a:xfrm>
            <a:off x="313634" y="253231"/>
            <a:ext cx="3814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Listas - </a:t>
            </a:r>
            <a:r>
              <a:rPr lang="en-US" sz="3100">
                <a:latin typeface="Economica"/>
                <a:ea typeface="Economica"/>
                <a:cs typeface="Economica"/>
                <a:sym typeface="Economica"/>
              </a:rPr>
              <a:t>Insertar ordenado</a:t>
            </a:r>
            <a:endParaRPr sz="31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/>
        </p:nvSpPr>
        <p:spPr>
          <a:xfrm>
            <a:off x="382575" y="1238250"/>
            <a:ext cx="7993200" cy="3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i="0" lang="en-US" sz="16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Pasos a seguir:</a:t>
            </a:r>
            <a:endParaRPr i="0" sz="1600" u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5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01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rabicPeriod"/>
            </a:pPr>
            <a:r>
              <a:rPr b="1" i="0" lang="en-US" sz="16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Crear el nodo a insertar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01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rabicPeriod"/>
            </a:pPr>
            <a:r>
              <a:rPr b="1" i="0" lang="en-US" sz="16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Buscar la posición correspondiente para insertar el nodo creado</a:t>
            </a:r>
            <a:endParaRPr b="1" i="0" sz="1600" u="none">
              <a:solidFill>
                <a:srgbClr val="26262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15900" lvl="3" marL="400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Roboto Condensed"/>
              <a:buChar char="•"/>
            </a:pPr>
            <a:r>
              <a:rPr i="1" lang="en-US" sz="1600" u="none" cap="none" strike="noStrike">
                <a:solidFill>
                  <a:srgbClr val="26262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 necesario ubicarse al inicio de la lista y recorrer hasta encontrar la posición.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15900" lvl="3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Roboto Condensed"/>
              <a:buChar char="•"/>
            </a:pPr>
            <a:r>
              <a:rPr i="1" lang="en-US" sz="1600" u="none" cap="none" strike="noStrike">
                <a:solidFill>
                  <a:srgbClr val="26262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Vamos a utilizar 2 punteros auxiliares para realizar el recorrido. ¿por qué?</a:t>
            </a:r>
            <a:endParaRPr i="1" sz="16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016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rabicPeriod"/>
            </a:pPr>
            <a:r>
              <a:rPr b="1" i="0" lang="en-US" sz="16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Realizar los enlaces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15900" lvl="3" marL="400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Roboto Condensed"/>
              <a:buChar char="•"/>
            </a:pPr>
            <a:r>
              <a:rPr i="1" lang="en-US" sz="1600">
                <a:solidFill>
                  <a:srgbClr val="26262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Una vez encontrada la posición, deberán actualizarse los enlaces de acuerdo al caso. Es importante entonces determinar dicho cas</a:t>
            </a:r>
            <a:r>
              <a:rPr i="1" lang="en-US" sz="1600" u="none" cap="none" strike="noStrike">
                <a:solidFill>
                  <a:srgbClr val="26262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 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7" name="Google Shape;137;p9"/>
          <p:cNvSpPr txBox="1"/>
          <p:nvPr/>
        </p:nvSpPr>
        <p:spPr>
          <a:xfrm>
            <a:off x="313634" y="253231"/>
            <a:ext cx="3814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Listas - </a:t>
            </a:r>
            <a:r>
              <a:rPr lang="en-US" sz="3100">
                <a:latin typeface="Economica"/>
                <a:ea typeface="Economica"/>
                <a:cs typeface="Economica"/>
                <a:sym typeface="Economica"/>
              </a:rPr>
              <a:t>Insertar ordenado</a:t>
            </a:r>
            <a:endParaRPr sz="31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/>
        </p:nvSpPr>
        <p:spPr>
          <a:xfrm>
            <a:off x="4067175" y="141684"/>
            <a:ext cx="5076900" cy="64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0"/>
          <p:cNvSpPr txBox="1"/>
          <p:nvPr/>
        </p:nvSpPr>
        <p:spPr>
          <a:xfrm>
            <a:off x="3833126" y="1242700"/>
            <a:ext cx="5225100" cy="381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insertarOrdenado(</a:t>
            </a:r>
            <a:r>
              <a:rPr b="1"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L:lista; j:jugador);</a:t>
            </a:r>
            <a:endParaRPr i="0" sz="130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nue: lista; 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act, ant: lista; </a:t>
            </a:r>
            <a:r>
              <a:rPr i="1" lang="en-US" sz="1200" u="none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{punteros auxiliares para recorrido}</a:t>
            </a:r>
            <a:endParaRPr i="0" sz="1200" u="none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 i="0" sz="130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new (nue); </a:t>
            </a:r>
            <a:endParaRPr i="0" sz="130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nue^.dato := j; 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act := L; </a:t>
            </a:r>
            <a:r>
              <a:rPr i="1" lang="en-US" sz="1300" u="none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{ubico act y ant al inicio de la lista}</a:t>
            </a:r>
            <a:endParaRPr sz="13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ant := L;</a:t>
            </a:r>
            <a:r>
              <a:rPr i="1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500"/>
              <a:buFont typeface="Courier New"/>
              <a:buNone/>
            </a:pPr>
            <a:r>
              <a:rPr b="1" i="1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 act &lt;&gt; nil)</a:t>
            </a:r>
            <a:r>
              <a:rPr b="1"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(j.altura </a:t>
            </a:r>
            <a:r>
              <a:rPr lang="en-US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act^.dato.altura)</a:t>
            </a:r>
            <a:r>
              <a:rPr b="1"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 </a:t>
            </a:r>
            <a:endParaRPr b="1" i="0" sz="130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500"/>
              <a:buFont typeface="Courier New"/>
              <a:buNone/>
            </a:pPr>
            <a:r>
              <a:rPr b="1" lang="en-US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 i="1" sz="130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ant := act;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act:= act^.sig;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(act = ant) </a:t>
            </a:r>
            <a:r>
              <a:rPr b="1"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then </a:t>
            </a:r>
            <a:r>
              <a:rPr i="1" lang="en-US" sz="1300" u="none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{al inicio o lista vacía}</a:t>
            </a:r>
            <a:endParaRPr b="1" i="0" sz="1300" u="none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L:= nue; </a:t>
            </a:r>
            <a:endParaRPr b="1" i="0" sz="130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else </a:t>
            </a:r>
            <a:r>
              <a:rPr i="1" lang="en-US" sz="1300" u="none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{al medio o al final}</a:t>
            </a:r>
            <a:endParaRPr sz="13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500"/>
              <a:buFont typeface="Courier New"/>
              <a:buNone/>
            </a:pPr>
            <a:r>
              <a:rPr i="1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ant^.sig:= nue;</a:t>
            </a:r>
            <a:endParaRPr i="0" sz="130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500"/>
              <a:buFont typeface="Courier New"/>
              <a:buNone/>
            </a:pPr>
            <a:r>
              <a:rPr i="1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nue^.sig:= act; 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i="0" sz="130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10"/>
          <p:cNvSpPr txBox="1"/>
          <p:nvPr/>
        </p:nvSpPr>
        <p:spPr>
          <a:xfrm>
            <a:off x="186850" y="961850"/>
            <a:ext cx="2874900" cy="195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1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i="0" lang="en-US" sz="11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cargarLista(</a:t>
            </a:r>
            <a:r>
              <a:rPr b="1" i="0" lang="en-US" sz="11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i="0" lang="en-US" sz="11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L:lista);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1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j: jugador; 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1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leerJugador(j); </a:t>
            </a:r>
            <a:endParaRPr i="0" sz="110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1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while</a:t>
            </a:r>
            <a:r>
              <a:rPr i="0" lang="en-US" sz="11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(j.dni &lt;&gt; 0) </a:t>
            </a:r>
            <a:r>
              <a:rPr b="1" i="0" lang="en-US" sz="11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 begin</a:t>
            </a:r>
            <a:endParaRPr b="1" i="1" sz="110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insertarOrdenado(L, j);</a:t>
            </a:r>
            <a:endParaRPr i="1" sz="110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leerJugador(j);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1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1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i="0" lang="en-US" sz="11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0"/>
          <p:cNvSpPr txBox="1"/>
          <p:nvPr/>
        </p:nvSpPr>
        <p:spPr>
          <a:xfrm>
            <a:off x="1450600" y="3123476"/>
            <a:ext cx="1584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1925" lvl="0" marL="1746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300"/>
              <a:buFont typeface="Roboto Condensed"/>
              <a:buAutoNum type="arabicPeriod"/>
            </a:pPr>
            <a:r>
              <a:rPr i="0" lang="en-US" sz="1300" u="none">
                <a:solidFill>
                  <a:srgbClr val="1F4E7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Crear el nodo a insertar</a:t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6" name="Google Shape;146;p10"/>
          <p:cNvSpPr/>
          <p:nvPr/>
        </p:nvSpPr>
        <p:spPr>
          <a:xfrm>
            <a:off x="3769484" y="2335200"/>
            <a:ext cx="269700" cy="567900"/>
          </a:xfrm>
          <a:prstGeom prst="leftBracket">
            <a:avLst>
              <a:gd fmla="val 360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0"/>
          <p:cNvSpPr/>
          <p:nvPr/>
        </p:nvSpPr>
        <p:spPr>
          <a:xfrm>
            <a:off x="3769466" y="3060861"/>
            <a:ext cx="165900" cy="722700"/>
          </a:xfrm>
          <a:prstGeom prst="leftBracket">
            <a:avLst>
              <a:gd fmla="val 68" name="adj"/>
            </a:avLst>
          </a:prstGeom>
          <a:noFill/>
          <a:ln cap="flat" cmpd="sng" w="38100">
            <a:solidFill>
              <a:srgbClr val="5482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3797032" y="3879502"/>
            <a:ext cx="111000" cy="757200"/>
          </a:xfrm>
          <a:prstGeom prst="leftBracket">
            <a:avLst>
              <a:gd fmla="val 85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0"/>
          <p:cNvSpPr txBox="1"/>
          <p:nvPr/>
        </p:nvSpPr>
        <p:spPr>
          <a:xfrm>
            <a:off x="161234" y="100831"/>
            <a:ext cx="3814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Listas - </a:t>
            </a:r>
            <a:r>
              <a:rPr lang="en-US" sz="3100">
                <a:latin typeface="Economica"/>
                <a:ea typeface="Economica"/>
                <a:cs typeface="Economica"/>
                <a:sym typeface="Economica"/>
              </a:rPr>
              <a:t>Insertar ordenado</a:t>
            </a:r>
            <a:endParaRPr sz="31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0" name="Google Shape;150;p10"/>
          <p:cNvSpPr txBox="1"/>
          <p:nvPr/>
        </p:nvSpPr>
        <p:spPr>
          <a:xfrm>
            <a:off x="1298200" y="3588975"/>
            <a:ext cx="19656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4823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 Buscar la posición para insertar el nodo creado</a:t>
            </a:r>
            <a:endParaRPr/>
          </a:p>
        </p:txBody>
      </p:sp>
      <p:sp>
        <p:nvSpPr>
          <p:cNvPr id="151" name="Google Shape;151;p10"/>
          <p:cNvSpPr txBox="1"/>
          <p:nvPr/>
        </p:nvSpPr>
        <p:spPr>
          <a:xfrm>
            <a:off x="1402278" y="4301125"/>
            <a:ext cx="17481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3. Realizar los enlaces</a:t>
            </a:r>
            <a:endParaRPr/>
          </a:p>
        </p:txBody>
      </p:sp>
      <p:cxnSp>
        <p:nvCxnSpPr>
          <p:cNvPr id="152" name="Google Shape;152;p10"/>
          <p:cNvCxnSpPr>
            <a:stCxn id="146" idx="1"/>
            <a:endCxn id="145" idx="3"/>
          </p:cNvCxnSpPr>
          <p:nvPr/>
        </p:nvCxnSpPr>
        <p:spPr>
          <a:xfrm flipH="1">
            <a:off x="3034784" y="2619150"/>
            <a:ext cx="734700" cy="7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0"/>
          <p:cNvCxnSpPr>
            <a:stCxn id="147" idx="1"/>
            <a:endCxn id="150" idx="3"/>
          </p:cNvCxnSpPr>
          <p:nvPr/>
        </p:nvCxnSpPr>
        <p:spPr>
          <a:xfrm flipH="1">
            <a:off x="3263666" y="3422211"/>
            <a:ext cx="5058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0"/>
          <p:cNvCxnSpPr>
            <a:stCxn id="148" idx="1"/>
            <a:endCxn id="151" idx="3"/>
          </p:cNvCxnSpPr>
          <p:nvPr/>
        </p:nvCxnSpPr>
        <p:spPr>
          <a:xfrm flipH="1">
            <a:off x="3150232" y="4258102"/>
            <a:ext cx="646800" cy="2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6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