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559675" cy="10691813"/>
  <p:embeddedFontLst>
    <p:embeddedFont>
      <p:font typeface="Tahoma" panose="020B0604030504040204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qxBjug8sczk3o3LTPYFWhsDqf2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an Manuel Cipollo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48" autoAdjust="0"/>
  </p:normalViewPr>
  <p:slideViewPr>
    <p:cSldViewPr snapToGrid="0">
      <p:cViewPr varScale="1">
        <p:scale>
          <a:sx n="69" d="100"/>
          <a:sy n="69" d="100"/>
        </p:scale>
        <p:origin x="-20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0-17T11:11:42.451" idx="1">
    <p:pos x="646" y="481"/>
    <p:text>No sería necesario incluir el Distinct, ya que las operaciones de conjuntos por defecto descartan las tuplas repetidas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-V1pDQ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/>
          <p:nvPr/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/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502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/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 txBox="1"/>
          <p:nvPr/>
        </p:nvSpPr>
        <p:spPr>
          <a:xfrm>
            <a:off x="4716462" y="11876087"/>
            <a:ext cx="3606800" cy="6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246061" marR="0" lvl="0" indent="-225422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:notes"/>
          <p:cNvSpPr txBox="1"/>
          <p:nvPr/>
        </p:nvSpPr>
        <p:spPr>
          <a:xfrm>
            <a:off x="4716462" y="11876087"/>
            <a:ext cx="3614737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1400" y="950912"/>
            <a:ext cx="6248400" cy="46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/>
          <p:nvPr/>
        </p:nvSpPr>
        <p:spPr>
          <a:xfrm>
            <a:off x="833437" y="5937250"/>
            <a:ext cx="6667500" cy="56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6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" name="Google Shape;180;p6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22)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númeroPrestamo</a:t>
            </a:r>
            <a:endParaRPr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préstamo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importe </a:t>
            </a:r>
            <a:r>
              <a:rPr lang="en-US" b="1">
                <a:solidFill>
                  <a:srgbClr val="FF0000"/>
                </a:solidFill>
              </a:rPr>
              <a:t>is null</a:t>
            </a:r>
            <a:r>
              <a:rPr lang="en-US">
                <a:solidFill>
                  <a:srgbClr val="FF0000"/>
                </a:solidFill>
              </a:rPr>
              <a:t>     </a:t>
            </a:r>
            <a:r>
              <a:rPr lang="en-US" i="1">
                <a:solidFill>
                  <a:srgbClr val="FF0000"/>
                </a:solidFill>
              </a:rPr>
              <a:t>(se puede utilizar </a:t>
            </a:r>
            <a:r>
              <a:rPr lang="en-US" b="1" i="1">
                <a:solidFill>
                  <a:srgbClr val="FF0000"/>
                </a:solidFill>
              </a:rPr>
              <a:t>is not null)</a:t>
            </a:r>
            <a:r>
              <a:rPr lang="en-US" i="1">
                <a:solidFill>
                  <a:srgbClr val="FF0000"/>
                </a:solidFill>
              </a:rPr>
              <a:t>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23) 🡪 </a:t>
            </a:r>
            <a:r>
              <a:rPr lang="en-US" b="1"/>
              <a:t>COMENZAMOS CON ANIDACION DE CONSULTAS</a:t>
            </a:r>
            <a:endParaRPr b="1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Select distinct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 ,cliente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z="1200" b="1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propietarioprestamo</a:t>
            </a:r>
            <a:r>
              <a:rPr lang="en-US" sz="1200" b="0">
                <a:solidFill>
                  <a:srgbClr val="FF0000"/>
                </a:solidFill>
              </a:rPr>
              <a:t>. nrocliente = cliente.nroCliente </a:t>
            </a:r>
            <a:r>
              <a:rPr lang="en-US" sz="1200" b="1">
                <a:solidFill>
                  <a:srgbClr val="FF0000"/>
                </a:solidFill>
              </a:rPr>
              <a:t>and </a:t>
            </a:r>
            <a:r>
              <a:rPr lang="en-US">
                <a:solidFill>
                  <a:srgbClr val="FF0000"/>
                </a:solidFill>
              </a:rPr>
              <a:t>nroCliente </a:t>
            </a:r>
            <a:r>
              <a:rPr lang="en-US" b="1">
                <a:solidFill>
                  <a:srgbClr val="FF0000"/>
                </a:solidFill>
              </a:rPr>
              <a:t>in</a:t>
            </a:r>
            <a:r>
              <a:rPr lang="en-US">
                <a:solidFill>
                  <a:srgbClr val="FF0000"/>
                </a:solidFill>
              </a:rPr>
              <a:t> 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nroCliente</a:t>
            </a:r>
            <a:endParaRPr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24)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Select distinct</a:t>
            </a:r>
            <a:r>
              <a:rPr lang="en-US" sz="1100">
                <a:solidFill>
                  <a:srgbClr val="FF0000"/>
                </a:solidFill>
              </a:rPr>
              <a:t> nombCliente</a:t>
            </a:r>
            <a:endParaRPr sz="1100"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propietarioprestamo as pp, prestamo as p, sucursal as s, cliente as c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pp.#préstamo = p.#prestamo</a:t>
            </a:r>
            <a:endParaRPr sz="1100"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p.nombreSucursal = s.nombreSucursal</a:t>
            </a:r>
            <a:endParaRPr sz="1100"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s.ciudad_sucursal=“LP” </a:t>
            </a: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pp.codCliente=c.codCliente </a:t>
            </a: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pp.nroCliente </a:t>
            </a:r>
            <a:r>
              <a:rPr lang="en-US" sz="1100" b="1">
                <a:solidFill>
                  <a:srgbClr val="FF0000"/>
                </a:solidFill>
              </a:rPr>
              <a:t>in</a:t>
            </a:r>
            <a:r>
              <a:rPr lang="en-US" sz="1100">
                <a:solidFill>
                  <a:srgbClr val="FF0000"/>
                </a:solidFill>
              </a:rPr>
              <a:t> 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rgbClr val="FF0000"/>
                </a:solidFill>
              </a:rPr>
              <a:t>(</a:t>
            </a:r>
            <a:r>
              <a:rPr lang="en-US" sz="1100" b="1">
                <a:solidFill>
                  <a:srgbClr val="FF0000"/>
                </a:solidFill>
              </a:rPr>
              <a:t>Select</a:t>
            </a:r>
            <a:r>
              <a:rPr lang="en-US" sz="1100">
                <a:solidFill>
                  <a:srgbClr val="FF0000"/>
                </a:solidFill>
              </a:rPr>
              <a:t> nroCliente</a:t>
            </a:r>
            <a:endParaRPr sz="1100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 pc, cuenta c, </a:t>
            </a:r>
            <a:r>
              <a:rPr lang="en-US" sz="1100" b="1">
                <a:solidFill>
                  <a:srgbClr val="FF0000"/>
                </a:solidFill>
              </a:rPr>
              <a:t>sucursal s1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pc.#cuenta = c.#cuenta 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c.nombreSucursal = </a:t>
            </a:r>
            <a:r>
              <a:rPr lang="en-US" sz="1100" b="1">
                <a:solidFill>
                  <a:srgbClr val="FF0000"/>
                </a:solidFill>
              </a:rPr>
              <a:t>s1</a:t>
            </a:r>
            <a:r>
              <a:rPr lang="en-US" sz="1100">
                <a:solidFill>
                  <a:srgbClr val="FF0000"/>
                </a:solidFill>
              </a:rPr>
              <a:t>.nombreSucursal</a:t>
            </a:r>
            <a:endParaRPr/>
          </a:p>
          <a:p>
            <a:pPr marL="914400" marR="0" lvl="2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s.ciudadSucursal=“LP”)</a:t>
            </a:r>
            <a:endParaRPr sz="1100" b="1">
              <a:solidFill>
                <a:srgbClr val="FF0000"/>
              </a:solidFill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24) 🡪 QUE PASA SI DEBERIA SER EL PRESTAMO Y LA CUENTA EN LA </a:t>
            </a:r>
            <a:r>
              <a:rPr lang="en-US" b="1"/>
              <a:t>MISMA SUCURSAL DE LA PLATA</a:t>
            </a:r>
            <a:endParaRPr b="1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Select distinct</a:t>
            </a:r>
            <a:r>
              <a:rPr lang="en-US" sz="1100">
                <a:solidFill>
                  <a:srgbClr val="FF0000"/>
                </a:solidFill>
              </a:rPr>
              <a:t> nombCliente</a:t>
            </a:r>
            <a:endParaRPr sz="1100">
              <a:solidFill>
                <a:srgbClr val="FF0000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propietarioprestamo as pp, prestamo as p, sucursal as s, cliente as c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pp.#préstamo = p.#prestamo</a:t>
            </a:r>
            <a:endParaRPr sz="1100"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p.nombreSucursal = s.nombreSucursal</a:t>
            </a:r>
            <a:endParaRPr sz="1100">
              <a:solidFill>
                <a:srgbClr val="FF0000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s.ciudad_sucursal=“LP” </a:t>
            </a:r>
            <a:r>
              <a:rPr lang="en-US" sz="1100" b="1">
                <a:solidFill>
                  <a:srgbClr val="FF0000"/>
                </a:solidFill>
              </a:rPr>
              <a:t>and </a:t>
            </a:r>
            <a:r>
              <a:rPr lang="en-US" sz="1100">
                <a:solidFill>
                  <a:srgbClr val="FF0000"/>
                </a:solidFill>
              </a:rPr>
              <a:t>pp.codCliente=c.codCliente </a:t>
            </a: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pp.nroCliente </a:t>
            </a:r>
            <a:r>
              <a:rPr lang="en-US" sz="1100" b="1">
                <a:solidFill>
                  <a:srgbClr val="FF0000"/>
                </a:solidFill>
              </a:rPr>
              <a:t>in</a:t>
            </a:r>
            <a:r>
              <a:rPr lang="en-US" sz="1100">
                <a:solidFill>
                  <a:srgbClr val="FF0000"/>
                </a:solidFill>
              </a:rPr>
              <a:t>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0000"/>
                </a:solidFill>
              </a:rPr>
              <a:t>(</a:t>
            </a:r>
            <a:r>
              <a:rPr lang="en-US" sz="1100" b="1">
                <a:solidFill>
                  <a:srgbClr val="FF0000"/>
                </a:solidFill>
              </a:rPr>
              <a:t>Select</a:t>
            </a:r>
            <a:r>
              <a:rPr lang="en-US" sz="1100">
                <a:solidFill>
                  <a:srgbClr val="FF0000"/>
                </a:solidFill>
              </a:rPr>
              <a:t> codCliente</a:t>
            </a:r>
            <a:endParaRPr sz="1100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 pc, cuenta c</a:t>
            </a:r>
            <a:endParaRPr sz="1100" b="1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pc.#cuenta = c.#cuenta 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c.nombreSucursal = </a:t>
            </a:r>
            <a:r>
              <a:rPr lang="en-US" sz="1100" b="1">
                <a:solidFill>
                  <a:srgbClr val="FF0000"/>
                </a:solidFill>
              </a:rPr>
              <a:t>s</a:t>
            </a:r>
            <a:r>
              <a:rPr lang="en-US" sz="1100">
                <a:solidFill>
                  <a:srgbClr val="FF0000"/>
                </a:solidFill>
              </a:rPr>
              <a:t>.nombreSucursal) 🡪 </a:t>
            </a:r>
            <a:r>
              <a:rPr lang="en-US" sz="1100" b="1">
                <a:solidFill>
                  <a:srgbClr val="FF0000"/>
                </a:solidFill>
              </a:rPr>
              <a:t>USAMOS LA MISMA TABLA</a:t>
            </a:r>
            <a:endParaRPr sz="11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7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8" name="Google Shape;188;p6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22)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númeroPrestamo</a:t>
            </a:r>
            <a:endParaRPr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préstamo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importe </a:t>
            </a:r>
            <a:r>
              <a:rPr lang="en-US" b="1">
                <a:solidFill>
                  <a:srgbClr val="FF0000"/>
                </a:solidFill>
              </a:rPr>
              <a:t>is null</a:t>
            </a:r>
            <a:r>
              <a:rPr lang="en-US">
                <a:solidFill>
                  <a:srgbClr val="FF0000"/>
                </a:solidFill>
              </a:rPr>
              <a:t>     </a:t>
            </a:r>
            <a:r>
              <a:rPr lang="en-US" i="1">
                <a:solidFill>
                  <a:srgbClr val="FF0000"/>
                </a:solidFill>
              </a:rPr>
              <a:t>(se puede utilizar </a:t>
            </a:r>
            <a:r>
              <a:rPr lang="en-US" b="1" i="1">
                <a:solidFill>
                  <a:srgbClr val="FF0000"/>
                </a:solidFill>
              </a:rPr>
              <a:t>is not null)</a:t>
            </a:r>
            <a:r>
              <a:rPr lang="en-US" i="1">
                <a:solidFill>
                  <a:srgbClr val="FF0000"/>
                </a:solidFill>
              </a:rPr>
              <a:t>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23) 🡪 </a:t>
            </a:r>
            <a:r>
              <a:rPr lang="en-US" b="1"/>
              <a:t>COMENZAMOS CON ANIDACION DE CONSULTAS</a:t>
            </a:r>
            <a:endParaRPr b="1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Select distinct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 ,cliente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z="1200" b="1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propietarioprestamo</a:t>
            </a:r>
            <a:r>
              <a:rPr lang="en-US" sz="1200" b="0">
                <a:solidFill>
                  <a:srgbClr val="FF0000"/>
                </a:solidFill>
              </a:rPr>
              <a:t>. nrocliente = cliente.nroCliente </a:t>
            </a:r>
            <a:r>
              <a:rPr lang="en-US" sz="1200" b="1">
                <a:solidFill>
                  <a:srgbClr val="FF0000"/>
                </a:solidFill>
              </a:rPr>
              <a:t>and </a:t>
            </a:r>
            <a:r>
              <a:rPr lang="en-US">
                <a:solidFill>
                  <a:srgbClr val="FF0000"/>
                </a:solidFill>
              </a:rPr>
              <a:t>nroCliente </a:t>
            </a:r>
            <a:r>
              <a:rPr lang="en-US" b="1">
                <a:solidFill>
                  <a:srgbClr val="FF0000"/>
                </a:solidFill>
              </a:rPr>
              <a:t>in</a:t>
            </a:r>
            <a:r>
              <a:rPr lang="en-US">
                <a:solidFill>
                  <a:srgbClr val="FF0000"/>
                </a:solidFill>
              </a:rPr>
              <a:t> 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nroCliente</a:t>
            </a:r>
            <a:endParaRPr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24)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Select distinct</a:t>
            </a:r>
            <a:r>
              <a:rPr lang="en-US" sz="1100">
                <a:solidFill>
                  <a:srgbClr val="FF0000"/>
                </a:solidFill>
              </a:rPr>
              <a:t> nombCliente</a:t>
            </a:r>
            <a:endParaRPr sz="1100"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propietarioprestamo as pp, prestamo as p, sucursal as s, cliente as c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pp.#préstamo = p.#prestamo</a:t>
            </a:r>
            <a:endParaRPr sz="1100"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p.nombreSucursal = s.nombreSucursal</a:t>
            </a:r>
            <a:endParaRPr sz="1100"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s.ciudad_sucursal=“LP” </a:t>
            </a: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pp.codCliente=c.codCliente </a:t>
            </a: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pp.nroCliente </a:t>
            </a:r>
            <a:r>
              <a:rPr lang="en-US" sz="1100" b="1">
                <a:solidFill>
                  <a:srgbClr val="FF0000"/>
                </a:solidFill>
              </a:rPr>
              <a:t>in</a:t>
            </a:r>
            <a:r>
              <a:rPr lang="en-US" sz="1100">
                <a:solidFill>
                  <a:srgbClr val="FF0000"/>
                </a:solidFill>
              </a:rPr>
              <a:t> 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rgbClr val="FF0000"/>
                </a:solidFill>
              </a:rPr>
              <a:t>(</a:t>
            </a:r>
            <a:r>
              <a:rPr lang="en-US" sz="1100" b="1">
                <a:solidFill>
                  <a:srgbClr val="FF0000"/>
                </a:solidFill>
              </a:rPr>
              <a:t>Select</a:t>
            </a:r>
            <a:r>
              <a:rPr lang="en-US" sz="1100">
                <a:solidFill>
                  <a:srgbClr val="FF0000"/>
                </a:solidFill>
              </a:rPr>
              <a:t> nroCliente</a:t>
            </a:r>
            <a:endParaRPr sz="1100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 pc, cuenta c, </a:t>
            </a:r>
            <a:r>
              <a:rPr lang="en-US" sz="1100" b="1">
                <a:solidFill>
                  <a:srgbClr val="FF0000"/>
                </a:solidFill>
              </a:rPr>
              <a:t>sucursal s1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pc.#cuenta = c.#cuenta 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c.nombreSucursal = </a:t>
            </a:r>
            <a:r>
              <a:rPr lang="en-US" sz="1100" b="1">
                <a:solidFill>
                  <a:srgbClr val="FF0000"/>
                </a:solidFill>
              </a:rPr>
              <a:t>s1</a:t>
            </a:r>
            <a:r>
              <a:rPr lang="en-US" sz="1100">
                <a:solidFill>
                  <a:srgbClr val="FF0000"/>
                </a:solidFill>
              </a:rPr>
              <a:t>.nombreSucursal</a:t>
            </a:r>
            <a:endParaRPr/>
          </a:p>
          <a:p>
            <a:pPr marL="914400" marR="0" lvl="2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s.ciudadSucursal=“LP”)</a:t>
            </a:r>
            <a:endParaRPr sz="1100" b="1">
              <a:solidFill>
                <a:srgbClr val="FF0000"/>
              </a:solidFill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24) 🡪 QUE PASA SI DEBERIA SER EL PRESTAMO Y LA CUENTA EN LA </a:t>
            </a:r>
            <a:r>
              <a:rPr lang="en-US" b="1"/>
              <a:t>MISMA SUCURSAL DE LA PLATA</a:t>
            </a:r>
            <a:endParaRPr b="1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Select distinct</a:t>
            </a:r>
            <a:r>
              <a:rPr lang="en-US" sz="1100">
                <a:solidFill>
                  <a:srgbClr val="FF0000"/>
                </a:solidFill>
              </a:rPr>
              <a:t> nombCliente</a:t>
            </a:r>
            <a:endParaRPr sz="1100">
              <a:solidFill>
                <a:srgbClr val="FF0000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propietarioprestamo as pp, prestamo as p, sucursal as s, cliente as c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pp.#préstamo = p.#prestamo</a:t>
            </a:r>
            <a:endParaRPr sz="1100"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p.nombreSucursal = s.nombreSucursal</a:t>
            </a:r>
            <a:endParaRPr sz="1100">
              <a:solidFill>
                <a:srgbClr val="FF0000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s.ciudad_sucursal=“LP” </a:t>
            </a:r>
            <a:r>
              <a:rPr lang="en-US" sz="1100" b="1">
                <a:solidFill>
                  <a:srgbClr val="FF0000"/>
                </a:solidFill>
              </a:rPr>
              <a:t>and </a:t>
            </a:r>
            <a:r>
              <a:rPr lang="en-US" sz="1100">
                <a:solidFill>
                  <a:srgbClr val="FF0000"/>
                </a:solidFill>
              </a:rPr>
              <a:t>pp.codCliente=c.codCliente </a:t>
            </a: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pp.nroCliente </a:t>
            </a:r>
            <a:r>
              <a:rPr lang="en-US" sz="1100" b="1">
                <a:solidFill>
                  <a:srgbClr val="FF0000"/>
                </a:solidFill>
              </a:rPr>
              <a:t>in</a:t>
            </a:r>
            <a:r>
              <a:rPr lang="en-US" sz="1100">
                <a:solidFill>
                  <a:srgbClr val="FF0000"/>
                </a:solidFill>
              </a:rPr>
              <a:t>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0000"/>
                </a:solidFill>
              </a:rPr>
              <a:t>(</a:t>
            </a:r>
            <a:r>
              <a:rPr lang="en-US" sz="1100" b="1">
                <a:solidFill>
                  <a:srgbClr val="FF0000"/>
                </a:solidFill>
              </a:rPr>
              <a:t>Select</a:t>
            </a:r>
            <a:r>
              <a:rPr lang="en-US" sz="1100">
                <a:solidFill>
                  <a:srgbClr val="FF0000"/>
                </a:solidFill>
              </a:rPr>
              <a:t> codCliente</a:t>
            </a:r>
            <a:endParaRPr sz="1100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 pc, cuenta c</a:t>
            </a:r>
            <a:endParaRPr sz="1100" b="1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pc.#cuenta = c.#cuenta 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c.nombreSucursal = </a:t>
            </a:r>
            <a:r>
              <a:rPr lang="en-US" sz="1100" b="1">
                <a:solidFill>
                  <a:srgbClr val="FF0000"/>
                </a:solidFill>
              </a:rPr>
              <a:t>s</a:t>
            </a:r>
            <a:r>
              <a:rPr lang="en-US" sz="1100">
                <a:solidFill>
                  <a:srgbClr val="FF0000"/>
                </a:solidFill>
              </a:rPr>
              <a:t>.nombreSucursal) 🡪 </a:t>
            </a:r>
            <a:r>
              <a:rPr lang="en-US" sz="1100" b="1">
                <a:solidFill>
                  <a:srgbClr val="FF0000"/>
                </a:solidFill>
              </a:rPr>
              <a:t>USAMOS LA MISMA TABLA</a:t>
            </a:r>
            <a:endParaRPr sz="11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8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6" name="Google Shape;196;p6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Ejemplo 25)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lang="en-US" sz="1200" b="1">
                <a:solidFill>
                  <a:srgbClr val="FF0000"/>
                </a:solidFill>
              </a:rPr>
              <a:t>&gt; some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      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marL="4572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 b="1"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26)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lang="en-US" sz="1200" b="1">
                <a:solidFill>
                  <a:srgbClr val="FF0000"/>
                </a:solidFill>
              </a:rPr>
              <a:t>&gt; all </a:t>
            </a:r>
            <a:r>
              <a:rPr lang="en-US" sz="1200">
                <a:solidFill>
                  <a:srgbClr val="FF0000"/>
                </a:solidFill>
              </a:rPr>
              <a:t>( 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Ejemplo 27)</a:t>
            </a:r>
            <a:endParaRPr sz="1200"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Having avg</a:t>
            </a:r>
            <a:r>
              <a:rPr lang="en-US" sz="1200">
                <a:solidFill>
                  <a:srgbClr val="FF0000"/>
                </a:solidFill>
              </a:rPr>
              <a:t> (saldo) </a:t>
            </a:r>
            <a:r>
              <a:rPr lang="en-US" sz="1200" b="1">
                <a:solidFill>
                  <a:srgbClr val="FF0000"/>
                </a:solidFill>
              </a:rPr>
              <a:t>&gt;= all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lang="en-US" sz="1200" b="1">
                <a:solidFill>
                  <a:srgbClr val="FF0000"/>
                </a:solidFill>
              </a:rPr>
              <a:t>select avg</a:t>
            </a:r>
            <a:r>
              <a:rPr lang="en-US" sz="1200">
                <a:solidFill>
                  <a:srgbClr val="FF0000"/>
                </a:solidFill>
              </a:rPr>
              <a:t> saldo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       		                       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                                            </a:t>
            </a:r>
            <a:r>
              <a:rPr lang="en-US" sz="1200" b="1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nombreSucursal)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200">
                <a:solidFill>
                  <a:schemeClr val="dk1"/>
                </a:solidFill>
              </a:rPr>
              <a:t>Ejemplo 28)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</a:t>
            </a:r>
            <a:r>
              <a:rPr lang="en-US" sz="1200">
                <a:solidFill>
                  <a:srgbClr val="FF0000"/>
                </a:solidFill>
              </a:rPr>
              <a:t>SELECT dni, nombCliente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	FROM cliente c NATURAL JOIN PropietarioCuenta pc NATURAL JOIN Cuenta cu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	GROUP BY c.codCliente, c.dni, c.nombCliente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	HAVING COUNT(DISTINCT(cu.nombreSucursal)) = (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		SELECT COUNT(*) as total_sucursales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		FROM Sucursal</a:t>
            </a:r>
            <a:endParaRPr sz="1200">
              <a:solidFill>
                <a:srgbClr val="FF0000"/>
              </a:solidFill>
            </a:endParaRPr>
          </a:p>
          <a:p>
            <a:pPr marL="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)</a:t>
            </a:r>
            <a:endParaRPr sz="1200">
              <a:solidFill>
                <a:srgbClr val="FF0000"/>
              </a:solidFill>
            </a:endParaRPr>
          </a:p>
          <a:p>
            <a:pPr marL="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9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4" name="Google Shape;204;p6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25)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lang="en-US" sz="1200" b="1">
                <a:solidFill>
                  <a:srgbClr val="FF0000"/>
                </a:solidFill>
              </a:rPr>
              <a:t>&gt; some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      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marL="4572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 b="1"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26)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lang="en-US" sz="1200" b="1">
                <a:solidFill>
                  <a:srgbClr val="FF0000"/>
                </a:solidFill>
              </a:rPr>
              <a:t>&gt;= all </a:t>
            </a:r>
            <a:r>
              <a:rPr lang="en-US" sz="1200">
                <a:solidFill>
                  <a:srgbClr val="FF0000"/>
                </a:solidFill>
              </a:rPr>
              <a:t>( 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27)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Having avg</a:t>
            </a:r>
            <a:r>
              <a:rPr lang="en-US" sz="1200">
                <a:solidFill>
                  <a:srgbClr val="FF0000"/>
                </a:solidFill>
              </a:rPr>
              <a:t> (saldo) </a:t>
            </a:r>
            <a:r>
              <a:rPr lang="en-US" sz="1200" b="1">
                <a:solidFill>
                  <a:srgbClr val="FF0000"/>
                </a:solidFill>
              </a:rPr>
              <a:t>&gt;= all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lang="en-US" sz="1200" b="1">
                <a:solidFill>
                  <a:srgbClr val="FF0000"/>
                </a:solidFill>
              </a:rPr>
              <a:t>select avg</a:t>
            </a:r>
            <a:r>
              <a:rPr lang="en-US" sz="1200">
                <a:solidFill>
                  <a:srgbClr val="FF0000"/>
                </a:solidFill>
              </a:rPr>
              <a:t> saldo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       		                       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                                            </a:t>
            </a:r>
            <a:r>
              <a:rPr lang="en-US" sz="1200" b="1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nombreSucursal)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" name="Google Shape;212;p7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25)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lang="en-US" sz="1200" b="1">
                <a:solidFill>
                  <a:srgbClr val="FF0000"/>
                </a:solidFill>
              </a:rPr>
              <a:t>&gt; some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      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marL="4572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 b="1"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26)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lang="en-US" sz="1200" b="1">
                <a:solidFill>
                  <a:srgbClr val="FF0000"/>
                </a:solidFill>
              </a:rPr>
              <a:t>&gt; all </a:t>
            </a:r>
            <a:r>
              <a:rPr lang="en-US" sz="1200">
                <a:solidFill>
                  <a:srgbClr val="FF0000"/>
                </a:solidFill>
              </a:rPr>
              <a:t>( 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27)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Having avg</a:t>
            </a:r>
            <a:r>
              <a:rPr lang="en-US" sz="1200">
                <a:solidFill>
                  <a:srgbClr val="FF0000"/>
                </a:solidFill>
              </a:rPr>
              <a:t> (saldo) </a:t>
            </a:r>
            <a:r>
              <a:rPr lang="en-US" sz="1200" b="1">
                <a:solidFill>
                  <a:srgbClr val="FF0000"/>
                </a:solidFill>
              </a:rPr>
              <a:t>&gt;= all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lang="en-US" sz="1200" b="1">
                <a:solidFill>
                  <a:srgbClr val="FF0000"/>
                </a:solidFill>
              </a:rPr>
              <a:t>select avg</a:t>
            </a:r>
            <a:r>
              <a:rPr lang="en-US" sz="1200">
                <a:solidFill>
                  <a:srgbClr val="FF0000"/>
                </a:solidFill>
              </a:rPr>
              <a:t> saldo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       		                       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                                            </a:t>
            </a:r>
            <a:r>
              <a:rPr lang="en-US" sz="1200" b="1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nombreSucursal)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1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7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25)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lang="en-US" sz="1200" b="1">
                <a:solidFill>
                  <a:srgbClr val="FF0000"/>
                </a:solidFill>
              </a:rPr>
              <a:t>&gt; some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      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marL="4572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 b="1"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26)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lang="en-US" sz="1200" b="1">
                <a:solidFill>
                  <a:srgbClr val="FF0000"/>
                </a:solidFill>
              </a:rPr>
              <a:t>&gt; all </a:t>
            </a:r>
            <a:r>
              <a:rPr lang="en-US" sz="1200">
                <a:solidFill>
                  <a:srgbClr val="FF0000"/>
                </a:solidFill>
              </a:rPr>
              <a:t>( 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27)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lang="en-US" sz="1200" b="1">
                <a:solidFill>
                  <a:srgbClr val="FF0000"/>
                </a:solidFill>
              </a:rPr>
              <a:t>Having avg</a:t>
            </a:r>
            <a:r>
              <a:rPr lang="en-US" sz="1200">
                <a:solidFill>
                  <a:srgbClr val="FF0000"/>
                </a:solidFill>
              </a:rPr>
              <a:t> (saldo) </a:t>
            </a:r>
            <a:r>
              <a:rPr lang="en-US" sz="1200" b="1">
                <a:solidFill>
                  <a:srgbClr val="FF0000"/>
                </a:solidFill>
              </a:rPr>
              <a:t>&gt;= all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lang="en-US" sz="1200" b="1">
                <a:solidFill>
                  <a:srgbClr val="FF0000"/>
                </a:solidFill>
              </a:rPr>
              <a:t>select avg</a:t>
            </a:r>
            <a:r>
              <a:rPr lang="en-US" sz="1200">
                <a:solidFill>
                  <a:srgbClr val="FF0000"/>
                </a:solidFill>
              </a:rPr>
              <a:t> saldo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       		                       </a:t>
            </a:r>
            <a:r>
              <a:rPr lang="en-US" sz="1200" b="1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                                            </a:t>
            </a:r>
            <a:r>
              <a:rPr lang="en-US" sz="1200" b="1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nombreSucursal)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1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7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endParaRPr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11)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dni, nombCliente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 natural join Cliente)  </a:t>
            </a:r>
            <a:r>
              <a:rPr lang="en-US" b="1">
                <a:solidFill>
                  <a:srgbClr val="FF0000"/>
                </a:solidFill>
              </a:rPr>
              <a:t>Union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dni, nombCliente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 natural join Cliente)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12)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dni, nombCliente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 natural join Cliente)   </a:t>
            </a:r>
            <a:r>
              <a:rPr lang="en-US" b="1">
                <a:solidFill>
                  <a:srgbClr val="FF0000"/>
                </a:solidFill>
              </a:rPr>
              <a:t>Intersect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  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dni, nombCliente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    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 natural join Cliente)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0"/>
              <a:t> Ejemplo 13)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dni, nombCliente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 natural join Cliente)   </a:t>
            </a:r>
            <a:r>
              <a:rPr lang="en-US" b="1">
                <a:solidFill>
                  <a:srgbClr val="FF0000"/>
                </a:solidFill>
              </a:rPr>
              <a:t>Except</a:t>
            </a:r>
            <a:r>
              <a:rPr lang="en-US">
                <a:solidFill>
                  <a:srgbClr val="FF0000"/>
                </a:solidFill>
              </a:rPr>
              <a:t> 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 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dni, nombCliente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  	  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 natural join Cliente)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11)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PropietarioCuenta)  </a:t>
            </a:r>
            <a:r>
              <a:rPr lang="en-US" b="1">
                <a:solidFill>
                  <a:srgbClr val="FF0000"/>
                </a:solidFill>
              </a:rPr>
              <a:t>Union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12)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PropietarioCuenta)   </a:t>
            </a:r>
            <a:r>
              <a:rPr lang="en-US" b="1">
                <a:solidFill>
                  <a:srgbClr val="FF0000"/>
                </a:solidFill>
              </a:rPr>
              <a:t>Intersect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  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    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0"/>
              <a:t> Ejemplo 13)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PropietarioCuenta)   </a:t>
            </a:r>
            <a:r>
              <a:rPr lang="en-US" b="1">
                <a:solidFill>
                  <a:srgbClr val="FF0000"/>
                </a:solidFill>
              </a:rPr>
              <a:t>Except</a:t>
            </a:r>
            <a:r>
              <a:rPr lang="en-US">
                <a:solidFill>
                  <a:srgbClr val="FF0000"/>
                </a:solidFill>
              </a:rPr>
              <a:t> 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 (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  	  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PropietarioPrestamo)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 txBox="1"/>
          <p:nvPr/>
        </p:nvSpPr>
        <p:spPr>
          <a:xfrm>
            <a:off x="5592324" y="6416909"/>
            <a:ext cx="4277164" cy="33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Google Shape;1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Google Shape;132;p1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14)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COUNT(nroCuenta) as cantCuentas    🡪 podria  contar cualquier campo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saldo &gt; 50000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15)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AVG(saldo) as Promedio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nombreSucursal = ‘X’</a:t>
            </a:r>
            <a:endParaRPr/>
          </a:p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16)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MAX(importe) as Maximo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Prestamo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nombreSucursal = ‘Y’</a:t>
            </a:r>
            <a:endParaRPr b="1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FF000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17)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SUM(importe) as total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Prestamo</a:t>
            </a:r>
            <a:endParaRPr b="1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1:notes"/>
          <p:cNvSpPr txBox="1"/>
          <p:nvPr/>
        </p:nvSpPr>
        <p:spPr>
          <a:xfrm>
            <a:off x="5592324" y="6416909"/>
            <a:ext cx="4277164" cy="33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0" name="Google Shape;140;p6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14)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COUNT(nroCuenta) as cantCuentas    🡪 podria  contar cualquier campo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saldo &gt; 50000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15)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AVG(saldo) as Promedio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nombreSucursal = ‘X’</a:t>
            </a:r>
            <a:endParaRPr/>
          </a:p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16)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MAX(importe) as Maximo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Prestamo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nombreSucursal = ‘Y’</a:t>
            </a:r>
            <a:endParaRPr b="1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FF000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17)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SUM(importe) as total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Prestamo</a:t>
            </a:r>
            <a:endParaRPr b="1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2:notes"/>
          <p:cNvSpPr txBox="1"/>
          <p:nvPr/>
        </p:nvSpPr>
        <p:spPr>
          <a:xfrm>
            <a:off x="5592324" y="6416909"/>
            <a:ext cx="4277164" cy="33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8" name="Google Shape;148;p6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14)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COUNT(nroCuenta) as cantCuentas    🡪 podria  contar cualquier campo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saldo &gt; 50000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15)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AVG(saldo) as Promedio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nombreSucursal = ‘X’</a:t>
            </a:r>
            <a:endParaRPr/>
          </a:p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16)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MAX(importe) as Maximo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Prestamo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nombreSucursal = ‘Y’</a:t>
            </a:r>
            <a:endParaRPr b="1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FF000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17)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SUM(importe) as total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Prestamo</a:t>
            </a:r>
            <a:endParaRPr b="1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3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6" name="Google Shape;156;p6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18)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lang="en-US" b="1">
                <a:solidFill>
                  <a:srgbClr val="FF0000"/>
                </a:solidFill>
              </a:rPr>
              <a:t>avg</a:t>
            </a:r>
            <a:r>
              <a:rPr lang="en-US">
                <a:solidFill>
                  <a:srgbClr val="FF0000"/>
                </a:solidFill>
              </a:rPr>
              <a:t>(saldo) as saldoProm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1"/>
              <a:t> </a:t>
            </a:r>
            <a:r>
              <a:rPr lang="en-US"/>
              <a:t>Ejemplo 19) </a:t>
            </a:r>
            <a:r>
              <a:rPr lang="en-US" b="1" i="1"/>
              <a:t>un cliente solo debe contarse una vez aunque tenga varias cuentas, es un solo cliente.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lang="en-US" b="1">
                <a:solidFill>
                  <a:srgbClr val="FF0000"/>
                </a:solidFill>
              </a:rPr>
              <a:t>count(distinct</a:t>
            </a:r>
            <a:r>
              <a:rPr lang="en-US">
                <a:solidFill>
                  <a:srgbClr val="FF0000"/>
                </a:solidFill>
              </a:rPr>
              <a:t> nroCliente)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cuenta, propietariocuenta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cuenta.número = propietariocuenta.número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marL="4572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20)</a:t>
            </a:r>
            <a:endParaRPr/>
          </a:p>
          <a:p>
            <a:pPr marL="9144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lang="en-US" b="1">
                <a:solidFill>
                  <a:srgbClr val="FF0000"/>
                </a:solidFill>
              </a:rPr>
              <a:t>avg</a:t>
            </a:r>
            <a:r>
              <a:rPr lang="en-US">
                <a:solidFill>
                  <a:srgbClr val="FF0000"/>
                </a:solidFill>
              </a:rPr>
              <a:t>(saldo)</a:t>
            </a:r>
            <a:endParaRPr/>
          </a:p>
          <a:p>
            <a:pPr marL="9144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 </a:t>
            </a:r>
            <a:r>
              <a:rPr lang="en-US">
                <a:solidFill>
                  <a:srgbClr val="FF0000"/>
                </a:solidFill>
              </a:rPr>
              <a:t>cuenta	</a:t>
            </a:r>
            <a:endParaRPr/>
          </a:p>
          <a:p>
            <a:pPr marL="9144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Having avg</a:t>
            </a:r>
            <a:r>
              <a:rPr lang="en-US">
                <a:solidFill>
                  <a:srgbClr val="FF0000"/>
                </a:solidFill>
              </a:rPr>
              <a:t>(saldo) &gt; 200000</a:t>
            </a:r>
            <a:endParaRPr/>
          </a:p>
          <a:p>
            <a:pPr marL="4572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1"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21)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Select </a:t>
            </a:r>
            <a:r>
              <a:rPr lang="en-US" sz="1100">
                <a:solidFill>
                  <a:srgbClr val="FF0000"/>
                </a:solidFill>
              </a:rPr>
              <a:t>nombCliente, </a:t>
            </a:r>
            <a:r>
              <a:rPr lang="en-US" sz="1100" b="1">
                <a:solidFill>
                  <a:srgbClr val="FF0000"/>
                </a:solidFill>
              </a:rPr>
              <a:t>avg</a:t>
            </a:r>
            <a:r>
              <a:rPr lang="en-US" sz="1100">
                <a:solidFill>
                  <a:srgbClr val="FF0000"/>
                </a:solidFill>
              </a:rPr>
              <a:t>(saldo)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propietariocuenta, cuenta, cliente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propietariocuenta.nroCuenta= cuenta.nroCuenta </a:t>
            </a:r>
            <a:r>
              <a:rPr lang="en-US" sz="1100" b="1">
                <a:solidFill>
                  <a:srgbClr val="FF0000"/>
                </a:solidFill>
              </a:rPr>
              <a:t>and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            </a:t>
            </a:r>
            <a:r>
              <a:rPr lang="en-US" sz="1100" b="0">
                <a:solidFill>
                  <a:srgbClr val="FF0000"/>
                </a:solidFill>
              </a:rPr>
              <a:t>propietariocuenta. nrocliente = cliente.nroCliente </a:t>
            </a:r>
            <a:r>
              <a:rPr lang="en-US" sz="1100" b="1">
                <a:solidFill>
                  <a:srgbClr val="FF0000"/>
                </a:solidFill>
              </a:rPr>
              <a:t>and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>
                <a:solidFill>
                  <a:srgbClr val="FF0000"/>
                </a:solidFill>
              </a:rPr>
              <a:t>           ciudad_cliente = “La Plata”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Group by</a:t>
            </a:r>
            <a:r>
              <a:rPr lang="en-US" sz="1100">
                <a:solidFill>
                  <a:srgbClr val="FF0000"/>
                </a:solidFill>
              </a:rPr>
              <a:t> propietariocuenta.nroCliente, cliente.nombCliente</a:t>
            </a:r>
            <a:endParaRPr sz="1100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Having count </a:t>
            </a:r>
            <a:r>
              <a:rPr lang="en-US" sz="1100">
                <a:solidFill>
                  <a:srgbClr val="FF0000"/>
                </a:solidFill>
              </a:rPr>
              <a:t>(propietariocuenta.númeroCuenta)&gt;=3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 i="1">
                <a:solidFill>
                  <a:srgbClr val="FF0000"/>
                </a:solidFill>
              </a:rPr>
              <a:t>DISTINCT NO NECESARIO</a:t>
            </a:r>
            <a:r>
              <a:rPr lang="en-US" sz="1100" i="1">
                <a:solidFill>
                  <a:srgbClr val="FF0000"/>
                </a:solidFill>
              </a:rPr>
              <a:t>: Having count (</a:t>
            </a:r>
            <a:r>
              <a:rPr lang="en-US" sz="1100" b="1" i="1">
                <a:solidFill>
                  <a:srgbClr val="FF0000"/>
                </a:solidFill>
              </a:rPr>
              <a:t>distinct</a:t>
            </a:r>
            <a:r>
              <a:rPr lang="en-US" sz="1100" i="1">
                <a:solidFill>
                  <a:srgbClr val="FF0000"/>
                </a:solidFill>
              </a:rPr>
              <a:t> propietariocuenta.número_cuenta)&gt;=3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4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4" name="Google Shape;164;p6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18)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lang="en-US" b="1">
                <a:solidFill>
                  <a:srgbClr val="FF0000"/>
                </a:solidFill>
              </a:rPr>
              <a:t>avg</a:t>
            </a:r>
            <a:r>
              <a:rPr lang="en-US">
                <a:solidFill>
                  <a:srgbClr val="FF0000"/>
                </a:solidFill>
              </a:rPr>
              <a:t>(saldo) as saldoProm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1"/>
              <a:t> </a:t>
            </a:r>
            <a:r>
              <a:rPr lang="en-US"/>
              <a:t>Ejemplo 19) </a:t>
            </a:r>
            <a:r>
              <a:rPr lang="en-US" b="1" i="1"/>
              <a:t>un cliente solo debe contarse una vez aunque tenga varias cuentas, es un solo cliente.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lang="en-US" b="1">
                <a:solidFill>
                  <a:srgbClr val="FF0000"/>
                </a:solidFill>
              </a:rPr>
              <a:t>count(distinct</a:t>
            </a:r>
            <a:r>
              <a:rPr lang="en-US">
                <a:solidFill>
                  <a:srgbClr val="FF0000"/>
                </a:solidFill>
              </a:rPr>
              <a:t> nroCliente)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cuenta, propietariocuenta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cuenta.número = propietariocuenta.número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marL="4572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20)</a:t>
            </a:r>
            <a:endParaRPr/>
          </a:p>
          <a:p>
            <a:pPr marL="9144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lang="en-US" b="1">
                <a:solidFill>
                  <a:srgbClr val="FF0000"/>
                </a:solidFill>
              </a:rPr>
              <a:t>avg</a:t>
            </a:r>
            <a:r>
              <a:rPr lang="en-US">
                <a:solidFill>
                  <a:srgbClr val="FF0000"/>
                </a:solidFill>
              </a:rPr>
              <a:t>(saldo)</a:t>
            </a:r>
            <a:endParaRPr/>
          </a:p>
          <a:p>
            <a:pPr marL="9144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 </a:t>
            </a:r>
            <a:r>
              <a:rPr lang="en-US">
                <a:solidFill>
                  <a:srgbClr val="FF0000"/>
                </a:solidFill>
              </a:rPr>
              <a:t>cuenta	</a:t>
            </a:r>
            <a:endParaRPr/>
          </a:p>
          <a:p>
            <a:pPr marL="9144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Having avg</a:t>
            </a:r>
            <a:r>
              <a:rPr lang="en-US">
                <a:solidFill>
                  <a:srgbClr val="FF0000"/>
                </a:solidFill>
              </a:rPr>
              <a:t>(saldo) &gt; 200000</a:t>
            </a:r>
            <a:endParaRPr/>
          </a:p>
          <a:p>
            <a:pPr marL="4572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1"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21)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Select </a:t>
            </a:r>
            <a:r>
              <a:rPr lang="en-US" sz="1100">
                <a:solidFill>
                  <a:srgbClr val="FF0000"/>
                </a:solidFill>
              </a:rPr>
              <a:t>nombCliente, </a:t>
            </a:r>
            <a:r>
              <a:rPr lang="en-US" sz="1100" b="1">
                <a:solidFill>
                  <a:srgbClr val="FF0000"/>
                </a:solidFill>
              </a:rPr>
              <a:t>avg</a:t>
            </a:r>
            <a:r>
              <a:rPr lang="en-US" sz="1100">
                <a:solidFill>
                  <a:srgbClr val="FF0000"/>
                </a:solidFill>
              </a:rPr>
              <a:t>(saldo)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propietariocuenta, cuenta, cliente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propietariocuenta.nroCuenta= cuenta.nroCuenta </a:t>
            </a:r>
            <a:r>
              <a:rPr lang="en-US" sz="1100" b="1">
                <a:solidFill>
                  <a:srgbClr val="FF0000"/>
                </a:solidFill>
              </a:rPr>
              <a:t>and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            </a:t>
            </a:r>
            <a:r>
              <a:rPr lang="en-US" sz="1100" b="0">
                <a:solidFill>
                  <a:srgbClr val="FF0000"/>
                </a:solidFill>
              </a:rPr>
              <a:t>propietariocuenta. nrocliente = cliente.nroCliente </a:t>
            </a:r>
            <a:r>
              <a:rPr lang="en-US" sz="1100" b="1">
                <a:solidFill>
                  <a:srgbClr val="FF0000"/>
                </a:solidFill>
              </a:rPr>
              <a:t>and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>
                <a:solidFill>
                  <a:srgbClr val="FF0000"/>
                </a:solidFill>
              </a:rPr>
              <a:t>           ciudad_cliente = “La Plata”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Group by</a:t>
            </a:r>
            <a:r>
              <a:rPr lang="en-US" sz="1100">
                <a:solidFill>
                  <a:srgbClr val="FF0000"/>
                </a:solidFill>
              </a:rPr>
              <a:t> propietariocuenta.nroCliente, cliente.nombCliente</a:t>
            </a:r>
            <a:endParaRPr sz="1100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Having count </a:t>
            </a:r>
            <a:r>
              <a:rPr lang="en-US" sz="1100">
                <a:solidFill>
                  <a:srgbClr val="FF0000"/>
                </a:solidFill>
              </a:rPr>
              <a:t>(propietariocuenta.númeroCuenta)&gt;=3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 i="1">
                <a:solidFill>
                  <a:srgbClr val="FF0000"/>
                </a:solidFill>
              </a:rPr>
              <a:t>DISTINCT NO NECESARIO</a:t>
            </a:r>
            <a:r>
              <a:rPr lang="en-US" sz="1100" i="1">
                <a:solidFill>
                  <a:srgbClr val="FF0000"/>
                </a:solidFill>
              </a:rPr>
              <a:t>: Having count (</a:t>
            </a:r>
            <a:r>
              <a:rPr lang="en-US" sz="1100" b="1" i="1">
                <a:solidFill>
                  <a:srgbClr val="FF0000"/>
                </a:solidFill>
              </a:rPr>
              <a:t>distinct</a:t>
            </a:r>
            <a:r>
              <a:rPr lang="en-US" sz="1100" i="1">
                <a:solidFill>
                  <a:srgbClr val="FF0000"/>
                </a:solidFill>
              </a:rPr>
              <a:t> propietariocuenta.número_cuenta)&gt;=3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5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6413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" name="Google Shape;172;p6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75" tIns="45425" rIns="90875" bIns="45425" anchor="t" anchorCtr="0">
            <a:noAutofit/>
          </a:bodyPr>
          <a:lstStyle/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18)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lang="en-US" b="1">
                <a:solidFill>
                  <a:srgbClr val="FF0000"/>
                </a:solidFill>
              </a:rPr>
              <a:t>avg</a:t>
            </a:r>
            <a:r>
              <a:rPr lang="en-US">
                <a:solidFill>
                  <a:srgbClr val="FF0000"/>
                </a:solidFill>
              </a:rPr>
              <a:t>(saldo) as saldoProm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1"/>
              <a:t> </a:t>
            </a:r>
            <a:r>
              <a:rPr lang="en-US"/>
              <a:t>Ejemplo 19) </a:t>
            </a:r>
            <a:r>
              <a:rPr lang="en-US" b="1" i="1"/>
              <a:t>un cliente solo debe contarse una vez aunque tenga varias cuentas, es un solo cliente.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lang="en-US" b="1">
                <a:solidFill>
                  <a:srgbClr val="FF0000"/>
                </a:solidFill>
              </a:rPr>
              <a:t>count(distinct</a:t>
            </a:r>
            <a:r>
              <a:rPr lang="en-US">
                <a:solidFill>
                  <a:srgbClr val="FF0000"/>
                </a:solidFill>
              </a:rPr>
              <a:t> nroCliente)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cuenta, propietariocuenta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cuenta.número = propietariocuenta.número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marL="4572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20)</a:t>
            </a:r>
            <a:endParaRPr/>
          </a:p>
          <a:p>
            <a:pPr marL="9144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lang="en-US" b="1">
                <a:solidFill>
                  <a:srgbClr val="FF0000"/>
                </a:solidFill>
              </a:rPr>
              <a:t>avg</a:t>
            </a:r>
            <a:r>
              <a:rPr lang="en-US">
                <a:solidFill>
                  <a:srgbClr val="FF0000"/>
                </a:solidFill>
              </a:rPr>
              <a:t>(saldo)</a:t>
            </a:r>
            <a:endParaRPr/>
          </a:p>
          <a:p>
            <a:pPr marL="9144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From </a:t>
            </a:r>
            <a:r>
              <a:rPr lang="en-US">
                <a:solidFill>
                  <a:srgbClr val="FF0000"/>
                </a:solidFill>
              </a:rPr>
              <a:t>cuenta	</a:t>
            </a:r>
            <a:endParaRPr/>
          </a:p>
          <a:p>
            <a:pPr marL="9144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marL="9144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Having avg</a:t>
            </a:r>
            <a:r>
              <a:rPr lang="en-US">
                <a:solidFill>
                  <a:srgbClr val="FF0000"/>
                </a:solidFill>
              </a:rPr>
              <a:t>(saldo) &gt; 200000</a:t>
            </a:r>
            <a:endParaRPr/>
          </a:p>
          <a:p>
            <a:pPr marL="4572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1"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21)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Select </a:t>
            </a:r>
            <a:r>
              <a:rPr lang="en-US" sz="1100">
                <a:solidFill>
                  <a:srgbClr val="FF0000"/>
                </a:solidFill>
              </a:rPr>
              <a:t>nombCliente, </a:t>
            </a:r>
            <a:r>
              <a:rPr lang="en-US" sz="1100" b="1">
                <a:solidFill>
                  <a:srgbClr val="FF0000"/>
                </a:solidFill>
              </a:rPr>
              <a:t>avg</a:t>
            </a:r>
            <a:r>
              <a:rPr lang="en-US" sz="1100">
                <a:solidFill>
                  <a:srgbClr val="FF0000"/>
                </a:solidFill>
              </a:rPr>
              <a:t>(saldo)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propietariocuenta, cuenta, cliente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propietariocuenta.nroCuenta= cuenta.nroCuenta </a:t>
            </a:r>
            <a:r>
              <a:rPr lang="en-US" sz="1100" b="1">
                <a:solidFill>
                  <a:srgbClr val="FF0000"/>
                </a:solidFill>
              </a:rPr>
              <a:t>and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            </a:t>
            </a:r>
            <a:r>
              <a:rPr lang="en-US" sz="1100" b="0">
                <a:solidFill>
                  <a:srgbClr val="FF0000"/>
                </a:solidFill>
              </a:rPr>
              <a:t>propietariocuenta. nrocliente = cliente.nroCliente </a:t>
            </a:r>
            <a:r>
              <a:rPr lang="en-US" sz="1100" b="1">
                <a:solidFill>
                  <a:srgbClr val="FF0000"/>
                </a:solidFill>
              </a:rPr>
              <a:t>and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>
                <a:solidFill>
                  <a:srgbClr val="FF0000"/>
                </a:solidFill>
              </a:rPr>
              <a:t>           ciudad_cliente = “La Plata”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Group by</a:t>
            </a:r>
            <a:r>
              <a:rPr lang="en-US" sz="1100">
                <a:solidFill>
                  <a:srgbClr val="FF0000"/>
                </a:solidFill>
              </a:rPr>
              <a:t> propietariocuenta.nroCliente, cliente.nombCliente</a:t>
            </a:r>
            <a:endParaRPr sz="1100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>
                <a:solidFill>
                  <a:srgbClr val="FF0000"/>
                </a:solidFill>
              </a:rPr>
              <a:t>Having count </a:t>
            </a:r>
            <a:r>
              <a:rPr lang="en-US" sz="1100">
                <a:solidFill>
                  <a:srgbClr val="FF0000"/>
                </a:solidFill>
              </a:rPr>
              <a:t>(propietariocuenta.númeroCuenta)&gt;=3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1" i="1">
                <a:solidFill>
                  <a:srgbClr val="FF0000"/>
                </a:solidFill>
              </a:rPr>
              <a:t>DISTINCT NO NECESARIO</a:t>
            </a:r>
            <a:r>
              <a:rPr lang="en-US" sz="1100" i="1">
                <a:solidFill>
                  <a:srgbClr val="FF0000"/>
                </a:solidFill>
              </a:rPr>
              <a:t>: Having count (</a:t>
            </a:r>
            <a:r>
              <a:rPr lang="en-US" sz="1100" b="1" i="1">
                <a:solidFill>
                  <a:srgbClr val="FF0000"/>
                </a:solidFill>
              </a:rPr>
              <a:t>distinct</a:t>
            </a:r>
            <a:r>
              <a:rPr lang="en-US" sz="1100" i="1">
                <a:solidFill>
                  <a:srgbClr val="FF0000"/>
                </a:solidFill>
              </a:rPr>
              <a:t> propietariocuenta.número_cuenta)&gt;=3</a:t>
            </a:r>
            <a:endParaRPr/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solidFill>
                <a:srgbClr val="FF0000"/>
              </a:solidFill>
            </a:endParaRPr>
          </a:p>
          <a:p>
            <a:pPr marL="13716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dt" idx="10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dt" idx="10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R="0"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dt" idx="10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1941512" y="2316162"/>
            <a:ext cx="6651600" cy="24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94800" cy="57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 rot="5400000">
            <a:off x="4773625" y="3435413"/>
            <a:ext cx="5708700" cy="2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1"/>
          </p:nvPr>
        </p:nvSpPr>
        <p:spPr>
          <a:xfrm rot="5400000">
            <a:off x="600100" y="1462163"/>
            <a:ext cx="5708700" cy="59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title"/>
          </p:nvPr>
        </p:nvSpPr>
        <p:spPr>
          <a:xfrm>
            <a:off x="1941512" y="2316162"/>
            <a:ext cx="6651600" cy="24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1"/>
          </p:nvPr>
        </p:nvSpPr>
        <p:spPr>
          <a:xfrm rot="5400000">
            <a:off x="1700125" y="361912"/>
            <a:ext cx="5708700" cy="8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dt" idx="10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dt" idx="10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>
            <a:off x="1941512" y="2316162"/>
            <a:ext cx="6651600" cy="24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dt" idx="10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dt" idx="10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>
            <a:spLocks noGrp="1"/>
          </p:cNvSpPr>
          <p:nvPr>
            <p:ph type="title"/>
          </p:nvPr>
        </p:nvSpPr>
        <p:spPr>
          <a:xfrm>
            <a:off x="1941512" y="2316162"/>
            <a:ext cx="6651600" cy="24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21200" cy="57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2"/>
          </p:nvPr>
        </p:nvSpPr>
        <p:spPr>
          <a:xfrm>
            <a:off x="4630738" y="1604963"/>
            <a:ext cx="4021200" cy="57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dt" idx="10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5"/>
          <p:cNvGrpSpPr/>
          <p:nvPr/>
        </p:nvGrpSpPr>
        <p:grpSpPr>
          <a:xfrm>
            <a:off x="0" y="228600"/>
            <a:ext cx="2105025" cy="6597650"/>
            <a:chOff x="0" y="228600"/>
            <a:chExt cx="2105025" cy="6597650"/>
          </a:xfrm>
        </p:grpSpPr>
        <p:sp>
          <p:nvSpPr>
            <p:cNvPr id="13" name="Google Shape;13;p25"/>
            <p:cNvSpPr/>
            <p:nvPr/>
          </p:nvSpPr>
          <p:spPr>
            <a:xfrm>
              <a:off x="0" y="2574925"/>
              <a:ext cx="42862" cy="5842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96837" y="3155950"/>
              <a:ext cx="449262" cy="2281238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604837" y="5448300"/>
              <a:ext cx="425450" cy="1376362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720725" y="6505575"/>
              <a:ext cx="95250" cy="320675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74612" y="3200400"/>
              <a:ext cx="582612" cy="3287712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17462" y="228600"/>
              <a:ext cx="46037" cy="2884488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58737" y="2944812"/>
              <a:ext cx="25400" cy="45085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5"/>
            <p:cNvSpPr/>
            <p:nvPr/>
          </p:nvSpPr>
          <p:spPr>
            <a:xfrm>
              <a:off x="576262" y="5478462"/>
              <a:ext cx="111125" cy="98107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>
              <a:off x="581025" y="1398587"/>
              <a:ext cx="1524000" cy="40068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692150" y="6529387"/>
              <a:ext cx="88900" cy="295275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576262" y="5359400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44"/>
                  </a:moveTo>
                  <a:cubicBezTo>
                    <a:pt x="0" y="46"/>
                    <a:pt x="0" y="47"/>
                    <a:pt x="0" y="48"/>
                  </a:cubicBezTo>
                  <a:cubicBezTo>
                    <a:pt x="0" y="38"/>
                    <a:pt x="0" y="29"/>
                    <a:pt x="0" y="19"/>
                  </a:cubicBezTo>
                  <a:cubicBezTo>
                    <a:pt x="0" y="13"/>
                    <a:pt x="0" y="6"/>
                    <a:pt x="0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0" y="32"/>
                    <a:pt x="0" y="38"/>
                    <a:pt x="0" y="44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636587" y="6245225"/>
              <a:ext cx="146050" cy="579437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5"/>
          <p:cNvGrpSpPr/>
          <p:nvPr/>
        </p:nvGrpSpPr>
        <p:grpSpPr>
          <a:xfrm>
            <a:off x="20637" y="0"/>
            <a:ext cx="1733550" cy="6813550"/>
            <a:chOff x="20637" y="0"/>
            <a:chExt cx="1733550" cy="6813550"/>
          </a:xfrm>
        </p:grpSpPr>
        <p:sp>
          <p:nvSpPr>
            <p:cNvPr id="26" name="Google Shape;26;p25"/>
            <p:cNvSpPr/>
            <p:nvPr/>
          </p:nvSpPr>
          <p:spPr>
            <a:xfrm>
              <a:off x="20637" y="0"/>
              <a:ext cx="336550" cy="4359275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412750" y="4318000"/>
              <a:ext cx="284162" cy="1539875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>
              <a:off x="755650" y="5864225"/>
              <a:ext cx="288925" cy="949325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392112" y="4365625"/>
              <a:ext cx="382587" cy="2209800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350837" y="1289050"/>
              <a:ext cx="98425" cy="2987675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833437" y="6572250"/>
              <a:ext cx="65087" cy="238125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377825" y="4108450"/>
              <a:ext cx="28575" cy="46831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"/>
            <p:cNvSpPr/>
            <p:nvPr/>
          </p:nvSpPr>
          <p:spPr>
            <a:xfrm>
              <a:off x="730250" y="3146425"/>
              <a:ext cx="1023937" cy="2689224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5"/>
            <p:cNvSpPr/>
            <p:nvPr/>
          </p:nvSpPr>
          <p:spPr>
            <a:xfrm>
              <a:off x="804862" y="6602412"/>
              <a:ext cx="60325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>
              <a:off x="730250" y="5900737"/>
              <a:ext cx="71437" cy="61595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5"/>
            <p:cNvSpPr/>
            <p:nvPr/>
          </p:nvSpPr>
          <p:spPr>
            <a:xfrm>
              <a:off x="730250" y="5773737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0" y="29"/>
                    <a:pt x="0" y="33"/>
                    <a:pt x="0" y="37"/>
                  </a:cubicBezTo>
                  <a:cubicBezTo>
                    <a:pt x="0" y="41"/>
                    <a:pt x="0" y="44"/>
                    <a:pt x="0" y="48"/>
                  </a:cubicBezTo>
                  <a:cubicBezTo>
                    <a:pt x="0" y="38"/>
                    <a:pt x="0" y="28"/>
                    <a:pt x="0" y="19"/>
                  </a:cubicBezTo>
                  <a:cubicBezTo>
                    <a:pt x="0" y="12"/>
                    <a:pt x="0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755650" y="6324600"/>
              <a:ext cx="123825" cy="488950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5"/>
          <p:cNvSpPr txBox="1"/>
          <p:nvPr/>
        </p:nvSpPr>
        <p:spPr>
          <a:xfrm>
            <a:off x="0" y="0"/>
            <a:ext cx="136500" cy="68595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5"/>
          <p:cNvSpPr/>
          <p:nvPr/>
        </p:nvSpPr>
        <p:spPr>
          <a:xfrm>
            <a:off x="0" y="4325937"/>
            <a:ext cx="1308100" cy="777875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1941512" y="2316162"/>
            <a:ext cx="6651600" cy="24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94800" cy="57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1798637" y="2516187"/>
            <a:ext cx="8913812" cy="226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943100" y="4778375"/>
            <a:ext cx="8913812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6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10</a:t>
            </a:fld>
            <a:endParaRPr sz="1200"/>
          </a:p>
        </p:txBody>
      </p:sp>
      <p:sp>
        <p:nvSpPr>
          <p:cNvPr id="183" name="Google Shape;183;p66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6"/>
          <p:cNvSpPr txBox="1"/>
          <p:nvPr/>
        </p:nvSpPr>
        <p:spPr>
          <a:xfrm>
            <a:off x="827584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aquellos préstamos con importe nulo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>
                <a:solidFill>
                  <a:schemeClr val="dk1"/>
                </a:solidFill>
              </a:rPr>
              <a:t>ro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Prestamo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préstamo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importe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null</a:t>
            </a: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marR="0" lvl="2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 con préstamos y cuentas en cualquier sucursal (alternativa a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∩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distinct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nombCliente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propietarioprestamo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on (propietarioprestamo. nrocliente = cliente.nroCliente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nroCliente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nroCliente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7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11</a:t>
            </a:fld>
            <a:endParaRPr sz="1200"/>
          </a:p>
        </p:txBody>
      </p:sp>
      <p:sp>
        <p:nvSpPr>
          <p:cNvPr id="191" name="Google Shape;191;p67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7"/>
          <p:cNvSpPr txBox="1"/>
          <p:nvPr/>
        </p:nvSpPr>
        <p:spPr>
          <a:xfrm>
            <a:off x="827584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 con préstamos y cuentas en 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misma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 de “La Plata”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distinct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nombCliente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propietarioprestamo pp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prestamo p on(pp.</a:t>
            </a:r>
            <a:r>
              <a:rPr lang="en-US" sz="2000">
                <a:solidFill>
                  <a:schemeClr val="dk1"/>
                </a:solidFill>
              </a:rPr>
              <a:t>nroP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réstamo = p.</a:t>
            </a:r>
            <a:r>
              <a:rPr lang="en-US" sz="2000">
                <a:solidFill>
                  <a:schemeClr val="dk1"/>
                </a:solidFill>
              </a:rPr>
              <a:t>nroP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restamo)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sucursal s on (p.nombreSucursal = s.nombreSucursal)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c on(pp.codCliente=c.codCliente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s.ciudad_sucursal=“La Plata”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pp.</a:t>
            </a:r>
            <a:r>
              <a:rPr lang="en-US" sz="2000">
                <a:solidFill>
                  <a:schemeClr val="dk1"/>
                </a:solidFill>
              </a:rPr>
              <a:t>cod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codCliente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 pc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cuenta c on (pc.</a:t>
            </a:r>
            <a:r>
              <a:rPr lang="en-US" sz="2000">
                <a:solidFill>
                  <a:schemeClr val="dk1"/>
                </a:solidFill>
              </a:rPr>
              <a:t>nroC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uenta = c.</a:t>
            </a:r>
            <a:r>
              <a:rPr lang="en-US" sz="2000">
                <a:solidFill>
                  <a:schemeClr val="dk1"/>
                </a:solidFill>
              </a:rPr>
              <a:t>nroC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uenta )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c.nombreSucursal =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.nombreSucursal)-&gt; s corresponde a la consulta ppal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8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12</a:t>
            </a:fld>
            <a:endParaRPr sz="1200"/>
          </a:p>
        </p:txBody>
      </p:sp>
      <p:sp>
        <p:nvSpPr>
          <p:cNvPr id="199" name="Google Shape;199;p68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8"/>
          <p:cNvSpPr txBox="1"/>
          <p:nvPr/>
        </p:nvSpPr>
        <p:spPr>
          <a:xfrm>
            <a:off x="990525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en-US" sz="24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nombreSucursal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ciudadSucursal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en-US" sz="24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nombCliente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dirCliente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viveCliente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Prestamo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nombreSucursal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nroPrestamo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PropietarioPrestamo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en-US" sz="24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nroPrestamo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nombreSurcursal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saldo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PropietarioCuenta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en-US" sz="24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</a:t>
            </a:r>
            <a:r>
              <a:rPr lang="en-US" sz="26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mayor que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superior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mayor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sucursales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9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13</a:t>
            </a:fld>
            <a:endParaRPr sz="1200"/>
          </a:p>
        </p:txBody>
      </p:sp>
      <p:sp>
        <p:nvSpPr>
          <p:cNvPr id="207" name="Google Shape;207;p69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9"/>
          <p:cNvSpPr txBox="1"/>
          <p:nvPr/>
        </p:nvSpPr>
        <p:spPr>
          <a:xfrm>
            <a:off x="990525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Presentar las sucursales que tengan activo mayor que alguna otra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sucursal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some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  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sucursal)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Presentar la sucursal que tenga activo superior a todas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sucursal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=all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sucursal)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0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14</a:t>
            </a:fld>
            <a:endParaRPr sz="1200"/>
          </a:p>
        </p:txBody>
      </p:sp>
      <p:sp>
        <p:nvSpPr>
          <p:cNvPr id="215" name="Google Shape;215;p70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0"/>
          <p:cNvSpPr txBox="1"/>
          <p:nvPr/>
        </p:nvSpPr>
        <p:spPr>
          <a:xfrm>
            <a:off x="990525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 la sucursal que tiene el mayor saldo promedio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nombreSucursal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avg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(saldo)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 all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avg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(saldo)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	                    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          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nombreSucursal)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1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15</a:t>
            </a:fld>
            <a:endParaRPr sz="1200"/>
          </a:p>
        </p:txBody>
      </p:sp>
      <p:sp>
        <p:nvSpPr>
          <p:cNvPr id="223" name="Google Shape;223;p71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1"/>
          <p:cNvSpPr txBox="1"/>
          <p:nvPr/>
        </p:nvSpPr>
        <p:spPr>
          <a:xfrm>
            <a:off x="990525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con cuentas en todas las sucursales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nombCliente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not exists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sucursal 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not exists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propietariocuenta pc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c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(pc.nroCuenta=c.nroCuenta)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c.nombreSucursal=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s.nombreSucursal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	        pc.codCliente=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cliente.codCliente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-&gt; corresponden a las consultas de nivel superior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1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16</a:t>
            </a:fld>
            <a:endParaRPr sz="1200"/>
          </a:p>
        </p:txBody>
      </p:sp>
      <p:sp>
        <p:nvSpPr>
          <p:cNvPr id="223" name="Google Shape;223;p71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1"/>
          <p:cNvSpPr txBox="1"/>
          <p:nvPr/>
        </p:nvSpPr>
        <p:spPr>
          <a:xfrm>
            <a:off x="990525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sucursales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n-US" sz="20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ea typeface="Calibri"/>
              </a:rPr>
              <a:t>	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cl.nombCliente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Inner Join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propietariocuenta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pc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on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cl.codCliente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=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pc.codCliente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Inner Join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cuenta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cu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on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cu.nroCuenta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=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pc.nroCuenta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Group By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cl.codCliente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cl.nombCliente</a:t>
            </a:r>
            <a:endParaRPr lang="en-US" sz="20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Having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(Count(Distinct(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cu.nombreSucursal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)) = (</a:t>
            </a:r>
          </a:p>
          <a:p>
            <a:pPr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Select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Count(*)</a:t>
            </a:r>
          </a:p>
          <a:p>
            <a:pPr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From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Sucursal</a:t>
            </a:r>
            <a:endParaRPr lang="en-US" sz="20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</a:t>
            </a:r>
            <a:endParaRPr lang="en-US" sz="20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lang="en-US" sz="2000" b="1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82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2</a:t>
            </a:fld>
            <a:endParaRPr sz="1200"/>
          </a:p>
        </p:txBody>
      </p:sp>
      <p:sp>
        <p:nvSpPr>
          <p:cNvPr id="119" name="Google Shape;119;p5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043608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 = (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nombreSucursal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ciudadSucursal, activo)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= (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nombCliente, dirCliente, viveCliente)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Prestamo = (nombreSucursal,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nroPrestamo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importe)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PropietarioPrestamo = (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codCliente, nroPrestamo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= (nombreSurcursal,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saldo)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PropietarioCuenta = (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nroCuenta, codCliente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clientes con cuentas o prestamos en cualquier sucursal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clientes con cuentas y prestamos en cualquier sucursal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clientes con cuentas y sin prestamos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3</a:t>
            </a:fld>
            <a:endParaRPr sz="1200"/>
          </a:p>
        </p:txBody>
      </p:sp>
      <p:sp>
        <p:nvSpPr>
          <p:cNvPr id="127" name="Google Shape;127;p6"/>
          <p:cNvSpPr txBox="1"/>
          <p:nvPr/>
        </p:nvSpPr>
        <p:spPr>
          <a:xfrm>
            <a:off x="1062042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026021" y="764704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 con cuentas o prestamos en cualquier sucursal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distinct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dni, nombCliente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cliente)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distinct </a:t>
            </a:r>
            <a:r>
              <a:rPr lang="en-US" sz="2000" i="0" u="none" strike="noStrike" cap="none">
                <a:solidFill>
                  <a:schemeClr val="dk1"/>
                </a:solidFill>
              </a:rPr>
              <a:t>dni,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nombCliente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PropietarioPrestamo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 startAt="2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 con cuentas y prestamos en cualquier sucursal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distinct </a:t>
            </a:r>
            <a:r>
              <a:rPr lang="en-US" sz="2000" i="0" u="none" strike="noStrike" cap="none">
                <a:solidFill>
                  <a:schemeClr val="dk1"/>
                </a:solidFill>
              </a:rPr>
              <a:t>dni,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nombCliente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cliente)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distinct </a:t>
            </a:r>
            <a:r>
              <a:rPr lang="en-US" sz="2000" i="0" u="none" strike="noStrike" cap="none">
                <a:solidFill>
                  <a:schemeClr val="dk1"/>
                </a:solidFill>
              </a:rPr>
              <a:t>dni,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nombCliente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PropietarioPrestamo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Clientes con cuentas y sin prestamos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distinct </a:t>
            </a:r>
            <a:r>
              <a:rPr lang="en-US" sz="2000" i="0" u="none" strike="noStrike" cap="none">
                <a:solidFill>
                  <a:schemeClr val="dk1"/>
                </a:solidFill>
              </a:rPr>
              <a:t>dni,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nombCliente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cliente)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dni, nombCliente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	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PropietarioPrestamo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4</a:t>
            </a:fld>
            <a:endParaRPr sz="1200"/>
          </a:p>
        </p:txBody>
      </p:sp>
      <p:sp>
        <p:nvSpPr>
          <p:cNvPr id="135" name="Google Shape;135;p18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062533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 = (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nombreSucursal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ciudadSucursal, activo)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= (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dni, nombCliente, dirCliente, viveCliente)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Prestamo = (nombreSucursal, 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nroPrestamo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importe)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PropietarioPrestamo = (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codCliente, nroPrestamo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= (nombreSurcursal, 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saldo)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PropietarioCuenta = (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nroCuenta, codCliente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cantidad de cuentas con saldo mayor a $50000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saldo promedio de las cuentas de la sucursal ‘X’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importe del mayor préstamo otorgado por la sucursal ‘Y’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importe total asignado a prestamos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88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1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5</a:t>
            </a:fld>
            <a:endParaRPr sz="1200"/>
          </a:p>
        </p:txBody>
      </p:sp>
      <p:sp>
        <p:nvSpPr>
          <p:cNvPr id="143" name="Google Shape;143;p61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1"/>
          <p:cNvSpPr txBox="1"/>
          <p:nvPr/>
        </p:nvSpPr>
        <p:spPr>
          <a:xfrm>
            <a:off x="1062533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 de cuentas con saldo mayor a $50000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COUNT(nroCuenta) as cantCuentas    🡪 podria  contar cualquier campo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&gt; 50000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Saldo promedio de las cuentas de la sucursal ‘X’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AVG(saldo) as Promedio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nombreSucursal = ‘X’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2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6</a:t>
            </a:fld>
            <a:endParaRPr sz="1200"/>
          </a:p>
        </p:txBody>
      </p:sp>
      <p:sp>
        <p:nvSpPr>
          <p:cNvPr id="151" name="Google Shape;151;p62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2"/>
          <p:cNvSpPr txBox="1"/>
          <p:nvPr/>
        </p:nvSpPr>
        <p:spPr>
          <a:xfrm>
            <a:off x="1062533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Importe del mayor préstamo otorgado por la sucursal ‘Y’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Select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MAX(importe) as Maximo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Prestamo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nombreSucursal = ‘Y’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Importe total asignado a prestamos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Select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Sum(importe) as importe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Prestamo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7</a:t>
            </a:fld>
            <a:endParaRPr sz="1200"/>
          </a:p>
        </p:txBody>
      </p:sp>
      <p:sp>
        <p:nvSpPr>
          <p:cNvPr id="159" name="Google Shape;159;p63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3"/>
          <p:cNvSpPr txBox="1"/>
          <p:nvPr/>
        </p:nvSpPr>
        <p:spPr>
          <a:xfrm>
            <a:off x="1062533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 = (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nombreSucursal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ciudadSucursal, activo)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= (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dni, nombCliente, dirCliente, viveCliente)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Prestamo = (nombreSucursal,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nroPrestamo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importe)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PropietarioPrestamo = (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codCliente, nroPrestamo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= (nombreSurcursal,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saldo)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PropietarioCuenta = (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nroCuenta, codCliente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obtener saldo promedio de las cuentas de c/ sucursal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contar el Nº de clientes de cuentas de cada sucursal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presentar las sucursales y su saldo promedio siempre y cuando supere los $200.000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saldo promedio de las cuentas de  c/ cliente que vive en La Plata y tiene al menos 3 cuentas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4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8</a:t>
            </a:fld>
            <a:endParaRPr sz="1200"/>
          </a:p>
        </p:txBody>
      </p:sp>
      <p:sp>
        <p:nvSpPr>
          <p:cNvPr id="167" name="Google Shape;167;p64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4"/>
          <p:cNvSpPr txBox="1"/>
          <p:nvPr/>
        </p:nvSpPr>
        <p:spPr>
          <a:xfrm>
            <a:off x="1062533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 saldo promedio de las cuentas de c/ sucursal</a:t>
            </a: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(saldo) as saldoProm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Contar el Nº de clientes de cuentas de cada sucursal</a:t>
            </a: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count(distinct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cod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 inner join propietariocuenta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on(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cuenta.</a:t>
            </a:r>
            <a:r>
              <a:rPr lang="en-US" sz="2000">
                <a:solidFill>
                  <a:schemeClr val="dk1"/>
                </a:solidFill>
              </a:rPr>
              <a:t>nroCuenta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propietariocuenta.</a:t>
            </a:r>
            <a:r>
              <a:rPr lang="en-US" sz="2000">
                <a:solidFill>
                  <a:schemeClr val="dk1"/>
                </a:solidFill>
              </a:rPr>
              <a:t>nroCuenta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5"/>
          <p:cNvSpPr txBox="1">
            <a:spLocks noGrp="1"/>
          </p:cNvSpPr>
          <p:nvPr>
            <p:ph type="sldNum" idx="12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9</a:t>
            </a:fld>
            <a:endParaRPr sz="1200"/>
          </a:p>
        </p:txBody>
      </p:sp>
      <p:sp>
        <p:nvSpPr>
          <p:cNvPr id="175" name="Google Shape;175;p65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lang="en-US" sz="3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50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5"/>
          <p:cNvSpPr txBox="1"/>
          <p:nvPr/>
        </p:nvSpPr>
        <p:spPr>
          <a:xfrm>
            <a:off x="1062533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Presentar las sucursales y su saldo promedio siempre y cuando supere los $200.000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cuenta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avg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(saldo) &gt; 200000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Saldo promedio de las cuentas de  c/ cliente que vive en La Plata y tiene al menos 3 cuentas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nombCliente,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cuenta (propietariocuenta.nroCuenta= cuenta.nroCuenta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on (propietariocuenta. nrocliente = cliente.nroCliente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ciudad_cliente = “La Plata”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propietariocuenta.nroCliente, cliente.nombCliente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count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(propietariocuenta.númeroCuenta)&gt;=3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1162</Words>
  <Application>Microsoft Office PowerPoint</Application>
  <PresentationFormat>Presentación en pantalla (4:3)</PresentationFormat>
  <Paragraphs>527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Tahoma</vt:lpstr>
      <vt:lpstr>Calibri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v.castelli.spb</dc:creator>
  <cp:lastModifiedBy>Juan Manuel Cipollone</cp:lastModifiedBy>
  <cp:revision>3</cp:revision>
  <dcterms:modified xsi:type="dcterms:W3CDTF">2023-10-24T00:08:49Z</dcterms:modified>
</cp:coreProperties>
</file>