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81" r:id="rId2"/>
  </p:sldMasterIdLst>
  <p:notesMasterIdLst>
    <p:notesMasterId r:id="rId30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1" r:id="rId17"/>
    <p:sldId id="269" r:id="rId18"/>
    <p:sldId id="30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9" r:id="rId28"/>
    <p:sldId id="270" r:id="rId29"/>
  </p:sldIdLst>
  <p:sldSz cx="12192000" cy="6858000"/>
  <p:notesSz cx="6797675" cy="987425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ibre Baskerville" panose="02000000000000000000" pitchFamily="2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yHjvLOhTppsxZ1yfSZGMthI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079AC-1019-435F-88D0-13771664655A}">
  <a:tblStyle styleId="{014079AC-1019-435F-88D0-13771664655A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 b="off" i="off"/>
      <a:tcStyle>
        <a:tcBdr/>
        <a:fill>
          <a:solidFill>
            <a:srgbClr val="E8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093D751-695A-4B9B-ACB2-DCE672DDA7E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3E73BA-C17D-4A99-9D19-78DB4725B846}" styleName="Table_2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405" name="Google Shape;405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57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2011</a:t>
            </a:r>
            <a:endParaRPr/>
          </a:p>
        </p:txBody>
      </p:sp>
      <p:sp>
        <p:nvSpPr>
          <p:cNvPr id="807" name="Google Shape;80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Informatica UNLP</a:t>
            </a:r>
            <a:endParaRPr/>
          </a:p>
        </p:txBody>
      </p:sp>
      <p:sp>
        <p:nvSpPr>
          <p:cNvPr id="808" name="Google Shape;80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5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21" name="Google Shape;21;p85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5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3" name="Google Shape;23;p8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4" name="Google Shape;24;p85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 2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0" name="Google Shape;90;p9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92" name="Google Shape;92;p94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9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95" name="Google Shape;95;p9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94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100" name="Google Shape;100;p95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101" name="Google Shape;101;p9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2" name="Google Shape;102;p95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5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4" name="Google Shape;104;p95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9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6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7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97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9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17" name="Google Shape;117;p9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1" name="Google Shape;121;p9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p98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3" name="Google Shape;123;p98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4" name="Google Shape;124;p9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26" name="Google Shape;126;p9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9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9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32" name="Google Shape;132;p9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0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0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p10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39" name="Google Shape;139;p100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0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41" name="Google Shape;141;p10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1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1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1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p10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48" name="Google Shape;148;p10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0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50" name="Google Shape;150;p10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4" name="Google Shape;154;p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56" name="Google Shape;156;p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3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3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3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3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10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64" name="Google Shape;164;p10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4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4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168" name="Google Shape;168;p104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4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70" name="Google Shape;170;p10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0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4" name="Google Shape;174;p105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5" name="Google Shape;175;p10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6" name="Google Shape;176;p105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7" name="Google Shape;177;p105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0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82" name="Google Shape;182;p106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84" name="Google Shape;184;p106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10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0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87" name="Google Shape;187;p106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06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 2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2" name="Google Shape;192;p107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94" name="Google Shape;194;p107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10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0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97" name="Google Shape;197;p107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07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2" name="Google Shape;202;p108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04" name="Google Shape;204;p108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10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0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07" name="Google Shape;207;p108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08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12" name="Google Shape;212;p109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14" name="Google Shape;214;p109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0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0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17" name="Google Shape;217;p109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09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22" name="Google Shape;222;p1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24" name="Google Shape;224;p1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1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27" name="Google Shape;227;p1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32" name="Google Shape;232;p111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34" name="Google Shape;234;p111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11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1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37" name="Google Shape;237;p111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11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1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42" name="Google Shape;242;p11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44" name="Google Shape;244;p11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1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1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47" name="Google Shape;247;p11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1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2" name="Google Shape;252;p113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54" name="Google Shape;254;p113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11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1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57" name="Google Shape;257;p113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13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1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62" name="Google Shape;262;p11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64" name="Google Shape;264;p114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11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1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67" name="Google Shape;267;p11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14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1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72" name="Google Shape;272;p115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74" name="Google Shape;274;p115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p11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1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77" name="Google Shape;277;p115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15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6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16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82" name="Google Shape;282;p11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16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284" name="Google Shape;284;p11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85" name="Google Shape;285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body" idx="1"/>
          </p:nvPr>
        </p:nvSpPr>
        <p:spPr>
          <a:xfrm>
            <a:off x="527381" y="260648"/>
            <a:ext cx="10858576" cy="597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ftr" idx="11"/>
          </p:nvPr>
        </p:nvSpPr>
        <p:spPr>
          <a:xfrm>
            <a:off x="6671735" y="6308728"/>
            <a:ext cx="47053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ftr" idx="11"/>
          </p:nvPr>
        </p:nvSpPr>
        <p:spPr>
          <a:xfrm>
            <a:off x="4241629" y="6459787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body" idx="1"/>
          </p:nvPr>
        </p:nvSpPr>
        <p:spPr>
          <a:xfrm>
            <a:off x="4433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body" idx="2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4pPr>
            <a:lvl5pPr marL="2286000" lvl="4" indent="-330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/>
            </a:lvl1pPr>
            <a:lvl2pPr marL="914400" lvl="1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500"/>
            </a:lvl2pPr>
            <a:lvl3pPr marL="1371600" lvl="2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50"/>
            </a:lvl3pPr>
            <a:lvl4pPr marL="1828800" lvl="3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4pPr>
            <a:lvl5pPr marL="2286000" lvl="4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5pPr>
            <a:lvl6pPr marL="2743200" lvl="5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marL="3200400" lvl="6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marL="3657600" lvl="7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marL="4114800" lvl="8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/>
            </a:lvl1pPr>
            <a:lvl2pPr marL="914400" lvl="1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500"/>
            </a:lvl2pPr>
            <a:lvl3pPr marL="1371600" lvl="2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50"/>
            </a:lvl3pPr>
            <a:lvl4pPr marL="1828800" lvl="3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4pPr>
            <a:lvl5pPr marL="2286000" lvl="4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5pPr>
            <a:lvl6pPr marL="2743200" lvl="5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marL="3200400" lvl="6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marL="3657600" lvl="7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marL="4114800" lvl="8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5" b="0" i="0" u="none" strike="noStrike" cap="none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3"/>
          </p:nvPr>
        </p:nvSpPr>
        <p:spPr>
          <a:xfrm>
            <a:off x="5951985" y="6509538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dt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322" name="Google Shape;322;p26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3334731" cy="30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32048" y="116636"/>
            <a:ext cx="12159952" cy="417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400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9" name="Google Shape;39;p88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41" name="Google Shape;41;p88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8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44" name="Google Shape;44;p88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8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" type="title">
  <p:cSld name="TITLE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100"/>
              <a:buNone/>
              <a:defRPr sz="1100" b="1">
                <a:solidFill>
                  <a:srgbClr val="5C5C5C"/>
                </a:solidFill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sldNum" idx="12"/>
          </p:nvPr>
        </p:nvSpPr>
        <p:spPr>
          <a:xfrm>
            <a:off x="8636002" y="6477000"/>
            <a:ext cx="13610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45" name="Google Shape;345;p30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1"/>
          <p:cNvSpPr txBox="1">
            <a:spLocks noGrp="1"/>
          </p:cNvSpPr>
          <p:nvPr>
            <p:ph type="body" idx="1"/>
          </p:nvPr>
        </p:nvSpPr>
        <p:spPr>
          <a:xfrm>
            <a:off x="335360" y="692696"/>
            <a:ext cx="10945216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3"/>
          </p:nvPr>
        </p:nvSpPr>
        <p:spPr>
          <a:xfrm>
            <a:off x="335360" y="188640"/>
            <a:ext cx="1094521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ftr" idx="11"/>
          </p:nvPr>
        </p:nvSpPr>
        <p:spPr>
          <a:xfrm>
            <a:off x="6671735" y="6308728"/>
            <a:ext cx="47053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>
            <a:spLocks noGrp="1"/>
          </p:cNvSpPr>
          <p:nvPr>
            <p:ph type="body" idx="1"/>
          </p:nvPr>
        </p:nvSpPr>
        <p:spPr>
          <a:xfrm>
            <a:off x="335360" y="692696"/>
            <a:ext cx="10945216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35360" y="188640"/>
            <a:ext cx="1094521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636002" y="6477000"/>
            <a:ext cx="13610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1"/>
          </p:nvPr>
        </p:nvSpPr>
        <p:spPr>
          <a:xfrm>
            <a:off x="335360" y="268992"/>
            <a:ext cx="10972800" cy="58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 type="twoObj">
  <p:cSld name="TWO_OBJECTS">
    <p:bg>
      <p:bgPr>
        <a:solidFill>
          <a:srgbClr val="41414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body" idx="2"/>
          </p:nvPr>
        </p:nvSpPr>
        <p:spPr>
          <a:xfrm>
            <a:off x="6197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6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623393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sldNum" idx="12"/>
          </p:nvPr>
        </p:nvSpPr>
        <p:spPr>
          <a:xfrm>
            <a:off x="9249399" y="2852612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87" name="Google Shape;387;p37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 b="0" i="0" u="none" strike="noStrike" cap="none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7"/>
          <p:cNvSpPr txBox="1">
            <a:spLocks noGrp="1"/>
          </p:cNvSpPr>
          <p:nvPr>
            <p:ph type="body" idx="1"/>
          </p:nvPr>
        </p:nvSpPr>
        <p:spPr>
          <a:xfrm>
            <a:off x="5951985" y="6509536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2"/>
          </p:nvPr>
        </p:nvSpPr>
        <p:spPr>
          <a:xfrm>
            <a:off x="623392" y="1902577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cxnSp>
        <p:nvCxnSpPr>
          <p:cNvPr id="390" name="Google Shape;390;p37"/>
          <p:cNvCxnSpPr/>
          <p:nvPr/>
        </p:nvCxnSpPr>
        <p:spPr>
          <a:xfrm>
            <a:off x="623394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37"/>
          <p:cNvSpPr txBox="1">
            <a:spLocks noGrp="1"/>
          </p:cNvSpPr>
          <p:nvPr>
            <p:ph type="dt" idx="10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7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 b="0" i="0" u="none" strike="noStrike" cap="none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>
            <a:off x="623394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37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1" name="Google Shape;51;p8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0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0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9" name="Google Shape;59;p9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60" name="Google Shape;60;p90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1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" name="Google Shape;64;p91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91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91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1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68" name="Google Shape;68;p91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91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77" name="Google Shape;77;p9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8" name="Google Shape;78;p9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3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2" name="Google Shape;82;p93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3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9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86" name="Google Shape;86;p93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4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17" name="Google Shape;17;p84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sz="15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cxnSp>
        <p:nvCxnSpPr>
          <p:cNvPr id="293" name="Google Shape;293;p22"/>
          <p:cNvCxnSpPr/>
          <p:nvPr/>
        </p:nvCxnSpPr>
        <p:spPr>
          <a:xfrm>
            <a:off x="623395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4" name="Google Shape;294;p22" descr="logoweb.jp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552385" y="5949280"/>
            <a:ext cx="2384643" cy="7262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ransition spd="med">
    <p:fade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409" name="Google Shape;409;p1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>
                <a:solidFill>
                  <a:srgbClr val="BFBFBF"/>
                </a:solidFill>
              </a:rPr>
              <a:t>Ingeniería de Software I  2023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487" name="Google Shape;487;p1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11"/>
          <p:cNvSpPr txBox="1">
            <a:spLocks noGrp="1"/>
          </p:cNvSpPr>
          <p:nvPr>
            <p:ph type="body" idx="4294967295"/>
          </p:nvPr>
        </p:nvSpPr>
        <p:spPr>
          <a:xfrm>
            <a:off x="1266458" y="1905886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>
                <a:solidFill>
                  <a:srgbClr val="3F3F3F"/>
                </a:solidFill>
                <a:latin typeface="Calibri"/>
                <a:cs typeface="Calibri"/>
              </a:rPr>
              <a:t>Redundancia y Contradicción</a:t>
            </a:r>
            <a:endParaRPr sz="2800" dirty="0"/>
          </a:p>
        </p:txBody>
      </p:sp>
      <p:graphicFrame>
        <p:nvGraphicFramePr>
          <p:cNvPr id="489" name="Google Shape;489;p11"/>
          <p:cNvGraphicFramePr/>
          <p:nvPr/>
        </p:nvGraphicFramePr>
        <p:xfrm>
          <a:off x="6648868" y="2564904"/>
          <a:ext cx="3527425" cy="309637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5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0" name="Google Shape;490;p11"/>
          <p:cNvGraphicFramePr/>
          <p:nvPr/>
        </p:nvGraphicFramePr>
        <p:xfrm>
          <a:off x="1991544" y="2636913"/>
          <a:ext cx="3672450" cy="30295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" name="Google Shape;491;p11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Redundante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Contradictoria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1266092" y="352135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900000"/>
              </a:buClr>
              <a:buSzPts val="4000"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2"/>
          <p:cNvSpPr txBox="1">
            <a:spLocks noGrp="1"/>
          </p:cNvSpPr>
          <p:nvPr>
            <p:ph type="body" idx="4294967295"/>
          </p:nvPr>
        </p:nvSpPr>
        <p:spPr>
          <a:xfrm>
            <a:off x="1097280" y="1844675"/>
            <a:ext cx="9937750" cy="217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0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Combine las reglas en donde sea evidente que una alternativa no representa una diferencia en el resultado. 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El </a:t>
            </a:r>
            <a:r>
              <a:rPr lang="es-ES" sz="2400" dirty="0" err="1"/>
              <a:t>guión</a:t>
            </a:r>
            <a:r>
              <a:rPr lang="es-ES" sz="2400" dirty="0"/>
              <a:t> [—] significa que la condición 2 puede ser S o N, y que aún así se realizará la acción.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graphicFrame>
        <p:nvGraphicFramePr>
          <p:cNvPr id="500" name="Google Shape;500;p12"/>
          <p:cNvGraphicFramePr/>
          <p:nvPr/>
        </p:nvGraphicFramePr>
        <p:xfrm>
          <a:off x="3071665" y="4293096"/>
          <a:ext cx="2574925" cy="17983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15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1" name="Google Shape;501;p12"/>
          <p:cNvGraphicFramePr/>
          <p:nvPr/>
        </p:nvGraphicFramePr>
        <p:xfrm>
          <a:off x="6096000" y="4293096"/>
          <a:ext cx="2735525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20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A75E3D-73F7-BAC5-F027-DC06B1874B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BD2226-DC86-9EFD-71F9-EE413F32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12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508" name="Google Shape;508;p13"/>
          <p:cNvSpPr txBox="1">
            <a:spLocks noGrp="1"/>
          </p:cNvSpPr>
          <p:nvPr>
            <p:ph type="body" idx="1"/>
          </p:nvPr>
        </p:nvSpPr>
        <p:spPr>
          <a:xfrm>
            <a:off x="919299" y="1826303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Álgebra de Boole </a:t>
            </a:r>
            <a:endParaRPr sz="24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sz="1800" dirty="0"/>
          </a:p>
        </p:txBody>
      </p:sp>
      <p:sp>
        <p:nvSpPr>
          <p:cNvPr id="509" name="Google Shape;509;p1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>
                <a:solidFill>
                  <a:srgbClr val="BFBFBF"/>
                </a:solidFill>
              </a:rPr>
              <a:t>Ingeniería de Software I  2023</a:t>
            </a:r>
            <a:endParaRPr>
              <a:solidFill>
                <a:srgbClr val="BFBFBF"/>
              </a:solidFill>
            </a:endParaRPr>
          </a:p>
        </p:txBody>
      </p:sp>
      <p:graphicFrame>
        <p:nvGraphicFramePr>
          <p:cNvPr id="510" name="Google Shape;510;p13"/>
          <p:cNvGraphicFramePr/>
          <p:nvPr/>
        </p:nvGraphicFramePr>
        <p:xfrm>
          <a:off x="2639541" y="3212977"/>
          <a:ext cx="4679950" cy="252482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2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1" name="Google Shape;511;p13"/>
          <p:cNvGraphicFramePr/>
          <p:nvPr/>
        </p:nvGraphicFramePr>
        <p:xfrm>
          <a:off x="8040216" y="3212977"/>
          <a:ext cx="1295400" cy="225050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17" name="Google Shape;517;p1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518" name="Google Shape;518;p1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1036320" y="1766420"/>
            <a:ext cx="10668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ES" sz="2800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Identificar las condiciones y las acciones.</a:t>
            </a:r>
            <a:endParaRPr sz="2800" dirty="0">
              <a:solidFill>
                <a:srgbClr val="313543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4"/>
          <p:cNvSpPr/>
          <p:nvPr/>
        </p:nvSpPr>
        <p:spPr>
          <a:xfrm>
            <a:off x="1437051" y="2627651"/>
            <a:ext cx="8261131" cy="1754326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14"/>
          <p:cNvGraphicFramePr/>
          <p:nvPr/>
        </p:nvGraphicFramePr>
        <p:xfrm>
          <a:off x="1471840" y="4848189"/>
          <a:ext cx="4231025" cy="142656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2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 altamente productivo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Empleado encargado de su grupo 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empleado ha cometido una infracción grave 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" name="Google Shape;522;p14"/>
          <p:cNvSpPr txBox="1"/>
          <p:nvPr/>
        </p:nvSpPr>
        <p:spPr>
          <a:xfrm>
            <a:off x="1572297" y="4326057"/>
            <a:ext cx="1740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6513394" y="4392547"/>
            <a:ext cx="2407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14"/>
          <p:cNvGraphicFramePr/>
          <p:nvPr/>
        </p:nvGraphicFramePr>
        <p:xfrm>
          <a:off x="6489137" y="4901901"/>
          <a:ext cx="3065700" cy="146308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0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Plus de productividad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Plus de encargado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Elimina cualquier plus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Descuento 10%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4000" dirty="0"/>
              <a:t>Técnicas de Especificación de Requerimientos Dinámicas- </a:t>
            </a:r>
            <a:r>
              <a:rPr lang="es-ES" sz="3600" b="1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30" name="Google Shape;530;p1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531" name="Google Shape;531;p1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1243544" y="1892240"/>
            <a:ext cx="10668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2. Completar la tabla </a:t>
            </a:r>
            <a:endParaRPr sz="32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3" name="Google Shape;533;p15"/>
          <p:cNvGraphicFramePr/>
          <p:nvPr/>
        </p:nvGraphicFramePr>
        <p:xfrm>
          <a:off x="1830875" y="1709028"/>
          <a:ext cx="8128000" cy="3332570"/>
        </p:xfrm>
        <a:graphic>
          <a:graphicData uri="http://schemas.openxmlformats.org/drawingml/2006/table">
            <a:tbl>
              <a:tblPr firstRow="1" bandRow="1">
                <a:noFill/>
                <a:tableStyleId>{593E73BA-C17D-4A99-9D19-78DB4725B846}</a:tableStyleId>
              </a:tblPr>
              <a:tblGrid>
                <a:gridCol w="409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1" u="none" strike="noStrike" cap="none"/>
                        <a:t>Condiciones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1" u="none" strike="noStrike" cap="none"/>
                        <a:t>Reglas </a:t>
                      </a:r>
                      <a:endParaRPr sz="1350" b="1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 u="none" strike="noStrike" cap="none"/>
                        <a:t>Empleado altamente productivo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 u="none" strike="noStrike" cap="none"/>
                        <a:t>Empleado encargado de su grupo 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 u="none" strike="noStrike" cap="none"/>
                        <a:t>empleado ha cometido una infracción grave 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V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F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1" u="none" strike="noStrike" cap="none"/>
                        <a:t>Acciones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Plus de productividad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Plus de encargado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Elimina cualquier plus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Descuento 10%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34" name="Google Shape;534;p15"/>
          <p:cNvGraphicFramePr/>
          <p:nvPr/>
        </p:nvGraphicFramePr>
        <p:xfrm>
          <a:off x="1710582" y="5939366"/>
          <a:ext cx="8147800" cy="370850"/>
        </p:xfrm>
        <a:graphic>
          <a:graphicData uri="http://schemas.openxmlformats.org/drawingml/2006/table">
            <a:tbl>
              <a:tblPr firstRow="1" bandRow="1">
                <a:noFill/>
                <a:tableStyleId>{593E73BA-C17D-4A99-9D19-78DB4725B846}</a:tableStyleId>
              </a:tblPr>
              <a:tblGrid>
                <a:gridCol w="41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No se incrementa el salario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ES" sz="1350" u="none" strike="noStrike" cap="none"/>
                        <a:t>X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" name="Google Shape;535;p15"/>
          <p:cNvSpPr/>
          <p:nvPr/>
        </p:nvSpPr>
        <p:spPr>
          <a:xfrm>
            <a:off x="3650444" y="-137535"/>
            <a:ext cx="8261100" cy="1754400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5"/>
          <p:cNvSpPr/>
          <p:nvPr/>
        </p:nvSpPr>
        <p:spPr>
          <a:xfrm>
            <a:off x="9958875" y="2555072"/>
            <a:ext cx="3240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948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– Tablas de Decisión 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1153958" y="1748690"/>
            <a:ext cx="106488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 aerolínea tiene proyectada la siguiente promoción:</a:t>
            </a:r>
            <a:b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a)Las personas que viajen a Europa o América y son pasajeros frecuentes, acceden a un descuento de un 17% en el valor de su pasaje.</a:t>
            </a:r>
            <a:b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b)Además, los que van a Europa sean o no frecuentes  reciben un descuento adicional.</a:t>
            </a:r>
            <a:b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c)Los pasajeros que pagaron en efectivo y son de tipo frecuente, tienen derecho a la compra de un pasaje al mismo destino por un 50% de su valor.</a:t>
            </a:r>
            <a:b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d)Los pasajeros que pagaron en efectivo, y no son del tipo frecuente, se les concede una cantidad de kilómetros gratuitos en su siguiente viaje.</a:t>
            </a:r>
            <a:b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e)Los que son o no son frecuentes y viajan a Europa, tienen derecho a una noche gratuita en un hotel de la ciudad destino, y tienen el mismo derecho los que van países de América y son frecuentes.</a:t>
            </a:r>
            <a:endParaRPr lang="es-A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FC23AD-BB53-F712-4829-DA48C94D9F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</a:p>
        </p:txBody>
      </p:sp>
    </p:spTree>
    <p:extLst>
      <p:ext uri="{BB962C8B-B14F-4D97-AF65-F5344CB8AC3E}">
        <p14:creationId xmlns:p14="http://schemas.microsoft.com/office/powerpoint/2010/main" val="22466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Recordar </a:t>
            </a:r>
            <a:endParaRPr/>
          </a:p>
        </p:txBody>
      </p:sp>
      <p:sp>
        <p:nvSpPr>
          <p:cNvPr id="542" name="Google Shape;542;p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543" name="Google Shape;543;p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1228305" y="2246359"/>
            <a:ext cx="101524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tablas de decisión, el analista necesita determinar el tamaño máximo de la tabla; eliminar cualquier situación imposible, inconsistencia o redundancia, y simplificar la tabla lo más que pueda.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esencial que verifique la integridad y precisión de sus tablas de decisión. Pueden ocurrir cuatro problemas principales al desarrollar tablas de decisión: que estén incompletas, que existan situaciones imposibles, contradicciones y redundancia.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dirty="0"/>
              <a:t>Técnicas de Especificación de Requerimientos</a:t>
            </a:r>
            <a:endParaRPr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000"/>
              <a:t>Análisis Estructurado </a:t>
            </a:r>
            <a:endParaRPr/>
          </a:p>
        </p:txBody>
      </p:sp>
      <p:sp>
        <p:nvSpPr>
          <p:cNvPr id="773" name="Google Shape;77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03716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936" y="39011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</a:t>
            </a:r>
            <a:endParaRPr dirty="0"/>
          </a:p>
        </p:txBody>
      </p:sp>
      <p:sp>
        <p:nvSpPr>
          <p:cNvPr id="781" name="Google Shape;78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782" name="Google Shape;782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Pressman 4ta edición Cap. 12</a:t>
            </a:r>
            <a:endParaRPr/>
          </a:p>
        </p:txBody>
      </p:sp>
      <p:sp>
        <p:nvSpPr>
          <p:cNvPr id="783" name="Google Shape;783;p3"/>
          <p:cNvSpPr txBox="1">
            <a:spLocks noGrp="1"/>
          </p:cNvSpPr>
          <p:nvPr>
            <p:ph type="body" idx="2"/>
          </p:nvPr>
        </p:nvSpPr>
        <p:spPr>
          <a:xfrm>
            <a:off x="919411" y="2126154"/>
            <a:ext cx="8511192" cy="411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Para entender los requerimientos, se debe poder reconocer además como se mueven los datos, los procesos o transformaciones que sufren dichos datos y sus resultados. </a:t>
            </a:r>
          </a:p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La elicitación proporciona una descripción verbal del sistema, una descripción visual puede consolidar la información.</a:t>
            </a:r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ES" sz="320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CD8E1AF-DDDC-D30B-FA95-BF9A2ECBAA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"/>
          <p:cNvSpPr txBox="1">
            <a:spLocks noGrp="1"/>
          </p:cNvSpPr>
          <p:nvPr>
            <p:ph type="title"/>
          </p:nvPr>
        </p:nvSpPr>
        <p:spPr>
          <a:xfrm>
            <a:off x="709650" y="289046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br>
              <a:rPr lang="es-ES" sz="4400" dirty="0"/>
            </a:br>
            <a:r>
              <a:rPr lang="es-ES" sz="4400" dirty="0"/>
              <a:t>Análisis Estructurado</a:t>
            </a:r>
            <a:endParaRPr sz="4400" dirty="0"/>
          </a:p>
        </p:txBody>
      </p:sp>
      <p:sp>
        <p:nvSpPr>
          <p:cNvPr id="792" name="Google Shape;79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5696041-20FA-CC67-B02E-1B1EE1C8F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91" name="Google Shape;79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01" name="Google Shape;801;p4"/>
          <p:cNvSpPr/>
          <p:nvPr/>
        </p:nvSpPr>
        <p:spPr>
          <a:xfrm>
            <a:off x="665327" y="2213240"/>
            <a:ext cx="10675963" cy="395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técnica de análisis estructurado permite lograr una representación gráfica que permite lograr una comprensión mas profunda del sistema a construir y comunicar a los usuarios lo  comprendido.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notación no especifica aspectos físicos de implementación.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 énfasis en el procesamiento o la transformación de datos conforme estos pasan por distintos procesos.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endParaRPr sz="3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sz="6600" dirty="0"/>
              <a:t>Técnicas de Especificación de Requerimientos</a:t>
            </a:r>
            <a:endParaRPr sz="6600"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5400" dirty="0"/>
              <a:t>Tablas de decisión</a:t>
            </a:r>
            <a:endParaRPr dirty="0"/>
          </a:p>
        </p:txBody>
      </p:sp>
      <p:sp>
        <p:nvSpPr>
          <p:cNvPr id="773" name="Google Shape;77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12" name="Google Shape;812;p5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13" name="Google Shape;813;p5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811" name="Google Shape;811;p5"/>
          <p:cNvSpPr txBox="1">
            <a:spLocks noGrp="1"/>
          </p:cNvSpPr>
          <p:nvPr>
            <p:ph type="body" idx="1"/>
          </p:nvPr>
        </p:nvSpPr>
        <p:spPr>
          <a:xfrm>
            <a:off x="965109" y="1737405"/>
            <a:ext cx="103898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800" b="1" dirty="0">
                <a:solidFill>
                  <a:schemeClr val="dk1"/>
                </a:solidFill>
              </a:rPr>
              <a:t>Diagrama de Flujo de Datos (DFD)</a:t>
            </a:r>
            <a:endParaRPr sz="20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 una herramienta que permite visualizar un sistema como una red de procesos funcionales, conectados entre sí por “conductos” y almacenamientos de datos.</a:t>
            </a:r>
            <a:endParaRPr sz="16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Representa la transformación de entradas a salidas y es también llamado diagrama de burbujas.</a:t>
            </a:r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Es una herramienta comúnmente utilizada por sistemas operacionales en los cuales </a:t>
            </a:r>
            <a:r>
              <a:rPr lang="es-ES" sz="2800" dirty="0">
                <a:solidFill>
                  <a:schemeClr val="dk1"/>
                </a:solidFill>
              </a:rPr>
              <a:t>las funciones del sistema son de gran importancia y son más complejas que los datos que éste maneja.</a:t>
            </a:r>
            <a:endParaRPr sz="2800" i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Análisis estructurado – Modelado Funcional y Flujo de la información</a:t>
            </a:r>
            <a:endParaRPr/>
          </a:p>
        </p:txBody>
      </p:sp>
      <p:sp>
        <p:nvSpPr>
          <p:cNvPr id="820" name="Google Shape;820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821" name="Google Shape;821;p6"/>
          <p:cNvSpPr txBox="1">
            <a:spLocks noGrp="1"/>
          </p:cNvSpPr>
          <p:nvPr>
            <p:ph type="body" idx="2"/>
          </p:nvPr>
        </p:nvSpPr>
        <p:spPr>
          <a:xfrm>
            <a:off x="867684" y="1974582"/>
            <a:ext cx="6981953" cy="424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Se utiliza un rectángulo para representar una </a:t>
            </a:r>
            <a:r>
              <a:rPr lang="es-ES" sz="2000" b="1" i="1" dirty="0"/>
              <a:t>entidad externa</a:t>
            </a:r>
            <a:r>
              <a:rPr lang="es-ES" sz="2000" i="1" dirty="0"/>
              <a:t>, </a:t>
            </a:r>
            <a:r>
              <a:rPr lang="es-ES" sz="2000" dirty="0"/>
              <a:t>esto es, un elemento del sistema (por ejemplo, un elemento hardware, una persona, otro programa) u otro sistema que produce información para ser transformada por el software, o recibe información producida por el software.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 círculo (también llamado burbuja)  representa un</a:t>
            </a:r>
            <a:r>
              <a:rPr lang="es-ES" sz="2000" b="1" i="1" dirty="0"/>
              <a:t> proceso </a:t>
            </a:r>
            <a:r>
              <a:rPr lang="es-ES" sz="2000" dirty="0"/>
              <a:t>o </a:t>
            </a:r>
            <a:r>
              <a:rPr lang="es-ES" sz="2000" i="1" dirty="0"/>
              <a:t>transformación </a:t>
            </a:r>
            <a:r>
              <a:rPr lang="es-ES" sz="2000" dirty="0"/>
              <a:t>que es aplicado a los datos (o al control) y los modifica.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Una flecha representa uno o más </a:t>
            </a:r>
            <a:r>
              <a:rPr lang="es-ES" sz="2000" b="1" i="1" dirty="0"/>
              <a:t>elementos de datos </a:t>
            </a:r>
            <a:r>
              <a:rPr lang="es-ES" sz="2000" dirty="0"/>
              <a:t>(objetos de dato).</a:t>
            </a:r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dirty="0"/>
              <a:t>Un rectángulo abierto (lado izquierdo y derecho) que representa un </a:t>
            </a:r>
            <a:r>
              <a:rPr lang="es-ES" b="1" dirty="0"/>
              <a:t>almacén de datos</a:t>
            </a:r>
            <a:endParaRPr b="1" dirty="0"/>
          </a:p>
        </p:txBody>
      </p:sp>
      <p:sp>
        <p:nvSpPr>
          <p:cNvPr id="822" name="Google Shape;822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BC6707-26B0-21DF-51E8-BC16BCB726F1}"/>
              </a:ext>
            </a:extLst>
          </p:cNvPr>
          <p:cNvSpPr/>
          <p:nvPr/>
        </p:nvSpPr>
        <p:spPr>
          <a:xfrm>
            <a:off x="8232285" y="2030098"/>
            <a:ext cx="1555816" cy="57173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D2B5503-8E53-0BF7-18B6-47FDC7B89AD3}"/>
              </a:ext>
            </a:extLst>
          </p:cNvPr>
          <p:cNvSpPr/>
          <p:nvPr/>
        </p:nvSpPr>
        <p:spPr>
          <a:xfrm>
            <a:off x="8232286" y="3154795"/>
            <a:ext cx="1555815" cy="788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nuevo 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C213AA-7829-BDB8-E9C9-A8B97FC3DC17}"/>
              </a:ext>
            </a:extLst>
          </p:cNvPr>
          <p:cNvCxnSpPr>
            <a:cxnSpLocks/>
          </p:cNvCxnSpPr>
          <p:nvPr/>
        </p:nvCxnSpPr>
        <p:spPr>
          <a:xfrm>
            <a:off x="8111374" y="4546813"/>
            <a:ext cx="21664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958D98-ED20-3AC3-A131-8BF2AFFEE610}"/>
              </a:ext>
            </a:extLst>
          </p:cNvPr>
          <p:cNvCxnSpPr>
            <a:cxnSpLocks/>
          </p:cNvCxnSpPr>
          <p:nvPr/>
        </p:nvCxnSpPr>
        <p:spPr>
          <a:xfrm>
            <a:off x="8125234" y="5180077"/>
            <a:ext cx="2045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C7D873E-5E21-FD98-7EEE-DE89B513D43A}"/>
              </a:ext>
            </a:extLst>
          </p:cNvPr>
          <p:cNvCxnSpPr>
            <a:cxnSpLocks/>
          </p:cNvCxnSpPr>
          <p:nvPr/>
        </p:nvCxnSpPr>
        <p:spPr>
          <a:xfrm>
            <a:off x="8125234" y="5531769"/>
            <a:ext cx="20455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74B8DC-E560-9729-A9EC-033FBECF6347}"/>
              </a:ext>
            </a:extLst>
          </p:cNvPr>
          <p:cNvSpPr txBox="1"/>
          <p:nvPr/>
        </p:nvSpPr>
        <p:spPr>
          <a:xfrm>
            <a:off x="8594053" y="51813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92C415-343D-4C2C-A8C9-0C09B8808D29}"/>
              </a:ext>
            </a:extLst>
          </p:cNvPr>
          <p:cNvSpPr txBox="1"/>
          <p:nvPr/>
        </p:nvSpPr>
        <p:spPr>
          <a:xfrm>
            <a:off x="8232285" y="429462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Nuevo Cliente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19139C-1E1C-1AF5-E2E5-A5C81FAC9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2600908"/>
            <a:ext cx="69056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30" name="Google Shape;830;p7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31" name="Google Shape;831;p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cxnSp>
        <p:nvCxnSpPr>
          <p:cNvPr id="832" name="Google Shape;832;p7"/>
          <p:cNvCxnSpPr/>
          <p:nvPr/>
        </p:nvCxnSpPr>
        <p:spPr>
          <a:xfrm rot="10800000" flipH="1">
            <a:off x="6096000" y="2348880"/>
            <a:ext cx="576064" cy="936104"/>
          </a:xfrm>
          <a:prstGeom prst="straightConnector1">
            <a:avLst/>
          </a:prstGeom>
          <a:noFill/>
          <a:ln w="22225" cap="flat" cmpd="tri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3" name="Google Shape;833;p7"/>
          <p:cNvSpPr txBox="1"/>
          <p:nvPr/>
        </p:nvSpPr>
        <p:spPr>
          <a:xfrm>
            <a:off x="6672064" y="2028127"/>
            <a:ext cx="1574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Flujos de datos</a:t>
            </a:r>
            <a:endParaRPr dirty="0"/>
          </a:p>
        </p:txBody>
      </p:sp>
      <p:sp>
        <p:nvSpPr>
          <p:cNvPr id="834" name="Google Shape;834;p7"/>
          <p:cNvSpPr txBox="1"/>
          <p:nvPr/>
        </p:nvSpPr>
        <p:spPr>
          <a:xfrm>
            <a:off x="10082010" y="2020234"/>
            <a:ext cx="136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/>
          </a:p>
        </p:txBody>
      </p:sp>
      <p:sp>
        <p:nvSpPr>
          <p:cNvPr id="835" name="Google Shape;835;p7"/>
          <p:cNvSpPr txBox="1"/>
          <p:nvPr/>
        </p:nvSpPr>
        <p:spPr>
          <a:xfrm>
            <a:off x="830894" y="5949280"/>
            <a:ext cx="131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</a:t>
            </a:r>
            <a:endParaRPr dirty="0"/>
          </a:p>
        </p:txBody>
      </p:sp>
      <p:sp>
        <p:nvSpPr>
          <p:cNvPr id="836" name="Google Shape;836;p7"/>
          <p:cNvSpPr txBox="1"/>
          <p:nvPr/>
        </p:nvSpPr>
        <p:spPr>
          <a:xfrm>
            <a:off x="500738" y="4612486"/>
            <a:ext cx="1994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 Externa</a:t>
            </a:r>
            <a:endParaRPr dirty="0"/>
          </a:p>
        </p:txBody>
      </p:sp>
      <p:sp>
        <p:nvSpPr>
          <p:cNvPr id="837" name="Google Shape;837;p7"/>
          <p:cNvSpPr/>
          <p:nvPr/>
        </p:nvSpPr>
        <p:spPr>
          <a:xfrm>
            <a:off x="2150421" y="2276872"/>
            <a:ext cx="1569315" cy="1800200"/>
          </a:xfrm>
          <a:prstGeom prst="wedgeEllipseCallout">
            <a:avLst>
              <a:gd name="adj1" fmla="val -79100"/>
              <a:gd name="adj2" fmla="val 76946"/>
            </a:avLst>
          </a:prstGeom>
          <a:noFill/>
          <a:ln w="22225" cap="flat" cmpd="tri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3087478" y="4271501"/>
            <a:ext cx="1569315" cy="1800200"/>
          </a:xfrm>
          <a:prstGeom prst="wedgeEllipseCallout">
            <a:avLst>
              <a:gd name="adj1" fmla="val -151801"/>
              <a:gd name="adj2" fmla="val 50384"/>
            </a:avLst>
          </a:prstGeom>
          <a:noFill/>
          <a:ln w="22225" cap="flat" cmpd="tri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6960096" y="2492896"/>
            <a:ext cx="1857347" cy="1368152"/>
          </a:xfrm>
          <a:prstGeom prst="wedgeEllipseCallout">
            <a:avLst>
              <a:gd name="adj1" fmla="val 124669"/>
              <a:gd name="adj2" fmla="val -61139"/>
            </a:avLst>
          </a:prstGeom>
          <a:noFill/>
          <a:ln w="34925" cap="flat" cmpd="tri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 txBox="1">
            <a:spLocks noGrp="1"/>
          </p:cNvSpPr>
          <p:nvPr>
            <p:ph type="title"/>
          </p:nvPr>
        </p:nvSpPr>
        <p:spPr>
          <a:xfrm>
            <a:off x="932883" y="59821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Desarrollo de </a:t>
            </a:r>
            <a:r>
              <a:rPr lang="es-ES" sz="4400" dirty="0" err="1"/>
              <a:t>DFDs</a:t>
            </a:r>
            <a:endParaRPr sz="4400" dirty="0"/>
          </a:p>
        </p:txBody>
      </p:sp>
      <p:sp>
        <p:nvSpPr>
          <p:cNvPr id="859" name="Google Shape;8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B8E4B55-7BB6-B12A-9C9A-AEAE8C1E4B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5385" y="1727713"/>
            <a:ext cx="10203731" cy="447870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s-ES" sz="2400" dirty="0"/>
              <a:t>Se debe visualizar desde una perspectiva jerárquica de arriba hacia abajo.</a:t>
            </a:r>
          </a:p>
          <a:p>
            <a:pPr marL="101600" indent="0">
              <a:buNone/>
            </a:pPr>
            <a:r>
              <a:rPr lang="es-ES" sz="2400" dirty="0"/>
              <a:t>Pasos :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Redactar la lista de actividades de la organización para determinar:</a:t>
            </a:r>
          </a:p>
          <a:p>
            <a:pPr marL="1016000" lvl="1" indent="-457200"/>
            <a:r>
              <a:rPr lang="es-ES" sz="2000" dirty="0"/>
              <a:t>Entidades externas</a:t>
            </a:r>
          </a:p>
          <a:p>
            <a:pPr marL="1016000" lvl="1" indent="-457200"/>
            <a:r>
              <a:rPr lang="es-ES" sz="2000" dirty="0"/>
              <a:t>Flujos de datos</a:t>
            </a:r>
          </a:p>
          <a:p>
            <a:pPr marL="1016000" lvl="1" indent="-457200"/>
            <a:r>
              <a:rPr lang="es-ES" sz="2000" dirty="0"/>
              <a:t>Procesos</a:t>
            </a:r>
          </a:p>
          <a:p>
            <a:pPr marL="1016000" lvl="1" indent="-457200"/>
            <a:r>
              <a:rPr lang="es-ES" sz="2000" dirty="0"/>
              <a:t>Almacenes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Crear un diagrama de contexto que muestre las entidades externas y los flujos de datos desde y hacia el sistema.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el Diagrama 0 (siguiente nivel), con procesos generales y los almacenes correspondientes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un diagrama hijo por cada uno de los procesos del Diagrama 0</a:t>
            </a:r>
            <a:endParaRPr lang="es-AR" sz="2400" dirty="0"/>
          </a:p>
        </p:txBody>
      </p:sp>
      <p:sp>
        <p:nvSpPr>
          <p:cNvPr id="858" name="Google Shape;858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4E23E-66C5-14B0-9215-B8BB0EA0F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Diagrama de contexto</a:t>
            </a:r>
            <a:endParaRPr sz="4400" dirty="0"/>
          </a:p>
        </p:txBody>
      </p:sp>
      <p:sp>
        <p:nvSpPr>
          <p:cNvPr id="866" name="Google Shape;86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0D0FFC-376C-BCFE-75F1-EF9526F5D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162A5-D1B4-6083-9D36-ADCD5683BF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23882" y="2494582"/>
            <a:ext cx="4051497" cy="226029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dirty="0"/>
              <a:t>Se muestra un panorama global que muestre las entradas básicas y las salidas</a:t>
            </a:r>
          </a:p>
          <a:p>
            <a:pPr marL="101600" indent="0" algn="just">
              <a:buNone/>
            </a:pPr>
            <a:r>
              <a:rPr lang="es-ES" dirty="0"/>
              <a:t>Es el nivel más alto en un DFD y contiene un solo proceso que representa a todo el sistema </a:t>
            </a:r>
            <a:endParaRPr lang="es-AR" dirty="0"/>
          </a:p>
        </p:txBody>
      </p:sp>
      <p:sp>
        <p:nvSpPr>
          <p:cNvPr id="865" name="Google Shape;865;p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69" name="Google Shape;869;p10"/>
          <p:cNvSpPr txBox="1"/>
          <p:nvPr/>
        </p:nvSpPr>
        <p:spPr>
          <a:xfrm>
            <a:off x="6472876" y="2452250"/>
            <a:ext cx="15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718C8-6DE8-0A3F-DB32-4011D283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2091104"/>
            <a:ext cx="5495925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13DFAB1-2027-7AC7-29A2-B762EA2A0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0966" y="1935373"/>
            <a:ext cx="4979963" cy="4279255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Es la ampliación del Diagrama de contexto.</a:t>
            </a:r>
            <a:endParaRPr lang="es-AR" dirty="0"/>
          </a:p>
          <a:p>
            <a:pPr marL="101600" indent="0" algn="just">
              <a:buNone/>
            </a:pPr>
            <a:r>
              <a:rPr lang="es-ES" dirty="0"/>
              <a:t>Las entradas y salidas del Diagrama de contexto permanecen, sin embargo, se amplía para incluir hasta 9 procesos (como máximo) y mostrar los almacenes de datos y nuevos flujos.</a:t>
            </a:r>
          </a:p>
        </p:txBody>
      </p:sp>
      <p:sp>
        <p:nvSpPr>
          <p:cNvPr id="931" name="Google Shape;931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F227B5-B756-8209-9AA7-C6DC5C3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0" y="257294"/>
            <a:ext cx="10772700" cy="1129500"/>
          </a:xfrm>
        </p:spPr>
        <p:txBody>
          <a:bodyPr>
            <a:normAutofit/>
          </a:bodyPr>
          <a:lstStyle/>
          <a:p>
            <a:r>
              <a:rPr lang="es-ES" sz="4400" dirty="0"/>
              <a:t>Nivel 0</a:t>
            </a:r>
            <a:endParaRPr lang="es-AR" sz="4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B3FA929-BB34-3C87-E23E-8C1EE081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FC53F-8924-9DDB-DC4A-511D79D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9" y="2360978"/>
            <a:ext cx="5481187" cy="36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1A25CE-E8D4-5362-8945-9B654536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Nivelación de un DFD</a:t>
            </a:r>
            <a:endParaRPr lang="es-AR" sz="4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302B-12AE-3DC1-8FA6-D6C030AC9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A67ED75-5667-7823-7373-81438E70D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4711D46-C734-111E-1C28-08A2FDB9E7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633" y="1902579"/>
            <a:ext cx="3671461" cy="431204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sz="2400" dirty="0"/>
              <a:t>Cada proceso se puede a su vez ampliar para crear un diagrama hijo más detallado.</a:t>
            </a:r>
          </a:p>
          <a:p>
            <a:pPr marL="101600" indent="0" algn="just">
              <a:buNone/>
            </a:pPr>
            <a:r>
              <a:rPr lang="es-ES" sz="2400" dirty="0"/>
              <a:t>Las entradas y salidas del proceso padre permanecen, sin embargo, pueden aparecer nuevos almacenes de datos y nuevos flujos.</a:t>
            </a:r>
          </a:p>
          <a:p>
            <a:pPr marL="101600" indent="0">
              <a:buNone/>
            </a:pPr>
            <a:endParaRPr lang="es-AR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8C0E88-B9A7-75F6-7A3D-464029F4B5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  <a:endParaRPr lang="es-A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99CE0-F5FD-2E67-EE27-DA9B59A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60" y="2138288"/>
            <a:ext cx="5272715" cy="40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0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>
                <a:solidFill>
                  <a:schemeClr val="dk1"/>
                </a:solidFill>
              </a:rPr>
              <a:t>Bibliografía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0" name="Google Shape;550;p17"/>
          <p:cNvSpPr txBox="1">
            <a:spLocks noGrp="1"/>
          </p:cNvSpPr>
          <p:nvPr>
            <p:ph type="body" idx="2"/>
          </p:nvPr>
        </p:nvSpPr>
        <p:spPr>
          <a:xfrm>
            <a:off x="839416" y="2060848"/>
            <a:ext cx="9361040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dirty="0"/>
              <a:t>Libros consultados para Tablas de Decisión</a:t>
            </a: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Kendall &amp; Kendall , Capítulo 9 , Análisis y Diseño de Sistemas, Pearson Prentice Hall 2011 . 8va edición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2495600" y="2419643"/>
            <a:ext cx="7084498" cy="3673654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15" name="Google Shape;415;p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416" name="Google Shape;416;p2"/>
          <p:cNvSpPr txBox="1">
            <a:spLocks noGrp="1"/>
          </p:cNvSpPr>
          <p:nvPr>
            <p:ph type="body" idx="1"/>
          </p:nvPr>
        </p:nvSpPr>
        <p:spPr>
          <a:xfrm>
            <a:off x="407368" y="6542584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/>
              <a:t>Sommerville, Capítulo 7</a:t>
            </a:r>
            <a:endParaRPr sz="1400"/>
          </a:p>
        </p:txBody>
      </p:sp>
      <p:sp>
        <p:nvSpPr>
          <p:cNvPr id="417" name="Google Shape;417;p2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18" name="Google Shape;418;p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25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5809637" y="2397944"/>
            <a:ext cx="2304256" cy="1440160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25" name="Google Shape;425;p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4294967295"/>
          </p:nvPr>
        </p:nvSpPr>
        <p:spPr>
          <a:xfrm>
            <a:off x="1153959" y="208723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Tablas de Decisión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Es una herramienta que permite presentar de forma concisa las reglas lógicas que hay que utilizar para decidir acciones a ejecutar en función de las condiciones y la lógica de decisión de un problema específico.</a:t>
            </a:r>
            <a:endParaRPr sz="24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Describe el sistema como un conjunto de: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Posibles CONDICIONES satisfechas por el sistema en un momento dado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REGLAS para reaccionar ante los estímulos que ocurren cuando se reúnen determinados conjuntos de condiciones y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ACCIONES a ser tomadas como un resultado.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33" name="Google Shape;433;p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34" name="Google Shape;434;p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435" name="Google Shape;435;p6"/>
          <p:cNvSpPr txBox="1">
            <a:spLocks noGrp="1"/>
          </p:cNvSpPr>
          <p:nvPr>
            <p:ph type="body" idx="4294967295"/>
          </p:nvPr>
        </p:nvSpPr>
        <p:spPr>
          <a:xfrm>
            <a:off x="1153959" y="197407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Char char=" "/>
            </a:pPr>
            <a:r>
              <a:rPr lang="es-ES" sz="2800" dirty="0"/>
              <a:t>Construiremos las tablas con: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condiciones simples y acciones simples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Las condiciones toman sólo valores Verdadero o Falso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Hay 2</a:t>
            </a:r>
            <a:r>
              <a:rPr lang="es-ES" sz="2800" baseline="30000" dirty="0"/>
              <a:t>N</a:t>
            </a:r>
            <a:r>
              <a:rPr lang="es-ES" sz="2800" dirty="0"/>
              <a:t> Reglas donde N es la cantidad de condiciones</a:t>
            </a:r>
            <a:endParaRPr sz="2800" dirty="0"/>
          </a:p>
        </p:txBody>
      </p:sp>
      <p:graphicFrame>
        <p:nvGraphicFramePr>
          <p:cNvPr id="436" name="Google Shape;436;p6"/>
          <p:cNvGraphicFramePr/>
          <p:nvPr/>
        </p:nvGraphicFramePr>
        <p:xfrm>
          <a:off x="7229203" y="4344652"/>
          <a:ext cx="3325575" cy="1755919"/>
        </p:xfrm>
        <a:graphic>
          <a:graphicData uri="http://schemas.openxmlformats.org/drawingml/2006/table">
            <a:tbl>
              <a:tblPr firstRow="1" firstCol="1" bandRow="1">
                <a:noFill/>
                <a:tableStyleId>{014079AC-1019-435F-88D0-13771664655A}</a:tableStyleId>
              </a:tblPr>
              <a:tblGrid>
                <a:gridCol w="9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………….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COND2	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1097281" y="52070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Tablas de Decisión </a:t>
            </a:r>
            <a:br>
              <a:rPr lang="es-ES" sz="5400"/>
            </a:br>
            <a:endParaRPr sz="5400"/>
          </a:p>
        </p:txBody>
      </p:sp>
      <p:sp>
        <p:nvSpPr>
          <p:cNvPr id="442" name="Google Shape;442;p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444" name="Google Shape;444;p7"/>
          <p:cNvSpPr txBox="1">
            <a:spLocks noGrp="1"/>
          </p:cNvSpPr>
          <p:nvPr>
            <p:ph type="body" idx="4294967295"/>
          </p:nvPr>
        </p:nvSpPr>
        <p:spPr>
          <a:xfrm>
            <a:off x="1319213" y="1814732"/>
            <a:ext cx="10483581" cy="41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/>
              <a:t>¿Cómo se llena la tabla?</a:t>
            </a:r>
            <a:endParaRPr sz="2800" dirty="0"/>
          </a:p>
          <a:p>
            <a:pPr marL="41148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s-ES" sz="2800" dirty="0"/>
              <a:t>A partir de un enunciado se debe: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Identificar las condiciones y las acciones.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Completar la tabla teniendo en cuenta: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Si hay condiciones que son opuestas, debe colocarse una de ellas porque por la negativa se “obtendrá” la otra. (Si son n condiciones excluyentes, colocar n-1 en la tabla).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Las condiciones deben ser atómicas.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Se construyen las reglas</a:t>
            </a:r>
            <a:endParaRPr sz="2800" dirty="0"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28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450" name="Google Shape;450;p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4294967295"/>
          </p:nvPr>
        </p:nvSpPr>
        <p:spPr>
          <a:xfrm>
            <a:off x="845956" y="1804878"/>
            <a:ext cx="96489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Modelizar el problema de remisión de mercadería con las siguientes consideraciones:</a:t>
            </a:r>
            <a:endParaRPr sz="2800" dirty="0"/>
          </a:p>
          <a:p>
            <a:pPr marL="260604" lvl="1" indent="-539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el comprador no es cliente se imprime un mensaje de aviso y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no hay stock y el comprador es cliente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hay stock y el comprador es cliente se remite</a:t>
            </a:r>
            <a:endParaRPr sz="2800" dirty="0"/>
          </a:p>
        </p:txBody>
      </p:sp>
      <p:sp>
        <p:nvSpPr>
          <p:cNvPr id="452" name="Google Shape;452;p8"/>
          <p:cNvSpPr txBox="1"/>
          <p:nvPr/>
        </p:nvSpPr>
        <p:spPr>
          <a:xfrm>
            <a:off x="1097281" y="68087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 </a:t>
            </a:r>
            <a:b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909256" y="3094933"/>
            <a:ext cx="9522300" cy="1891800"/>
          </a:xfrm>
          <a:prstGeom prst="rect">
            <a:avLst/>
          </a:prstGeom>
          <a:noFill/>
          <a:ln w="28575" cap="flat" cmpd="sng">
            <a:solidFill>
              <a:srgbClr val="8C0000">
                <a:alpha val="98431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4294967295"/>
          </p:nvPr>
        </p:nvSpPr>
        <p:spPr>
          <a:xfrm>
            <a:off x="1097280" y="1937434"/>
            <a:ext cx="10656887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rabicPeriod"/>
            </a:pPr>
            <a:r>
              <a:rPr lang="es-ES" sz="2800" b="1" i="0" dirty="0"/>
              <a:t>Identificar las condiciones y las acciones.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graphicFrame>
        <p:nvGraphicFramePr>
          <p:cNvPr id="460" name="Google Shape;460;p9"/>
          <p:cNvGraphicFramePr/>
          <p:nvPr/>
        </p:nvGraphicFramePr>
        <p:xfrm>
          <a:off x="4066986" y="3638755"/>
          <a:ext cx="324010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2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9"/>
          <p:cNvSpPr/>
          <p:nvPr/>
        </p:nvSpPr>
        <p:spPr>
          <a:xfrm>
            <a:off x="3583930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135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583930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1340069" y="3836262"/>
            <a:ext cx="2543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1340069" y="4919730"/>
            <a:ext cx="2407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9"/>
          <p:cNvGraphicFramePr/>
          <p:nvPr/>
        </p:nvGraphicFramePr>
        <p:xfrm>
          <a:off x="4066985" y="4698562"/>
          <a:ext cx="3468925" cy="173739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6" name="Google Shape;466;p9"/>
          <p:cNvGraphicFramePr/>
          <p:nvPr/>
        </p:nvGraphicFramePr>
        <p:xfrm>
          <a:off x="7563161" y="3626394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Google Shape;467;p9"/>
          <p:cNvSpPr txBox="1"/>
          <p:nvPr/>
        </p:nvSpPr>
        <p:spPr>
          <a:xfrm>
            <a:off x="7746759" y="3222177"/>
            <a:ext cx="968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9"/>
          <p:cNvGraphicFramePr/>
          <p:nvPr/>
        </p:nvGraphicFramePr>
        <p:xfrm>
          <a:off x="7604261" y="4698562"/>
          <a:ext cx="1439850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9"/>
          <p:cNvSpPr/>
          <p:nvPr/>
        </p:nvSpPr>
        <p:spPr>
          <a:xfrm>
            <a:off x="3583931" y="788273"/>
            <a:ext cx="8608070" cy="2386605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comprador no es cliente se imprime un mensaje de aviso y no se remite.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hay stock y el comprador es cliente no se remite.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hay stock y el comprador es cliente se remite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8904865" y="2739407"/>
            <a:ext cx="2117835" cy="1301414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3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Reglas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8FE9927-E581-1F33-381C-9D5DF913E8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7C272F-7A0E-AC04-4B06-91DEA8B09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 txBox="1">
            <a:spLocks noGrp="1"/>
          </p:cNvSpPr>
          <p:nvPr>
            <p:ph type="body" idx="4294967295"/>
          </p:nvPr>
        </p:nvSpPr>
        <p:spPr>
          <a:xfrm>
            <a:off x="1097275" y="1936475"/>
            <a:ext cx="89280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completas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determinan acciones (una o varias) para todas las reglas posibles.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redundantes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marcan para reglas que determinan las mismas condiciones acciones iguales.     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contradictorias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especifican para reglas que determinan las mismas condiciones acciones distintas.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graphicFrame>
        <p:nvGraphicFramePr>
          <p:cNvPr id="477" name="Google Shape;477;p10"/>
          <p:cNvGraphicFramePr/>
          <p:nvPr/>
        </p:nvGraphicFramePr>
        <p:xfrm>
          <a:off x="9259641" y="2175737"/>
          <a:ext cx="1531600" cy="14508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8" name="Google Shape;478;p10"/>
          <p:cNvGraphicFramePr/>
          <p:nvPr/>
        </p:nvGraphicFramePr>
        <p:xfrm>
          <a:off x="6749216" y="1022047"/>
          <a:ext cx="3421625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9" name="Google Shape;479;p10"/>
          <p:cNvGraphicFramePr/>
          <p:nvPr/>
        </p:nvGraphicFramePr>
        <p:xfrm>
          <a:off x="8119165" y="3626520"/>
          <a:ext cx="3468925" cy="173739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0" name="Google Shape;480;p10"/>
          <p:cNvGraphicFramePr/>
          <p:nvPr/>
        </p:nvGraphicFramePr>
        <p:xfrm>
          <a:off x="10170862" y="1022047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3855250-845C-5028-24BD-A128477888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75FCB6-4F5F-FCB7-E479-3B8AA0F5A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3">
  <a:themeElements>
    <a:clrScheme name="Personalizado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1949</Words>
  <Application>Microsoft Office PowerPoint</Application>
  <PresentationFormat>Panorámica</PresentationFormat>
  <Paragraphs>443</Paragraphs>
  <Slides>27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Noto Sans Symbols</vt:lpstr>
      <vt:lpstr>Libre Baskerville</vt:lpstr>
      <vt:lpstr>Wingdings</vt:lpstr>
      <vt:lpstr>Times New Roman</vt:lpstr>
      <vt:lpstr>2_Retrospección</vt:lpstr>
      <vt:lpstr>1_Tema3</vt:lpstr>
      <vt:lpstr>Ingeniería de Software I</vt:lpstr>
      <vt:lpstr>Técnicas de Especificación de Requerimientos</vt:lpstr>
      <vt:lpstr>Ingeniería de Requerimientos</vt:lpstr>
      <vt:lpstr>Técnicas de Especificación de Requerimientos Dinámicas</vt:lpstr>
      <vt:lpstr>Técnicas de Especificación de Requerimientos Dinámicas</vt:lpstr>
      <vt:lpstr>Tablas de Decisión  </vt:lpstr>
      <vt:lpstr>Presentación de PowerPoint</vt:lpstr>
      <vt:lpstr>Tablas de Decisión  </vt:lpstr>
      <vt:lpstr>Tablas de Decisión  </vt:lpstr>
      <vt:lpstr>Presentación de PowerPoint</vt:lpstr>
      <vt:lpstr>Tablas de Decisión  </vt:lpstr>
      <vt:lpstr>Tablas de Decisión  </vt:lpstr>
      <vt:lpstr>Tablas de Decisión  </vt:lpstr>
      <vt:lpstr>Técnicas de Especificación de Requerimientos Dinámicas- Tablas de Decisión  </vt:lpstr>
      <vt:lpstr>Ejercicio – Tablas de Decisión </vt:lpstr>
      <vt:lpstr>Recordar </vt:lpstr>
      <vt:lpstr>Técnicas de Especificación de Requerimientos</vt:lpstr>
      <vt:lpstr>Análisis estructurado</vt:lpstr>
      <vt:lpstr> Análisis Estructurado</vt:lpstr>
      <vt:lpstr>Análisis estructurado – Modelado funcional y flujo de la información</vt:lpstr>
      <vt:lpstr>Análisis estructurado – Modelado Funcional y Flujo de la información</vt:lpstr>
      <vt:lpstr>Análisis estructurado – Modelado funcional y flujo de la información</vt:lpstr>
      <vt:lpstr>Desarrollo de DFDs</vt:lpstr>
      <vt:lpstr>Diagrama de contexto</vt:lpstr>
      <vt:lpstr>Nivel 0</vt:lpstr>
      <vt:lpstr>Nivelación de un DFD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User</dc:creator>
  <cp:lastModifiedBy>Silvia Esponda</cp:lastModifiedBy>
  <cp:revision>2</cp:revision>
  <dcterms:modified xsi:type="dcterms:W3CDTF">2023-09-20T18:03:49Z</dcterms:modified>
</cp:coreProperties>
</file>