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72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68" r:id="rId1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lipe De Jesús Mateos Hernández" initials="FDJMH" lastIdx="1" clrIdx="0">
    <p:extLst>
      <p:ext uri="{19B8F6BF-5375-455C-9EA6-DF929625EA0E}">
        <p15:presenceInfo xmlns:p15="http://schemas.microsoft.com/office/powerpoint/2012/main" userId="20bd0397a32497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4"/>
            <a:ext cx="582520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A18C0-E16A-4D84-9941-E43CEA3A0096}" type="datetimeFigureOut">
              <a:rPr lang="es-MX" smtClean="0"/>
              <a:t>28/07/2015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89A2-23E0-4B69-A431-268D47616E6B}" type="slidenum">
              <a:rPr lang="es-MX" smtClean="0"/>
              <a:t>‹Nº›</a:t>
            </a:fld>
            <a:endParaRPr lang="es-MX"/>
          </a:p>
        </p:txBody>
      </p:sp>
      <p:cxnSp>
        <p:nvCxnSpPr>
          <p:cNvPr id="32" name="Straight Connector 31"/>
          <p:cNvCxnSpPr/>
          <p:nvPr/>
        </p:nvCxnSpPr>
        <p:spPr>
          <a:xfrm>
            <a:off x="7028259" y="0"/>
            <a:ext cx="9144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68950" y="3681414"/>
            <a:ext cx="357266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886107" y="-8467"/>
            <a:ext cx="2255512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7202581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26"/>
          <p:cNvSpPr/>
          <p:nvPr/>
        </p:nvSpPr>
        <p:spPr>
          <a:xfrm>
            <a:off x="5886450" y="-505325"/>
            <a:ext cx="3257551" cy="7363325"/>
          </a:xfrm>
          <a:prstGeom prst="triangle">
            <a:avLst>
              <a:gd name="adj" fmla="val 100000"/>
            </a:avLst>
          </a:prstGeom>
          <a:solidFill>
            <a:schemeClr val="accent5">
              <a:lumMod val="50000"/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/>
          <p:cNvSpPr/>
          <p:nvPr/>
        </p:nvSpPr>
        <p:spPr>
          <a:xfrm>
            <a:off x="6442998" y="0"/>
            <a:ext cx="2698622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/>
        </p:nvSpPr>
        <p:spPr>
          <a:xfrm>
            <a:off x="8174047" y="-8467"/>
            <a:ext cx="967571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/>
          <p:cNvSpPr/>
          <p:nvPr/>
        </p:nvSpPr>
        <p:spPr>
          <a:xfrm>
            <a:off x="5739211" y="419100"/>
            <a:ext cx="3402408" cy="643890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Isosceles Triangle 30"/>
          <p:cNvSpPr/>
          <p:nvPr/>
        </p:nvSpPr>
        <p:spPr>
          <a:xfrm>
            <a:off x="6235043" y="-505325"/>
            <a:ext cx="2906576" cy="7363325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Isosceles Triangle 18"/>
          <p:cNvSpPr/>
          <p:nvPr/>
        </p:nvSpPr>
        <p:spPr>
          <a:xfrm rot="10800000">
            <a:off x="0" y="0"/>
            <a:ext cx="631947" cy="6858000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2142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34036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A18C0-E16A-4D84-9941-E43CEA3A0096}" type="datetimeFigureOut">
              <a:rPr lang="es-MX" smtClean="0"/>
              <a:t>28/07/2015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89A2-23E0-4B69-A431-268D47616E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6054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632200"/>
            <a:ext cx="541839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A18C0-E16A-4D84-9941-E43CEA3A0096}" type="datetimeFigureOut">
              <a:rPr lang="es-MX" smtClean="0"/>
              <a:t>28/07/2015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89A2-23E0-4B69-A431-268D47616E6B}" type="slidenum">
              <a:rPr lang="es-MX" smtClean="0"/>
              <a:t>‹Nº›</a:t>
            </a:fld>
            <a:endParaRPr lang="es-MX"/>
          </a:p>
        </p:txBody>
      </p:sp>
      <p:sp>
        <p:nvSpPr>
          <p:cNvPr id="20" name="TextBox 19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6217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31988"/>
            <a:ext cx="6447501" cy="2595460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A18C0-E16A-4D84-9941-E43CEA3A0096}" type="datetimeFigureOut">
              <a:rPr lang="es-MX" smtClean="0"/>
              <a:t>28/07/2015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89A2-23E0-4B69-A431-268D47616E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2759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A18C0-E16A-4D84-9941-E43CEA3A0096}" type="datetimeFigureOut">
              <a:rPr lang="es-MX" smtClean="0"/>
              <a:t>28/07/2015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89A2-23E0-4B69-A431-268D47616E6B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0410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09600"/>
            <a:ext cx="6441152" cy="30226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A18C0-E16A-4D84-9941-E43CEA3A0096}" type="datetimeFigureOut">
              <a:rPr lang="es-MX" smtClean="0"/>
              <a:t>28/07/2015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89A2-23E0-4B69-A431-268D47616E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8426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A18C0-E16A-4D84-9941-E43CEA3A0096}" type="datetimeFigureOut">
              <a:rPr lang="es-MX" smtClean="0"/>
              <a:t>28/07/2015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89A2-23E0-4B69-A431-268D47616E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7637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609600"/>
            <a:ext cx="978557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609600"/>
            <a:ext cx="5295113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A18C0-E16A-4D84-9941-E43CEA3A0096}" type="datetimeFigureOut">
              <a:rPr lang="es-MX" smtClean="0"/>
              <a:t>28/07/2015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89A2-23E0-4B69-A431-268D47616E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9189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A18C0-E16A-4D84-9941-E43CEA3A0096}" type="datetimeFigureOut">
              <a:rPr lang="es-MX" smtClean="0"/>
              <a:t>28/07/2015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89A2-23E0-4B69-A431-268D47616E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4862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700868"/>
            <a:ext cx="6447501" cy="1826581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8604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A18C0-E16A-4D84-9941-E43CEA3A0096}" type="datetimeFigureOut">
              <a:rPr lang="es-MX" smtClean="0"/>
              <a:t>28/07/2015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89A2-23E0-4B69-A431-268D47616E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6173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2160589"/>
            <a:ext cx="3138026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2160590"/>
            <a:ext cx="3138026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A18C0-E16A-4D84-9941-E43CEA3A0096}" type="datetimeFigureOut">
              <a:rPr lang="es-MX" smtClean="0"/>
              <a:t>28/07/2015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89A2-23E0-4B69-A431-268D47616E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918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2160983"/>
            <a:ext cx="3139217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737246"/>
            <a:ext cx="31392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2160983"/>
            <a:ext cx="313921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737246"/>
            <a:ext cx="313921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A18C0-E16A-4D84-9941-E43CEA3A0096}" type="datetimeFigureOut">
              <a:rPr lang="es-MX" smtClean="0"/>
              <a:t>28/07/2015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89A2-23E0-4B69-A431-268D47616E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1895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A18C0-E16A-4D84-9941-E43CEA3A0096}" type="datetimeFigureOut">
              <a:rPr lang="es-MX" smtClean="0"/>
              <a:t>28/07/2015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89A2-23E0-4B69-A431-268D47616E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288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A18C0-E16A-4D84-9941-E43CEA3A0096}" type="datetimeFigureOut">
              <a:rPr lang="es-MX" smtClean="0"/>
              <a:t>28/07/2015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89A2-23E0-4B69-A431-268D47616E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2921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98604"/>
            <a:ext cx="2890896" cy="1278466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514925"/>
            <a:ext cx="3385156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777069"/>
            <a:ext cx="2890896" cy="258444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A18C0-E16A-4D84-9941-E43CEA3A0096}" type="datetimeFigureOut">
              <a:rPr lang="es-MX" smtClean="0"/>
              <a:t>28/07/2015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89A2-23E0-4B69-A431-268D47616E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5969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800600"/>
            <a:ext cx="6447500" cy="566738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609600"/>
            <a:ext cx="644750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5367338"/>
            <a:ext cx="6447500" cy="67402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A18C0-E16A-4D84-9941-E43CEA3A0096}" type="datetimeFigureOut">
              <a:rPr lang="es-MX" smtClean="0"/>
              <a:t>28/07/2015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89A2-23E0-4B69-A431-268D47616E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2412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7310695" y="-160868"/>
            <a:ext cx="1851939" cy="7171268"/>
            <a:chOff x="8943976" y="-16086"/>
            <a:chExt cx="3272869" cy="6937532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976094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976094" y="14789"/>
              <a:ext cx="2168327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19825" y="54979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43976" y="2996249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tx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976094" y="-16086"/>
              <a:ext cx="2240751" cy="6905809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163929" y="-8467"/>
              <a:ext cx="2035991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09824" y="-7610"/>
              <a:ext cx="1280860" cy="6929055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9" name="Isosceles Triangle 28"/>
          <p:cNvSpPr/>
          <p:nvPr/>
        </p:nvSpPr>
        <p:spPr>
          <a:xfrm>
            <a:off x="0" y="-8467"/>
            <a:ext cx="336550" cy="6866467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A18C0-E16A-4D84-9941-E43CEA3A0096}" type="datetimeFigureOut">
              <a:rPr lang="es-MX" smtClean="0"/>
              <a:t>28/07/2015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7FAF89A2-23E0-4B69-A431-268D47616E6B}" type="slidenum">
              <a:rPr lang="es-MX" smtClean="0"/>
              <a:t>‹Nº›</a:t>
            </a:fld>
            <a:endParaRPr lang="es-MX"/>
          </a:p>
        </p:txBody>
      </p:sp>
      <p:grpSp>
        <p:nvGrpSpPr>
          <p:cNvPr id="17" name="Grupo 16"/>
          <p:cNvGrpSpPr/>
          <p:nvPr userDrawn="1"/>
        </p:nvGrpSpPr>
        <p:grpSpPr>
          <a:xfrm>
            <a:off x="7310695" y="-160868"/>
            <a:ext cx="1851939" cy="7171268"/>
            <a:chOff x="8943976" y="-16086"/>
            <a:chExt cx="3272869" cy="6937532"/>
          </a:xfrm>
        </p:grpSpPr>
        <p:cxnSp>
          <p:nvCxnSpPr>
            <p:cNvPr id="18" name="Straight Connector 19"/>
            <p:cNvCxnSpPr/>
            <p:nvPr/>
          </p:nvCxnSpPr>
          <p:spPr>
            <a:xfrm>
              <a:off x="9976094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23"/>
            <p:cNvSpPr/>
            <p:nvPr/>
          </p:nvSpPr>
          <p:spPr>
            <a:xfrm>
              <a:off x="9976094" y="14789"/>
              <a:ext cx="2168327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5"/>
            <p:cNvSpPr/>
            <p:nvPr/>
          </p:nvSpPr>
          <p:spPr>
            <a:xfrm>
              <a:off x="9619825" y="54979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3"/>
            <p:cNvSpPr/>
            <p:nvPr/>
          </p:nvSpPr>
          <p:spPr>
            <a:xfrm>
              <a:off x="8943976" y="2996249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tx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/>
            <p:cNvSpPr/>
            <p:nvPr/>
          </p:nvSpPr>
          <p:spPr>
            <a:xfrm>
              <a:off x="9976094" y="-16086"/>
              <a:ext cx="2240751" cy="6905809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8"/>
            <p:cNvSpPr/>
            <p:nvPr/>
          </p:nvSpPr>
          <p:spPr>
            <a:xfrm>
              <a:off x="10163929" y="-8467"/>
              <a:ext cx="2035991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/>
            <p:cNvSpPr/>
            <p:nvPr/>
          </p:nvSpPr>
          <p:spPr>
            <a:xfrm>
              <a:off x="10909824" y="-7610"/>
              <a:ext cx="1280860" cy="6929055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144186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041787" y="3011982"/>
            <a:ext cx="3243262" cy="2829776"/>
          </a:xfrm>
        </p:spPr>
        <p:txBody>
          <a:bodyPr>
            <a:normAutofit fontScale="92500" lnSpcReduction="10000"/>
          </a:bodyPr>
          <a:lstStyle/>
          <a:p>
            <a:pPr marL="257175" indent="-257175" algn="just">
              <a:buFont typeface="Wingdings" panose="05000000000000000000" pitchFamily="2" charset="2"/>
              <a:buChar char="v"/>
            </a:pPr>
            <a:r>
              <a:rPr lang="es-MX" sz="2100" b="1" dirty="0"/>
              <a:t>Interfaz Grafica </a:t>
            </a:r>
          </a:p>
          <a:p>
            <a:pPr marL="257175" indent="-257175" algn="just">
              <a:buFont typeface="Wingdings" panose="05000000000000000000" pitchFamily="2" charset="2"/>
              <a:buChar char="v"/>
            </a:pPr>
            <a:r>
              <a:rPr lang="es-MX" sz="2100" b="1" dirty="0"/>
              <a:t>Funcionalidad</a:t>
            </a:r>
          </a:p>
          <a:p>
            <a:pPr marL="600075" lvl="1" indent="-257175" algn="just">
              <a:buFont typeface="Wingdings" panose="05000000000000000000" pitchFamily="2" charset="2"/>
              <a:buChar char="v"/>
            </a:pPr>
            <a:r>
              <a:rPr lang="es-MX" sz="1800" b="1" dirty="0"/>
              <a:t>Usuarios</a:t>
            </a:r>
          </a:p>
          <a:p>
            <a:pPr marL="600075" lvl="1" indent="-257175" algn="just">
              <a:buFont typeface="Wingdings" panose="05000000000000000000" pitchFamily="2" charset="2"/>
              <a:buChar char="v"/>
            </a:pPr>
            <a:r>
              <a:rPr lang="es-MX" sz="1800" b="1" dirty="0"/>
              <a:t>Médicos</a:t>
            </a:r>
          </a:p>
          <a:p>
            <a:pPr marL="600075" lvl="1" indent="-257175" algn="just">
              <a:buFont typeface="Wingdings" panose="05000000000000000000" pitchFamily="2" charset="2"/>
              <a:buChar char="v"/>
            </a:pPr>
            <a:r>
              <a:rPr lang="es-MX" sz="1800" b="1" dirty="0"/>
              <a:t>Pacientes</a:t>
            </a:r>
          </a:p>
          <a:p>
            <a:pPr marL="600075" lvl="1" indent="-257175" algn="just">
              <a:buFont typeface="Wingdings" panose="05000000000000000000" pitchFamily="2" charset="2"/>
              <a:buChar char="v"/>
            </a:pPr>
            <a:r>
              <a:rPr lang="es-MX" sz="1800" b="1" dirty="0"/>
              <a:t>Consultas</a:t>
            </a:r>
          </a:p>
          <a:p>
            <a:pPr marL="600075" lvl="1" indent="-257175" algn="just">
              <a:buFont typeface="Wingdings" panose="05000000000000000000" pitchFamily="2" charset="2"/>
              <a:buChar char="v"/>
            </a:pPr>
            <a:r>
              <a:rPr lang="es-MX" sz="1800" b="1" dirty="0"/>
              <a:t>Reportes</a:t>
            </a:r>
          </a:p>
          <a:p>
            <a:pPr marL="600075" lvl="1" indent="-257175" algn="just">
              <a:buFont typeface="Wingdings" panose="05000000000000000000" pitchFamily="2" charset="2"/>
              <a:buChar char="v"/>
            </a:pPr>
            <a:r>
              <a:rPr lang="es-MX" sz="1800" b="1" dirty="0"/>
              <a:t>Agenda</a:t>
            </a:r>
          </a:p>
          <a:p>
            <a:pPr lvl="1" algn="just"/>
            <a:endParaRPr lang="es-MX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457" y="1063742"/>
            <a:ext cx="4862168" cy="1554615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539774" y="4896953"/>
            <a:ext cx="3702038" cy="128953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s-MX" sz="1350" dirty="0"/>
              <a:t>Presentado por:</a:t>
            </a:r>
          </a:p>
          <a:p>
            <a:pPr lvl="1" algn="just"/>
            <a:endParaRPr lang="es-MX" sz="1350" dirty="0"/>
          </a:p>
          <a:p>
            <a:pPr marL="600075" lvl="1" indent="-257175" algn="just">
              <a:buFont typeface="Wingdings" panose="05000000000000000000" pitchFamily="2" charset="2"/>
              <a:buChar char="q"/>
            </a:pPr>
            <a:r>
              <a:rPr lang="es-MX" sz="1350" dirty="0"/>
              <a:t>Felipe De Jesús Mateos Hernández</a:t>
            </a:r>
          </a:p>
          <a:p>
            <a:pPr marL="600075" lvl="1" indent="-257175" algn="just">
              <a:buFont typeface="Wingdings" panose="05000000000000000000" pitchFamily="2" charset="2"/>
              <a:buChar char="q"/>
            </a:pPr>
            <a:r>
              <a:rPr lang="es-MX" sz="1350" dirty="0"/>
              <a:t>Javier Alejandro Romero Guzmán  </a:t>
            </a:r>
            <a:endParaRPr lang="es-MX" sz="1350" dirty="0"/>
          </a:p>
        </p:txBody>
      </p:sp>
    </p:spTree>
    <p:extLst>
      <p:ext uri="{BB962C8B-B14F-4D97-AF65-F5344CB8AC3E}">
        <p14:creationId xmlns:p14="http://schemas.microsoft.com/office/powerpoint/2010/main" val="333704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857250"/>
            <a:ext cx="7886700" cy="607899"/>
          </a:xfrm>
        </p:spPr>
        <p:txBody>
          <a:bodyPr>
            <a:normAutofit/>
          </a:bodyPr>
          <a:lstStyle/>
          <a:p>
            <a:pPr algn="ctr"/>
            <a:r>
              <a:rPr lang="es-MX" dirty="0" smtClean="0"/>
              <a:t>Consulta de Nutrición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4862342"/>
            <a:ext cx="7886700" cy="1127522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s-MX" dirty="0" smtClean="0"/>
              <a:t> Se nos muestra el registro de una consulta del área de nutrición donde son capturados los datos mas relevantes de nuestro paciente previamente ya registrado. 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636" y="1465149"/>
            <a:ext cx="5882690" cy="333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94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554" y="946037"/>
            <a:ext cx="3986893" cy="564356"/>
          </a:xfrm>
        </p:spPr>
        <p:txBody>
          <a:bodyPr>
            <a:normAutofit/>
          </a:bodyPr>
          <a:lstStyle/>
          <a:p>
            <a:r>
              <a:rPr lang="es-MX" dirty="0" smtClean="0"/>
              <a:t>Consulta de Psicología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49" y="4950281"/>
            <a:ext cx="7886700" cy="1138408"/>
          </a:xfrm>
        </p:spPr>
        <p:txBody>
          <a:bodyPr/>
          <a:lstStyle/>
          <a:p>
            <a:r>
              <a:rPr lang="es-MX" dirty="0" smtClean="0"/>
              <a:t>Esta es nuestra venta de la consulta de psicología en ella se capturan los datos mas relevantes del paciente para tener un diagnostico mas especifico del paciente.</a:t>
            </a:r>
            <a:endParaRPr lang="es-MX" dirty="0"/>
          </a:p>
        </p:txBody>
      </p:sp>
      <p:pic>
        <p:nvPicPr>
          <p:cNvPr id="6" name="Imagen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393" y="1510393"/>
            <a:ext cx="5529739" cy="313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31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46" y="1969591"/>
            <a:ext cx="2925554" cy="164597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913379"/>
            <a:ext cx="7886700" cy="564359"/>
          </a:xfrm>
        </p:spPr>
        <p:txBody>
          <a:bodyPr>
            <a:normAutofit/>
          </a:bodyPr>
          <a:lstStyle/>
          <a:p>
            <a:pPr algn="ctr"/>
            <a:r>
              <a:rPr lang="es-MX" dirty="0" smtClean="0"/>
              <a:t>Reportes </a:t>
            </a:r>
            <a:endParaRPr lang="es-MX" dirty="0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219862" y="3771246"/>
            <a:ext cx="2879582" cy="1679775"/>
          </a:xfrm>
        </p:spPr>
        <p:txBody>
          <a:bodyPr>
            <a:normAutofit/>
          </a:bodyPr>
          <a:lstStyle/>
          <a:p>
            <a:pPr algn="just"/>
            <a:r>
              <a:rPr lang="es-MX" dirty="0" smtClean="0"/>
              <a:t>Dentro de nuestro menú principal contamos con un apartado de reportes aquí se lleva un registro de las consultas medicas realizadas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11040" y="2960952"/>
            <a:ext cx="442877" cy="506351"/>
          </a:xfrm>
          <a:prstGeom prst="rect">
            <a:avLst/>
          </a:prstGeom>
          <a:noFill/>
          <a:ln w="8572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sz="135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3665191" y="1822703"/>
            <a:ext cx="5369952" cy="40202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100" dirty="0"/>
              <a:t>Dentro de esta apartado tenemos tres  diferentes tipos de reporte:</a:t>
            </a:r>
            <a:endParaRPr lang="es-MX" sz="21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s-MX" sz="2100" dirty="0"/>
              <a:t>Por área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s-MX" sz="2100" dirty="0"/>
              <a:t>Por medico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s-MX" sz="2100" dirty="0"/>
              <a:t>General (Área y Medico)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s-MX" sz="2100" dirty="0"/>
          </a:p>
          <a:p>
            <a:pPr marL="0" indent="0" algn="just">
              <a:buNone/>
            </a:pPr>
            <a:r>
              <a:rPr lang="es-MX" sz="2100" dirty="0"/>
              <a:t>Los reportes podrán ser exportados a un libro de Excel. </a:t>
            </a:r>
            <a:endParaRPr lang="es-MX" sz="2100" dirty="0"/>
          </a:p>
          <a:p>
            <a:pPr marL="0" indent="0" algn="just">
              <a:buNone/>
            </a:pPr>
            <a:r>
              <a:rPr lang="es-MX" sz="2100" dirty="0"/>
              <a:t>Nota: Solo se mostraran  los datos que se visualizan dentro del </a:t>
            </a:r>
            <a:r>
              <a:rPr lang="es-MX" sz="2100" dirty="0" err="1"/>
              <a:t>Grid</a:t>
            </a:r>
            <a:r>
              <a:rPr lang="es-MX" sz="2100" dirty="0"/>
              <a:t>.</a:t>
            </a:r>
            <a:endParaRPr lang="es-MX" sz="2100" dirty="0"/>
          </a:p>
        </p:txBody>
      </p:sp>
    </p:spTree>
    <p:extLst>
      <p:ext uri="{BB962C8B-B14F-4D97-AF65-F5344CB8AC3E}">
        <p14:creationId xmlns:p14="http://schemas.microsoft.com/office/powerpoint/2010/main" val="414660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49" y="4731714"/>
            <a:ext cx="7886700" cy="1269037"/>
          </a:xfrm>
        </p:spPr>
        <p:txBody>
          <a:bodyPr>
            <a:normAutofit/>
          </a:bodyPr>
          <a:lstStyle/>
          <a:p>
            <a:r>
              <a:rPr lang="es-MX" dirty="0" smtClean="0"/>
              <a:t>Esta es nuestra ventana de reportes donde visualizaremos todas las consultas realizadas, podremos fíltralas por Nombre de medico, Nombre del paciente y área. 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628" y="1109914"/>
            <a:ext cx="5795462" cy="323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3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1267" y="891697"/>
            <a:ext cx="7886700" cy="994172"/>
          </a:xfrm>
        </p:spPr>
        <p:txBody>
          <a:bodyPr/>
          <a:lstStyle/>
          <a:p>
            <a:pPr algn="ctr"/>
            <a:r>
              <a:rPr lang="es-MX" dirty="0" smtClean="0"/>
              <a:t>Reportes en Excel  </a:t>
            </a:r>
            <a:endParaRPr lang="es-MX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935" y="3510213"/>
            <a:ext cx="3650867" cy="2038520"/>
          </a:xfrm>
          <a:prstGeom prst="rect">
            <a:avLst/>
          </a:prstGeo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64741" y="1885869"/>
            <a:ext cx="4306042" cy="1624344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100" dirty="0"/>
              <a:t>Una vez que logramos filtrar las consultas damos clic en  el botón de exportar nos saldrá un dialogo para ponerle el nombre a nuestro archivo y la ruta donde se guardara</a:t>
            </a:r>
          </a:p>
        </p:txBody>
      </p:sp>
      <p:sp>
        <p:nvSpPr>
          <p:cNvPr id="8" name="Rectángulo 7"/>
          <p:cNvSpPr/>
          <p:nvPr/>
        </p:nvSpPr>
        <p:spPr>
          <a:xfrm>
            <a:off x="3272877" y="3749611"/>
            <a:ext cx="442877" cy="506351"/>
          </a:xfrm>
          <a:prstGeom prst="rect">
            <a:avLst/>
          </a:prstGeom>
          <a:noFill/>
          <a:ln w="8572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sz="135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618" y="2382253"/>
            <a:ext cx="3642749" cy="256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19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6460" y="1040857"/>
            <a:ext cx="7886700" cy="994172"/>
          </a:xfrm>
        </p:spPr>
        <p:txBody>
          <a:bodyPr/>
          <a:lstStyle/>
          <a:p>
            <a:pPr algn="ctr"/>
            <a:r>
              <a:rPr lang="es-MX" dirty="0"/>
              <a:t>Reportes en Excel </a:t>
            </a: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9165" b="20573"/>
          <a:stretch/>
        </p:blipFill>
        <p:spPr>
          <a:xfrm>
            <a:off x="1802497" y="1657448"/>
            <a:ext cx="5394626" cy="395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2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13782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s-MX" dirty="0" smtClean="0"/>
              <a:t>Código de conexión a la base de datos  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749" y="1740097"/>
            <a:ext cx="8345166" cy="415328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28650" y="3502478"/>
            <a:ext cx="5913665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350" b="1" dirty="0"/>
              <a:t>&lt;?</a:t>
            </a:r>
            <a:r>
              <a:rPr lang="es-MX" sz="1350" b="1" dirty="0" err="1"/>
              <a:t>xml</a:t>
            </a:r>
            <a:r>
              <a:rPr lang="es-MX" sz="1350" b="1" dirty="0"/>
              <a:t> </a:t>
            </a:r>
            <a:r>
              <a:rPr lang="es-MX" sz="1350" b="1" dirty="0" err="1"/>
              <a:t>version</a:t>
            </a:r>
            <a:r>
              <a:rPr lang="es-MX" sz="1350" b="1" dirty="0"/>
              <a:t>="1.0" </a:t>
            </a:r>
            <a:r>
              <a:rPr lang="es-MX" sz="1350" b="1" dirty="0" err="1"/>
              <a:t>encoding</a:t>
            </a:r>
            <a:r>
              <a:rPr lang="es-MX" sz="1350" b="1" dirty="0"/>
              <a:t>="utf-8" ?&gt;</a:t>
            </a:r>
          </a:p>
          <a:p>
            <a:r>
              <a:rPr lang="es-MX" sz="1350" b="1" dirty="0"/>
              <a:t>&lt;</a:t>
            </a:r>
            <a:r>
              <a:rPr lang="es-MX" sz="1350" b="1" dirty="0" err="1"/>
              <a:t>configuration</a:t>
            </a:r>
            <a:r>
              <a:rPr lang="es-MX" sz="1350" b="1" dirty="0"/>
              <a:t>&gt;</a:t>
            </a:r>
          </a:p>
          <a:p>
            <a:r>
              <a:rPr lang="es-MX" sz="1350" b="1" dirty="0"/>
              <a:t>  &lt;</a:t>
            </a:r>
            <a:r>
              <a:rPr lang="es-MX" sz="1350" b="1" dirty="0" err="1"/>
              <a:t>connectionStrings</a:t>
            </a:r>
            <a:r>
              <a:rPr lang="es-MX" sz="1350" b="1" dirty="0"/>
              <a:t>&gt;</a:t>
            </a:r>
          </a:p>
          <a:p>
            <a:r>
              <a:rPr lang="en-US" sz="1350" b="1" dirty="0"/>
              <a:t>    &lt;add name="</a:t>
            </a:r>
            <a:r>
              <a:rPr lang="en-US" sz="1350" b="1" dirty="0" err="1"/>
              <a:t>SQLServer</a:t>
            </a:r>
            <a:r>
              <a:rPr lang="en-US" sz="1350" b="1" dirty="0"/>
              <a:t>" </a:t>
            </a:r>
            <a:r>
              <a:rPr lang="en-US" sz="1350" b="1" dirty="0" err="1"/>
              <a:t>connectionString</a:t>
            </a:r>
            <a:r>
              <a:rPr lang="en-US" sz="1350" b="1" dirty="0"/>
              <a:t>="Data Source=(local)\</a:t>
            </a:r>
            <a:r>
              <a:rPr lang="en-US" sz="1350" b="1" dirty="0" err="1"/>
              <a:t>softtam</a:t>
            </a:r>
            <a:r>
              <a:rPr lang="en-US" sz="1350" b="1" dirty="0"/>
              <a:t>; initial catalog=</a:t>
            </a:r>
            <a:r>
              <a:rPr lang="en-US" sz="1350" b="1" dirty="0" err="1"/>
              <a:t>MedicStudio</a:t>
            </a:r>
            <a:r>
              <a:rPr lang="en-US" sz="1350" b="1" dirty="0"/>
              <a:t>; </a:t>
            </a:r>
            <a:r>
              <a:rPr lang="en-US" sz="1350" b="1" dirty="0" err="1"/>
              <a:t>trusted_connection</a:t>
            </a:r>
            <a:r>
              <a:rPr lang="en-US" sz="1350" b="1" dirty="0"/>
              <a:t>=true"/&gt;</a:t>
            </a:r>
          </a:p>
          <a:p>
            <a:r>
              <a:rPr lang="es-MX" sz="1350" b="1" dirty="0"/>
              <a:t>  &lt;/</a:t>
            </a:r>
            <a:r>
              <a:rPr lang="es-MX" sz="1350" b="1" dirty="0" err="1"/>
              <a:t>connectionStrings</a:t>
            </a:r>
            <a:r>
              <a:rPr lang="es-MX" sz="1350" b="1" dirty="0"/>
              <a:t>&gt;</a:t>
            </a:r>
          </a:p>
          <a:p>
            <a:r>
              <a:rPr lang="es-MX" sz="1350" b="1" dirty="0"/>
              <a:t>&lt;/</a:t>
            </a:r>
            <a:r>
              <a:rPr lang="es-MX" sz="1350" b="1" dirty="0" err="1"/>
              <a:t>configuration</a:t>
            </a:r>
            <a:r>
              <a:rPr lang="es-MX" sz="1350" b="1" dirty="0"/>
              <a:t>&gt;</a:t>
            </a:r>
          </a:p>
          <a:p>
            <a:endParaRPr lang="es-MX" sz="1350" dirty="0"/>
          </a:p>
        </p:txBody>
      </p:sp>
    </p:spTree>
    <p:extLst>
      <p:ext uri="{BB962C8B-B14F-4D97-AF65-F5344CB8AC3E}">
        <p14:creationId xmlns:p14="http://schemas.microsoft.com/office/powerpoint/2010/main" val="213446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err="1" smtClean="0"/>
              <a:t>Login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3425992" y="2213686"/>
            <a:ext cx="4174958" cy="3073277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100" dirty="0"/>
              <a:t>Ventana de acceso al sistema</a:t>
            </a:r>
          </a:p>
          <a:p>
            <a:pPr marL="0" indent="0">
              <a:buNone/>
            </a:pPr>
            <a:endParaRPr lang="es-MX" sz="2100" dirty="0"/>
          </a:p>
          <a:p>
            <a:pPr marL="0" indent="0" algn="just">
              <a:buNone/>
            </a:pPr>
            <a:r>
              <a:rPr lang="es-MX" sz="2100" dirty="0"/>
              <a:t>Dentro de ella tendremos que escribir un usuario y contraseña previamente dadas de alta, si los datos </a:t>
            </a:r>
            <a:r>
              <a:rPr lang="es-MX" sz="2100" dirty="0"/>
              <a:t>p</a:t>
            </a:r>
            <a:r>
              <a:rPr lang="es-MX" sz="2100" dirty="0"/>
              <a:t>roporcionados no coinciden se mostrara una aviso. </a:t>
            </a:r>
          </a:p>
          <a:p>
            <a:pPr marL="0" indent="0" algn="just">
              <a:buNone/>
            </a:pPr>
            <a:endParaRPr lang="es-MX" sz="2100" dirty="0"/>
          </a:p>
          <a:p>
            <a:pPr marL="0" indent="0" algn="just">
              <a:buNone/>
            </a:pPr>
            <a:r>
              <a:rPr lang="es-MX" sz="2100" dirty="0"/>
              <a:t>Una vez escritos los datos damos clic al botón ingresar y nos llevara al menú principal </a:t>
            </a:r>
            <a:endParaRPr lang="es-MX" sz="21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1" y="1800812"/>
            <a:ext cx="2478881" cy="347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49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8076" y="1114598"/>
            <a:ext cx="6447501" cy="990600"/>
          </a:xfrm>
        </p:spPr>
        <p:txBody>
          <a:bodyPr/>
          <a:lstStyle/>
          <a:p>
            <a:pPr algn="ctr"/>
            <a:r>
              <a:rPr lang="es-MX" dirty="0" smtClean="0"/>
              <a:t>Menú principal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774893" y="1936325"/>
            <a:ext cx="3009584" cy="345016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MX" sz="1800" dirty="0"/>
              <a:t>Este es nuestro menú principal que contiene todos los funciones del sistema siendo altas, bajas y cambios de empleados, agenda, pacientes, reportes y administración de las consultas medicas. </a:t>
            </a:r>
          </a:p>
          <a:p>
            <a:pPr algn="just"/>
            <a:endParaRPr lang="es-MX" sz="1800" dirty="0"/>
          </a:p>
          <a:p>
            <a:pPr algn="ctr"/>
            <a:r>
              <a:rPr lang="es-MX" sz="1800" dirty="0"/>
              <a:t>A continuación describiremos cada uno de ellos </a:t>
            </a:r>
          </a:p>
          <a:p>
            <a:pPr marL="0" indent="0" algn="just">
              <a:buNone/>
            </a:pPr>
            <a:endParaRPr lang="es-MX" sz="18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8" y="2105198"/>
            <a:ext cx="5532005" cy="311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42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6626" y="1285875"/>
            <a:ext cx="6447501" cy="990600"/>
          </a:xfrm>
        </p:spPr>
        <p:txBody>
          <a:bodyPr/>
          <a:lstStyle/>
          <a:p>
            <a:pPr algn="ctr"/>
            <a:r>
              <a:rPr lang="es-MX" dirty="0" smtClean="0"/>
              <a:t>Registro de Usuarios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151" y="2125266"/>
            <a:ext cx="2650477" cy="2803389"/>
          </a:xfrm>
          <a:prstGeom prst="rect">
            <a:avLst/>
          </a:prstGeo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3597442" y="2125266"/>
            <a:ext cx="3889208" cy="3073277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MX" sz="2100" dirty="0"/>
          </a:p>
          <a:p>
            <a:pPr marL="0" indent="0" algn="just">
              <a:buNone/>
            </a:pPr>
            <a:r>
              <a:rPr lang="es-MX" sz="2100" dirty="0"/>
              <a:t>Dentro de ella daremos de alta los usurarios de nuestro sistema siendo dos los tipos que manejamos: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s-MX" sz="2100" dirty="0"/>
              <a:t> </a:t>
            </a:r>
            <a:r>
              <a:rPr lang="es-MX" sz="2100" dirty="0"/>
              <a:t>Administrador: Tiene acceso a todo el sistema</a:t>
            </a:r>
          </a:p>
          <a:p>
            <a:pPr marL="0" indent="0" algn="just">
              <a:buNone/>
            </a:pPr>
            <a:r>
              <a:rPr lang="es-MX" sz="2100" dirty="0"/>
              <a:t>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s-MX" sz="2100" dirty="0"/>
              <a:t>Medico: Se restringen ciertos campos como lo son, registro de médicos, Usuarios y visualización de reportes. </a:t>
            </a:r>
          </a:p>
          <a:p>
            <a:pPr marL="0" indent="0" algn="just">
              <a:buNone/>
            </a:pPr>
            <a:endParaRPr lang="es-MX" sz="2100" dirty="0"/>
          </a:p>
          <a:p>
            <a:pPr algn="just">
              <a:buFont typeface="Wingdings" panose="05000000000000000000" pitchFamily="2" charset="2"/>
              <a:buChar char="q"/>
            </a:pPr>
            <a:endParaRPr lang="es-MX" sz="2100" dirty="0"/>
          </a:p>
        </p:txBody>
      </p:sp>
    </p:spTree>
    <p:extLst>
      <p:ext uri="{BB962C8B-B14F-4D97-AF65-F5344CB8AC3E}">
        <p14:creationId xmlns:p14="http://schemas.microsoft.com/office/powerpoint/2010/main" val="414913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19162" y="909984"/>
            <a:ext cx="2313071" cy="547312"/>
          </a:xfrm>
        </p:spPr>
        <p:txBody>
          <a:bodyPr>
            <a:normAutofit/>
          </a:bodyPr>
          <a:lstStyle/>
          <a:p>
            <a:pPr algn="ctr"/>
            <a:r>
              <a:rPr lang="es-MX" dirty="0" smtClean="0"/>
              <a:t>Empleados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45346" y="4318397"/>
            <a:ext cx="4134914" cy="1333971"/>
          </a:xfrm>
        </p:spPr>
        <p:txBody>
          <a:bodyPr>
            <a:normAutofit/>
          </a:bodyPr>
          <a:lstStyle/>
          <a:p>
            <a:pPr algn="just"/>
            <a:r>
              <a:rPr lang="es-MX" dirty="0" smtClean="0"/>
              <a:t>En esta ventana nos muestra todos los registros de los empleados que han sido dados de alta en este caso serian los médicos de las diversas áreas.</a:t>
            </a:r>
            <a:endParaRPr lang="es-MX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788420" y="1660170"/>
            <a:ext cx="2912542" cy="1368780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100" dirty="0"/>
              <a:t>Esta es la venta de registro y edición del empleado tomando en cuenta a que área se dirige</a:t>
            </a:r>
            <a:endParaRPr lang="es-MX" sz="21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96" y="1557150"/>
            <a:ext cx="4434450" cy="251253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232" y="3143250"/>
            <a:ext cx="3768893" cy="235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63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25298" y="1094998"/>
            <a:ext cx="2313071" cy="547312"/>
          </a:xfrm>
        </p:spPr>
        <p:txBody>
          <a:bodyPr>
            <a:normAutofit/>
          </a:bodyPr>
          <a:lstStyle/>
          <a:p>
            <a:pPr algn="ctr"/>
            <a:r>
              <a:rPr lang="es-MX" dirty="0" smtClean="0"/>
              <a:t>Agenda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25847" y="4787956"/>
            <a:ext cx="4134914" cy="1333971"/>
          </a:xfrm>
        </p:spPr>
        <p:txBody>
          <a:bodyPr>
            <a:normAutofit/>
          </a:bodyPr>
          <a:lstStyle/>
          <a:p>
            <a:pPr algn="just"/>
            <a:r>
              <a:rPr lang="es-MX" dirty="0" smtClean="0"/>
              <a:t>En esta ventana nos muestra todos los registros de los contactos que han sido agregados</a:t>
            </a:r>
            <a:endParaRPr lang="es-MX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5517083" y="1626321"/>
            <a:ext cx="2698230" cy="1333971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100" dirty="0"/>
              <a:t>Esta ventana es empleada en alta y cambios de acuerdo a como sea requerida</a:t>
            </a:r>
            <a:endParaRPr lang="es-MX" sz="21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59" y="2293307"/>
            <a:ext cx="4402889" cy="249464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369" y="2889635"/>
            <a:ext cx="3863641" cy="256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3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19162" y="909984"/>
            <a:ext cx="2313071" cy="547312"/>
          </a:xfrm>
        </p:spPr>
        <p:txBody>
          <a:bodyPr>
            <a:normAutofit/>
          </a:bodyPr>
          <a:lstStyle/>
          <a:p>
            <a:pPr algn="ctr"/>
            <a:r>
              <a:rPr lang="es-MX" dirty="0" smtClean="0"/>
              <a:t>Pacientes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45346" y="4318397"/>
            <a:ext cx="4134914" cy="1333971"/>
          </a:xfrm>
        </p:spPr>
        <p:txBody>
          <a:bodyPr>
            <a:normAutofit/>
          </a:bodyPr>
          <a:lstStyle/>
          <a:p>
            <a:pPr algn="just"/>
            <a:r>
              <a:rPr lang="es-MX" dirty="0" smtClean="0"/>
              <a:t>Dentro de esta venta son mostrados los pacientes con los que se cuenta dado de alta, que tiene acceso a las diferentes consultas que se realizan dentro del centro medico. </a:t>
            </a:r>
            <a:endParaRPr lang="es-MX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5002733" y="1788758"/>
            <a:ext cx="4134914" cy="133397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100" dirty="0"/>
              <a:t>Esta ventana es empleada en alta y cambios de acuerdo a como sea requerida</a:t>
            </a:r>
            <a:endParaRPr lang="es-MX" sz="21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72" y="1617830"/>
            <a:ext cx="4480259" cy="251705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233" y="3231419"/>
            <a:ext cx="3520741" cy="233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20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19" y="1619331"/>
            <a:ext cx="2925554" cy="164597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830" y="716005"/>
            <a:ext cx="3404937" cy="994172"/>
          </a:xfrm>
        </p:spPr>
        <p:txBody>
          <a:bodyPr>
            <a:normAutofit/>
          </a:bodyPr>
          <a:lstStyle/>
          <a:p>
            <a:r>
              <a:rPr lang="es-MX" dirty="0" smtClean="0"/>
              <a:t>Consultas Medicas</a:t>
            </a:r>
            <a:endParaRPr lang="es-MX" dirty="0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252519" y="3509989"/>
            <a:ext cx="2879582" cy="1679775"/>
          </a:xfrm>
        </p:spPr>
        <p:txBody>
          <a:bodyPr>
            <a:normAutofit/>
          </a:bodyPr>
          <a:lstStyle/>
          <a:p>
            <a:pPr algn="just"/>
            <a:r>
              <a:rPr lang="es-MX" dirty="0" smtClean="0"/>
              <a:t>Dentro de nuestro menú principal contamos con un apartado de consultas al darle clic nos enviara aun submenú donde se muestran las 3 tipos de cultas que se imparten</a:t>
            </a:r>
            <a:endParaRPr lang="es-MX" dirty="0"/>
          </a:p>
        </p:txBody>
      </p:sp>
      <p:sp>
        <p:nvSpPr>
          <p:cNvPr id="7" name="Rectángulo 6"/>
          <p:cNvSpPr/>
          <p:nvPr/>
        </p:nvSpPr>
        <p:spPr>
          <a:xfrm>
            <a:off x="1168210" y="2107152"/>
            <a:ext cx="442877" cy="506351"/>
          </a:xfrm>
          <a:prstGeom prst="rect">
            <a:avLst/>
          </a:prstGeom>
          <a:noFill/>
          <a:ln w="8572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sz="1350"/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3559629" y="1423308"/>
            <a:ext cx="5216937" cy="1751153"/>
          </a:xfrm>
          <a:prstGeom prst="rect">
            <a:avLst/>
          </a:prstGeom>
        </p:spPr>
        <p:txBody>
          <a:bodyPr vert="horz" lIns="68580" tIns="34290" rIns="68580" bIns="3429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100" dirty="0"/>
              <a:t>Esta es el submenú de citas contado con tres de ellas que son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s-MX" sz="2100" dirty="0"/>
              <a:t>Medicina general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s-MX" sz="2100" dirty="0"/>
              <a:t>Nutrición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s-MX" sz="2100" dirty="0"/>
              <a:t>Psicología </a:t>
            </a:r>
          </a:p>
          <a:p>
            <a:pPr marL="0" indent="0" algn="just">
              <a:buNone/>
            </a:pPr>
            <a:r>
              <a:rPr lang="es-MX" sz="2100" dirty="0"/>
              <a:t>Al darle clic a una de ellas nos llevara a su formulario donde seleccionaremos el medico y paciente atender. </a:t>
            </a:r>
            <a:endParaRPr lang="es-MX" sz="21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035" y="3120038"/>
            <a:ext cx="5028449" cy="280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2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80508" y="967808"/>
            <a:ext cx="5216978" cy="597014"/>
          </a:xfrm>
        </p:spPr>
        <p:txBody>
          <a:bodyPr>
            <a:normAutofit/>
          </a:bodyPr>
          <a:lstStyle/>
          <a:p>
            <a:r>
              <a:rPr lang="es-MX" dirty="0" smtClean="0"/>
              <a:t>Consulta de Medicina general </a:t>
            </a:r>
            <a:endParaRPr lang="es-MX" dirty="0"/>
          </a:p>
        </p:txBody>
      </p:sp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252519" y="4874808"/>
            <a:ext cx="8129481" cy="112594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s-MX" dirty="0" smtClean="0"/>
              <a:t>Este es nuestro formulario de consulta medica donde se lleva la captura de la sintomatología de nuestro paciente y el diagnostico final como el tratamiento que se le recetara  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3" y="1575197"/>
            <a:ext cx="5797323" cy="328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3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STUDIO">
  <a:themeElements>
    <a:clrScheme name="Personalizado 1">
      <a:dk1>
        <a:sysClr val="windowText" lastClr="000000"/>
      </a:dk1>
      <a:lt1>
        <a:sysClr val="window" lastClr="FFFFFF"/>
      </a:lt1>
      <a:dk2>
        <a:srgbClr val="8C0E0E"/>
      </a:dk2>
      <a:lt2>
        <a:srgbClr val="F2F2F2"/>
      </a:lt2>
      <a:accent1>
        <a:srgbClr val="C00000"/>
      </a:accent1>
      <a:accent2>
        <a:srgbClr val="9B2D1F"/>
      </a:accent2>
      <a:accent3>
        <a:srgbClr val="DE6B5C"/>
      </a:accent3>
      <a:accent4>
        <a:srgbClr val="956251"/>
      </a:accent4>
      <a:accent5>
        <a:srgbClr val="918485"/>
      </a:accent5>
      <a:accent6>
        <a:srgbClr val="CB1724"/>
      </a:accent6>
      <a:hlink>
        <a:srgbClr val="CC9900"/>
      </a:hlink>
      <a:folHlink>
        <a:srgbClr val="96A9A9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STUDIO" id="{6ACE1ADE-CB44-40AA-B1D9-DDC88B9B6FD9}" vid="{3A6B667C-9CB9-4269-824D-8BF11E6181F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MSTUDIO</Template>
  <TotalTime>437</TotalTime>
  <Words>633</Words>
  <Application>Microsoft Office PowerPoint</Application>
  <PresentationFormat>Presentación en pantalla (4:3)</PresentationFormat>
  <Paragraphs>70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Trebuchet MS</vt:lpstr>
      <vt:lpstr>Wingdings</vt:lpstr>
      <vt:lpstr>Wingdings 3</vt:lpstr>
      <vt:lpstr>MSTUDIO</vt:lpstr>
      <vt:lpstr>Presentación de PowerPoint</vt:lpstr>
      <vt:lpstr>Login </vt:lpstr>
      <vt:lpstr>Menú principal </vt:lpstr>
      <vt:lpstr>Registro de Usuarios</vt:lpstr>
      <vt:lpstr>Empleados</vt:lpstr>
      <vt:lpstr>Agenda</vt:lpstr>
      <vt:lpstr>Pacientes</vt:lpstr>
      <vt:lpstr>Consultas Medicas</vt:lpstr>
      <vt:lpstr>Consulta de Medicina general </vt:lpstr>
      <vt:lpstr>Consulta de Nutrición </vt:lpstr>
      <vt:lpstr>Consulta de Psicología </vt:lpstr>
      <vt:lpstr>Reportes </vt:lpstr>
      <vt:lpstr>Presentación de PowerPoint</vt:lpstr>
      <vt:lpstr>Reportes en Excel  </vt:lpstr>
      <vt:lpstr>Reportes en Excel </vt:lpstr>
      <vt:lpstr>Código de conexión a la base de datos  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Medico Studio</dc:title>
  <dc:creator>Felipe De Jesús Mateos Hernández</dc:creator>
  <cp:lastModifiedBy>Felipe De Jesús Mateos Hernández</cp:lastModifiedBy>
  <cp:revision>31</cp:revision>
  <dcterms:created xsi:type="dcterms:W3CDTF">2015-07-20T18:04:59Z</dcterms:created>
  <dcterms:modified xsi:type="dcterms:W3CDTF">2015-07-29T00:42:37Z</dcterms:modified>
</cp:coreProperties>
</file>