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3"/>
  </p:notesMasterIdLst>
  <p:sldIdLst>
    <p:sldId id="256" r:id="rId2"/>
    <p:sldId id="267" r:id="rId3"/>
    <p:sldId id="284" r:id="rId4"/>
    <p:sldId id="285" r:id="rId5"/>
    <p:sldId id="298" r:id="rId6"/>
    <p:sldId id="306" r:id="rId7"/>
    <p:sldId id="287" r:id="rId8"/>
    <p:sldId id="288" r:id="rId9"/>
    <p:sldId id="293" r:id="rId10"/>
    <p:sldId id="299" r:id="rId11"/>
    <p:sldId id="295" r:id="rId12"/>
    <p:sldId id="296" r:id="rId13"/>
    <p:sldId id="297" r:id="rId14"/>
    <p:sldId id="302" r:id="rId15"/>
    <p:sldId id="290" r:id="rId16"/>
    <p:sldId id="303" r:id="rId17"/>
    <p:sldId id="304" r:id="rId18"/>
    <p:sldId id="305" r:id="rId19"/>
    <p:sldId id="301" r:id="rId20"/>
    <p:sldId id="291" r:id="rId21"/>
    <p:sldId id="292" r:id="rId2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7EB51-8AB0-3267-7FDE-E37FE84FACB6}" v="622" dt="2021-03-23T23:58:26.395"/>
    <p1510:client id="{4977DD9D-EA69-4843-8034-71706C86C333}" v="6" dt="2021-03-25T00:56:34.840"/>
    <p1510:client id="{4EE39FDC-CAEA-3DB8-3E04-1CFADB30E36B}" v="43" dt="2021-03-25T23:46:37.432"/>
    <p1510:client id="{5B6186B0-7081-49D5-8340-A849E98161A3}" v="41" dt="2021-04-01T01:03:56.084"/>
    <p1510:client id="{7BAE0262-C88C-40B0-BFA5-F2698D7FE8E4}" v="254" dt="2021-04-05T00:30:55.105"/>
    <p1510:client id="{A33AB79F-0080-0000-A601-74A67EDE26F0}" v="17" dt="2021-03-23T23:50:29.607"/>
    <p1510:client id="{BEDFD529-80C9-475A-319A-02F5B0BA6186}" v="203" dt="2021-04-05T00:48:35.673"/>
    <p1510:client id="{F0707D82-BC8A-2371-448F-4451FCBB9D26}" v="4" dt="2021-03-25T23:45:53.978"/>
    <p1510:client id="{F1671F70-D6D8-F201-53D1-861BBCD45610}" v="1185" dt="2021-03-25T01:54:21.650"/>
    <p1510:client id="{FA7F1767-3B46-84DA-72AB-F84CEE8D6F8A}" v="5" dt="2021-03-25T00:54:0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t>12/04/2021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t>12/04/2021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12/04/2021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12/04/2021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t>12/04/2021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t>12/04/2021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pt-br/pricing/calculator" TargetMode="External"/><Relationship Id="rId3" Type="http://schemas.openxmlformats.org/officeDocument/2006/relationships/hyperlink" Target="https://c4model.com" TargetMode="External"/><Relationship Id="rId7" Type="http://schemas.openxmlformats.org/officeDocument/2006/relationships/hyperlink" Target="https://github.com/qjebbs/vscode-plantu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plantuml-stdlib/Azure-PlantUML" TargetMode="External"/><Relationship Id="rId11" Type="http://schemas.openxmlformats.org/officeDocument/2006/relationships/hyperlink" Target="https://github.com/rodrigogermano/c4-model-builder" TargetMode="External"/><Relationship Id="rId5" Type="http://schemas.openxmlformats.org/officeDocument/2006/relationships/hyperlink" Target="https://github.com/adrianvlupu/C4-Builder" TargetMode="External"/><Relationship Id="rId10" Type="http://schemas.openxmlformats.org/officeDocument/2006/relationships/hyperlink" Target="https://github.com/felipementel/c4-model-builder" TargetMode="External"/><Relationship Id="rId4" Type="http://schemas.openxmlformats.org/officeDocument/2006/relationships/hyperlink" Target="https://www.npmjs.com/package/c4builder?activeTab=readme" TargetMode="External"/><Relationship Id="rId9" Type="http://schemas.openxmlformats.org/officeDocument/2006/relationships/hyperlink" Target="https://www.mercadopago.com.br/ajuda/custo-receber-pagamentos_22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2800" dirty="0">
                <a:cs typeface="Calibri"/>
              </a:rPr>
              <a:t>Professor: Ezequiel </a:t>
            </a:r>
            <a:r>
              <a:rPr lang="pt-BR" sz="2800" dirty="0" err="1">
                <a:cs typeface="Calibri"/>
              </a:rPr>
              <a:t>Bertti</a:t>
            </a:r>
            <a:endParaRPr lang="pt-BR" sz="2800" dirty="0">
              <a:cs typeface="Calibri"/>
            </a:endParaRPr>
          </a:p>
          <a:p>
            <a:pPr algn="r"/>
            <a:r>
              <a:rPr lang="pt-BR" sz="2000" dirty="0"/>
              <a:t>Felipe Augusto</a:t>
            </a:r>
            <a:br>
              <a:rPr lang="pt-BR" sz="2000" dirty="0"/>
            </a:br>
            <a:r>
              <a:rPr lang="pt-BR" sz="2000" dirty="0"/>
              <a:t>Rodrigo Germano</a:t>
            </a: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  <a:cs typeface="Calibri Light"/>
              </a:rPr>
              <a:t>PGPARQ01C1-2N-P1 - Arquitetura de Software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pt-BR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3.4 - ICE</a:t>
            </a:r>
          </a:p>
        </p:txBody>
      </p:sp>
      <p:pic>
        <p:nvPicPr>
          <p:cNvPr id="6" name="Imagem 7" descr="Tabela&#10;&#10;Descrição gerada automaticamente">
            <a:extLst>
              <a:ext uri="{FF2B5EF4-FFF2-40B4-BE49-F238E27FC236}">
                <a16:creationId xmlns:a16="http://schemas.microsoft.com/office/drawing/2014/main" id="{5F325229-59D5-4A86-A01B-951BDDCE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98" y="1890144"/>
            <a:ext cx="7886700" cy="421877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65D4B66-BC9D-4573-B7CB-ABA048D455D2}"/>
              </a:ext>
            </a:extLst>
          </p:cNvPr>
          <p:cNvSpPr txBox="1"/>
          <p:nvPr/>
        </p:nvSpPr>
        <p:spPr>
          <a:xfrm>
            <a:off x="10218198" y="375546"/>
            <a:ext cx="159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  –  Impacto </a:t>
            </a:r>
            <a:br>
              <a:rPr lang="pt-BR" dirty="0"/>
            </a:br>
            <a:r>
              <a:rPr lang="pt-BR" dirty="0"/>
              <a:t>C – Confiança</a:t>
            </a:r>
            <a:br>
              <a:rPr lang="pt-BR" dirty="0"/>
            </a:br>
            <a:r>
              <a:rPr lang="pt-BR" dirty="0"/>
              <a:t>E – Experiência</a:t>
            </a:r>
          </a:p>
        </p:txBody>
      </p:sp>
    </p:spTree>
    <p:extLst>
      <p:ext uri="{BB962C8B-B14F-4D97-AF65-F5344CB8AC3E}">
        <p14:creationId xmlns:p14="http://schemas.microsoft.com/office/powerpoint/2010/main" val="102452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3.5 - </a:t>
            </a:r>
            <a:r>
              <a:rPr lang="en-US" sz="4000" err="1">
                <a:ea typeface="+mn-lt"/>
                <a:cs typeface="+mn-lt"/>
              </a:rPr>
              <a:t>Diagramas</a:t>
            </a:r>
            <a:r>
              <a:rPr lang="en-US" sz="4000">
                <a:ea typeface="+mn-lt"/>
                <a:cs typeface="+mn-lt"/>
              </a:rPr>
              <a:t> C4 Model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F61E806B-DB67-4104-9C65-6450A8F1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36" y="1716321"/>
            <a:ext cx="6591300" cy="4101633"/>
          </a:xfrm>
          <a:prstGeom prst="rect">
            <a:avLst/>
          </a:prstGeom>
        </p:spPr>
      </p:pic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ABC56352-2CCF-4552-AF40-7827E1BF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98" y="6180566"/>
            <a:ext cx="1260390" cy="489378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AB7DC138-DF0D-42C0-9BB5-8623EBF1C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794" y="6035512"/>
            <a:ext cx="714633" cy="686294"/>
          </a:xfrm>
          <a:prstGeom prst="rect">
            <a:avLst/>
          </a:prstGeom>
        </p:spPr>
      </p:pic>
      <p:pic>
        <p:nvPicPr>
          <p:cNvPr id="9" name="Picture 9" descr="Qr code&#10;&#10;Description automatically generated">
            <a:extLst>
              <a:ext uri="{FF2B5EF4-FFF2-40B4-BE49-F238E27FC236}">
                <a16:creationId xmlns:a16="http://schemas.microsoft.com/office/drawing/2014/main" id="{0F82C1F7-C9D2-4A0C-8BA4-D16111E46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098" y="2751859"/>
            <a:ext cx="1933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0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C0E42B4-53B3-4B62-B09C-B37CFDDD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39" y="1299374"/>
            <a:ext cx="4125488" cy="55586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7797270-BFBB-4212-9FDA-8EE01FE91F8C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3.5 - </a:t>
            </a:r>
            <a:r>
              <a:rPr lang="en-US" sz="4000" dirty="0">
                <a:ea typeface="+mn-lt"/>
                <a:cs typeface="+mn-lt"/>
              </a:rPr>
              <a:t>C1 Context (system)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48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FFFC752-9B6A-4152-A7CD-6E431B4E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44" y="727973"/>
            <a:ext cx="5741906" cy="5968102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3.5 - </a:t>
            </a:r>
            <a:r>
              <a:rPr lang="en-US" sz="4000" dirty="0">
                <a:ea typeface="+mn-lt"/>
                <a:cs typeface="+mn-lt"/>
              </a:rPr>
              <a:t>C2 Container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88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D7F74C4-C448-4871-92D4-080A0D58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27" y="1191154"/>
            <a:ext cx="8527535" cy="559888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3.5 - </a:t>
            </a:r>
            <a:r>
              <a:rPr lang="en-US" sz="4000" dirty="0">
                <a:ea typeface="+mn-lt"/>
                <a:cs typeface="+mn-lt"/>
              </a:rPr>
              <a:t>C3 Component (high-level)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06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 com nuvem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6B72FFC1-CBE6-459A-850A-1762A4CA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301172"/>
            <a:ext cx="8440881" cy="41600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7B6A5E-41F2-4001-AF75-3E942E702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584" y="5073420"/>
            <a:ext cx="160995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3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 com serviços</a:t>
            </a:r>
            <a:endParaRPr lang="en-US" sz="4000">
              <a:cs typeface="Calibri"/>
            </a:endParaRP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B117E2-0BFF-4507-81AF-398455E0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618" y="1773565"/>
            <a:ext cx="2743200" cy="4005330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2E0EDD-0B63-4D55-BA6D-B11B6439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809" y="2298294"/>
            <a:ext cx="2743200" cy="28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4 - </a:t>
            </a:r>
            <a:r>
              <a:rPr lang="en-US" sz="4000">
                <a:ea typeface="+mn-lt"/>
                <a:cs typeface="+mn-lt"/>
              </a:rPr>
              <a:t>Custos com transações bancarias</a:t>
            </a:r>
            <a:endParaRPr lang="en-US" sz="4000">
              <a:cs typeface="Calibri"/>
            </a:endParaRPr>
          </a:p>
        </p:txBody>
      </p:sp>
      <p:pic>
        <p:nvPicPr>
          <p:cNvPr id="3" name="Picture 8" descr="Table&#10;&#10;Description automatically generated">
            <a:extLst>
              <a:ext uri="{FF2B5EF4-FFF2-40B4-BE49-F238E27FC236}">
                <a16:creationId xmlns:a16="http://schemas.microsoft.com/office/drawing/2014/main" id="{431CC95B-CACA-43BC-8300-18328789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444337"/>
            <a:ext cx="7003472" cy="5095009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42B93DF4-4306-4628-B766-4EEC1099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53" y="5631007"/>
            <a:ext cx="1323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5 - </a:t>
            </a:r>
            <a:r>
              <a:rPr lang="en-US" sz="4000" dirty="0" err="1">
                <a:cs typeface="Calibri"/>
              </a:rPr>
              <a:t>Possíveis</a:t>
            </a:r>
            <a:r>
              <a:rPr lang="en-US" sz="4000" dirty="0">
                <a:cs typeface="Calibri"/>
              </a:rPr>
              <a:t> </a:t>
            </a:r>
            <a:r>
              <a:rPr lang="en-US" sz="4000" dirty="0" err="1">
                <a:cs typeface="Calibri"/>
              </a:rPr>
              <a:t>pontos</a:t>
            </a:r>
            <a:r>
              <a:rPr lang="en-US" sz="4000" dirty="0">
                <a:cs typeface="Calibri"/>
              </a:rPr>
              <a:t> de </a:t>
            </a:r>
            <a:r>
              <a:rPr lang="en-US" sz="4000" dirty="0" err="1">
                <a:cs typeface="Calibri"/>
              </a:rPr>
              <a:t>falha</a:t>
            </a:r>
            <a:endParaRPr lang="en-US" sz="4000" dirty="0">
              <a:cs typeface="Calibri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83F812A-1E87-4A7E-88CE-8F9E8061022F}"/>
              </a:ext>
            </a:extLst>
          </p:cNvPr>
          <p:cNvSpPr txBox="1"/>
          <p:nvPr/>
        </p:nvSpPr>
        <p:spPr>
          <a:xfrm>
            <a:off x="2009775" y="1609725"/>
            <a:ext cx="95440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 Arquitetura</a:t>
            </a:r>
          </a:p>
          <a:p>
            <a:pPr marL="285750" indent="-285750">
              <a:buFontTx/>
              <a:buChar char="-"/>
            </a:pPr>
            <a:r>
              <a:rPr lang="pt-BR" dirty="0">
                <a:cs typeface="Calibri"/>
              </a:rPr>
              <a:t>Possibilidade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maior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escala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utilizando</a:t>
            </a:r>
            <a:r>
              <a:rPr lang="en-US" dirty="0">
                <a:cs typeface="Calibri"/>
              </a:rPr>
              <a:t> Kubernetes;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cs typeface="Calibri"/>
              </a:rPr>
              <a:t>Possíveis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de Qualidade da </a:t>
            </a:r>
            <a:r>
              <a:rPr lang="en-US" dirty="0" err="1">
                <a:cs typeface="Calibri"/>
              </a:rPr>
              <a:t>conectividade</a:t>
            </a:r>
            <a:r>
              <a:rPr lang="en-US" dirty="0">
                <a:cs typeface="Calibri"/>
              </a:rPr>
              <a:t> da internet no Brasil.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Do Business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cs typeface="Calibri"/>
              </a:rPr>
              <a:t>Aquisição</a:t>
            </a:r>
            <a:r>
              <a:rPr lang="en-US" dirty="0">
                <a:cs typeface="Calibri"/>
              </a:rPr>
              <a:t> de </a:t>
            </a:r>
            <a:r>
              <a:rPr lang="pt-BR" dirty="0">
                <a:cs typeface="Calibri"/>
              </a:rPr>
              <a:t>veículos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eletricos</a:t>
            </a:r>
            <a:r>
              <a:rPr lang="en-US" dirty="0">
                <a:cs typeface="Calibri"/>
              </a:rPr>
              <a:t> no Brasil;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cs typeface="Calibri"/>
              </a:rPr>
              <a:t>Criação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pontos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recarga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limpa</a:t>
            </a:r>
            <a:r>
              <a:rPr lang="en-US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806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19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6 - </a:t>
            </a:r>
            <a:r>
              <a:rPr lang="en-US" sz="4000" dirty="0" err="1">
                <a:ea typeface="+mn-lt"/>
                <a:cs typeface="+mn-lt"/>
              </a:rPr>
              <a:t>Perguntas</a:t>
            </a:r>
            <a:endParaRPr lang="en-US" sz="4000" dirty="0">
              <a:cs typeface="Calibri"/>
            </a:endParaRPr>
          </a:p>
        </p:txBody>
      </p:sp>
      <p:pic>
        <p:nvPicPr>
          <p:cNvPr id="3" name="Gráfico 5" descr="Perguntas com preenchimento sólido">
            <a:extLst>
              <a:ext uri="{FF2B5EF4-FFF2-40B4-BE49-F238E27FC236}">
                <a16:creationId xmlns:a16="http://schemas.microsoft.com/office/drawing/2014/main" id="{B35E9272-4ADA-42A4-887A-FC395023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7700" y="1657350"/>
            <a:ext cx="447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238710" y="397401"/>
            <a:ext cx="9310436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cs typeface="Calibri"/>
              </a:rPr>
              <a:t>Agenda</a:t>
            </a:r>
          </a:p>
          <a:p>
            <a:endParaRPr lang="en-US" sz="40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Motivador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Pesquisa</a:t>
            </a:r>
            <a:r>
              <a:rPr lang="en-US" sz="2800" dirty="0">
                <a:cs typeface="Calibri"/>
              </a:rPr>
              <a:t> de mercado</a:t>
            </a:r>
          </a:p>
          <a:p>
            <a:pPr marL="514350" indent="-514350">
              <a:buAutoNum type="arabicPeriod"/>
            </a:pPr>
            <a:r>
              <a:rPr lang="en-US" sz="2800" dirty="0">
                <a:cs typeface="Calibri"/>
              </a:rPr>
              <a:t>Arquitetura de Software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cs typeface="Calibri"/>
              </a:rPr>
              <a:t>CANVAS</a:t>
            </a:r>
          </a:p>
          <a:p>
            <a:pPr marL="971550" lvl="1" indent="-514350">
              <a:buAutoNum type="arabicPeriod"/>
            </a:pPr>
            <a:r>
              <a:rPr lang="en-US" sz="2800" dirty="0" err="1">
                <a:cs typeface="Calibri"/>
              </a:rPr>
              <a:t>MoSCoW</a:t>
            </a:r>
            <a:endParaRPr lang="en-US" sz="2800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en-US" sz="2800" dirty="0" err="1">
                <a:cs typeface="Calibri"/>
              </a:rPr>
              <a:t>Fluxos</a:t>
            </a:r>
            <a:endParaRPr lang="en-US" sz="2800" dirty="0">
              <a:cs typeface="Calibri"/>
            </a:endParaRPr>
          </a:p>
          <a:p>
            <a:pPr marL="971550" lvl="1" indent="-514350">
              <a:buAutoNum type="arabicPeriod"/>
            </a:pPr>
            <a:r>
              <a:rPr lang="en-US" sz="2800" dirty="0">
                <a:cs typeface="Calibri"/>
              </a:rPr>
              <a:t>ICE</a:t>
            </a:r>
          </a:p>
          <a:p>
            <a:pPr marL="971550" lvl="1" indent="-514350">
              <a:buAutoNum type="arabicPeriod"/>
            </a:pPr>
            <a:r>
              <a:rPr lang="en-US" sz="2800" dirty="0" err="1">
                <a:cs typeface="Calibri"/>
              </a:rPr>
              <a:t>Diagramas</a:t>
            </a:r>
            <a:r>
              <a:rPr lang="en-US" sz="2800" dirty="0">
                <a:cs typeface="Calibri"/>
              </a:rPr>
              <a:t> C4 Model</a:t>
            </a:r>
          </a:p>
          <a:p>
            <a:pPr marL="514350" indent="-514350">
              <a:buAutoNum type="arabicPeriod"/>
            </a:pPr>
            <a:r>
              <a:rPr lang="en-US" sz="2800" dirty="0">
                <a:cs typeface="Calibri"/>
              </a:rPr>
              <a:t>Custos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Possíveis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pontos</a:t>
            </a:r>
            <a:r>
              <a:rPr lang="en-US" sz="2800" dirty="0">
                <a:cs typeface="Calibri"/>
              </a:rPr>
              <a:t> de </a:t>
            </a:r>
            <a:r>
              <a:rPr lang="en-US" sz="2800" dirty="0" err="1">
                <a:cs typeface="Calibri"/>
              </a:rPr>
              <a:t>falha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cs typeface="Calibri"/>
              </a:rPr>
              <a:t>Perguntas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8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cs typeface="Calibri"/>
              </a:rPr>
              <a:t>Referencias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251410" y="1596830"/>
            <a:ext cx="646052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https://c4model.com</a:t>
            </a:r>
            <a:endParaRPr lang="en-US" dirty="0"/>
          </a:p>
          <a:p>
            <a:r>
              <a:rPr lang="en-US" dirty="0">
                <a:hlinkClick r:id="rId4"/>
              </a:rPr>
              <a:t>https://www.npmjs.com/package/c4builder?activeTab=readme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https://github.com/adrianvlupu/C4-Builder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6"/>
              </a:rPr>
              <a:t>https://github.com/plantuml-stdlib/Azure-PlantUML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7"/>
              </a:rPr>
              <a:t>https://github.com/qjebbs/vscode-plantuml</a:t>
            </a:r>
          </a:p>
          <a:p>
            <a:r>
              <a:rPr lang="en-US" dirty="0">
                <a:ea typeface="+mn-lt"/>
                <a:cs typeface="+mn-lt"/>
                <a:hlinkClick r:id="rId8"/>
              </a:rPr>
              <a:t>https://azure.microsoft.com/pt-br/pricing/calculator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9"/>
              </a:rPr>
              <a:t>https://www.mercadopago.com.br/ajuda/custo-receber-pagamentos_220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90DB367-71D1-486F-9D89-BDECBEF7C055}"/>
              </a:ext>
            </a:extLst>
          </p:cNvPr>
          <p:cNvSpPr txBox="1"/>
          <p:nvPr/>
        </p:nvSpPr>
        <p:spPr>
          <a:xfrm>
            <a:off x="2167689" y="4217853"/>
            <a:ext cx="93104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Github</a:t>
            </a:r>
            <a:r>
              <a:rPr lang="en-US" sz="2000" dirty="0">
                <a:cs typeface="Calibri"/>
              </a:rPr>
              <a:t> com </a:t>
            </a:r>
            <a:r>
              <a:rPr lang="en-US" sz="2000" dirty="0" err="1">
                <a:cs typeface="Calibri"/>
              </a:rPr>
              <a:t>todo</a:t>
            </a:r>
            <a:r>
              <a:rPr lang="en-US" sz="2000" dirty="0">
                <a:cs typeface="Calibri"/>
              </a:rPr>
              <a:t> material</a:t>
            </a:r>
            <a:endParaRPr lang="en-US" sz="105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96D16C-155B-465F-BDFC-C0BB3D26E1A2}"/>
              </a:ext>
            </a:extLst>
          </p:cNvPr>
          <p:cNvSpPr txBox="1"/>
          <p:nvPr/>
        </p:nvSpPr>
        <p:spPr>
          <a:xfrm>
            <a:off x="2167689" y="4891838"/>
            <a:ext cx="4333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hlinkClick r:id="rId10"/>
              </a:rPr>
              <a:t>felipementel</a:t>
            </a:r>
            <a:r>
              <a:rPr lang="pt-BR" dirty="0">
                <a:hlinkClick r:id="rId10"/>
              </a:rPr>
              <a:t>/c4-model-builder (github.com)</a:t>
            </a:r>
            <a:br>
              <a:rPr lang="pt-BR" dirty="0"/>
            </a:br>
            <a:r>
              <a:rPr lang="pt-BR" dirty="0" err="1">
                <a:hlinkClick r:id="rId11"/>
              </a:rPr>
              <a:t>rodrigogermano</a:t>
            </a:r>
            <a:r>
              <a:rPr lang="pt-BR" dirty="0">
                <a:hlinkClick r:id="rId11"/>
              </a:rPr>
              <a:t>/c4-model-builder (github.com)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>
                <a:cs typeface="Calibri"/>
              </a:rPr>
              <a:t>Obrigado!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  <a:cs typeface="Calibri Light"/>
              </a:rPr>
              <a:t>PGPARQ01C1-2N-P1 - Arquitetura de Software</a:t>
            </a:r>
            <a:endParaRPr lang="en-US">
              <a:solidFill>
                <a:schemeClr val="bg1"/>
              </a:solidFill>
              <a:cs typeface="Calibri Light"/>
            </a:endParaRPr>
          </a:p>
          <a:p>
            <a:endParaRPr lang="pt-BR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1 - Motivador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363A-8FFB-4163-86A6-9AD56C784E38}"/>
              </a:ext>
            </a:extLst>
          </p:cNvPr>
          <p:cNvSpPr txBox="1"/>
          <p:nvPr/>
        </p:nvSpPr>
        <p:spPr>
          <a:xfrm>
            <a:off x="2009775" y="1609725"/>
            <a:ext cx="954405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Pensando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viabilidade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pt-BR" dirty="0"/>
              <a:t>elétricos</a:t>
            </a:r>
            <a:r>
              <a:rPr lang="en-US" dirty="0"/>
              <a:t> </a:t>
            </a:r>
            <a:r>
              <a:rPr lang="en-US" dirty="0" err="1"/>
              <a:t>compartilhados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que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representam</a:t>
            </a:r>
            <a:r>
              <a:rPr lang="en-US" dirty="0"/>
              <a:t> um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desafio</a:t>
            </a:r>
            <a:r>
              <a:rPr lang="en-US" dirty="0"/>
              <a:t> de </a:t>
            </a:r>
            <a:r>
              <a:rPr lang="en-US" dirty="0" err="1"/>
              <a:t>mobilidade</a:t>
            </a:r>
            <a:r>
              <a:rPr lang="en-US" dirty="0"/>
              <a:t> e </a:t>
            </a:r>
            <a:r>
              <a:rPr lang="en-US" dirty="0" err="1"/>
              <a:t>despesas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Kpex</a:t>
            </a:r>
            <a:r>
              <a:rPr lang="en-US" dirty="0"/>
              <a:t> (a </a:t>
            </a:r>
            <a:r>
              <a:rPr lang="en-US" dirty="0" err="1"/>
              <a:t>compra</a:t>
            </a:r>
            <a:r>
              <a:rPr lang="en-US" dirty="0"/>
              <a:t> do </a:t>
            </a:r>
            <a:r>
              <a:rPr lang="en-US" dirty="0" err="1"/>
              <a:t>carro</a:t>
            </a:r>
            <a:r>
              <a:rPr lang="en-US" dirty="0"/>
              <a:t>) e </a:t>
            </a:r>
            <a:r>
              <a:rPr lang="en-US" dirty="0" err="1"/>
              <a:t>Opex</a:t>
            </a:r>
            <a:r>
              <a:rPr lang="en-US" dirty="0"/>
              <a:t> (</a:t>
            </a:r>
            <a:r>
              <a:rPr lang="en-US" dirty="0" err="1"/>
              <a:t>todo</a:t>
            </a:r>
            <a:r>
              <a:rPr lang="en-US" dirty="0"/>
              <a:t> o </a:t>
            </a:r>
            <a:r>
              <a:rPr lang="en-US" dirty="0" err="1"/>
              <a:t>custo</a:t>
            </a:r>
            <a:r>
              <a:rPr lang="en-US" dirty="0"/>
              <a:t> para se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carro</a:t>
            </a:r>
            <a:r>
              <a:rPr lang="en-US" dirty="0"/>
              <a:t> que é </a:t>
            </a:r>
            <a:r>
              <a:rPr lang="en-US" dirty="0" err="1"/>
              <a:t>diluido</a:t>
            </a:r>
            <a:r>
              <a:rPr lang="en-US" dirty="0"/>
              <a:t> com </a:t>
            </a:r>
            <a:r>
              <a:rPr lang="en-US" dirty="0" err="1"/>
              <a:t>despesas</a:t>
            </a:r>
            <a:r>
              <a:rPr lang="en-US" dirty="0"/>
              <a:t> </a:t>
            </a:r>
            <a:r>
              <a:rPr lang="en-US" dirty="0" err="1"/>
              <a:t>mensais</a:t>
            </a:r>
            <a:r>
              <a:rPr lang="en-US" dirty="0"/>
              <a:t>) - e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alinhado</a:t>
            </a:r>
            <a:r>
              <a:rPr lang="en-US" dirty="0"/>
              <a:t> a </a:t>
            </a:r>
            <a:r>
              <a:rPr lang="en-US" dirty="0" err="1"/>
              <a:t>preocupações</a:t>
            </a:r>
            <a:r>
              <a:rPr lang="en-US" dirty="0"/>
              <a:t> de </a:t>
            </a:r>
            <a:r>
              <a:rPr lang="en-US" dirty="0" err="1"/>
              <a:t>sustentabilidade</a:t>
            </a:r>
            <a:r>
              <a:rPr lang="en-US" dirty="0"/>
              <a:t>;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alibri"/>
              </a:rPr>
              <a:t>Diminuir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quantidade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rua</a:t>
            </a:r>
            <a:r>
              <a:rPr lang="en-US" dirty="0">
                <a:cs typeface="Calibri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prioridade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será</a:t>
            </a:r>
            <a:r>
              <a:rPr lang="en-US" dirty="0">
                <a:cs typeface="Calibri"/>
              </a:rPr>
              <a:t> o </a:t>
            </a:r>
            <a:r>
              <a:rPr lang="en-US" dirty="0" err="1">
                <a:cs typeface="Calibri"/>
              </a:rPr>
              <a:t>consumo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fonte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renovável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parceria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usina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geração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enegia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placas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solares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eólica</a:t>
            </a:r>
            <a:r>
              <a:rPr lang="en-US" dirty="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534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2 - </a:t>
            </a:r>
            <a:r>
              <a:rPr lang="pt-BR" sz="4000" dirty="0">
                <a:ea typeface="+mn-lt"/>
                <a:cs typeface="+mn-lt"/>
              </a:rPr>
              <a:t>Pesquisa</a:t>
            </a:r>
            <a:r>
              <a:rPr lang="en-US" sz="4000" dirty="0">
                <a:ea typeface="+mn-lt"/>
                <a:cs typeface="+mn-lt"/>
              </a:rPr>
              <a:t> de mercado</a:t>
            </a:r>
            <a:endParaRPr lang="en-US" dirty="0"/>
          </a:p>
        </p:txBody>
      </p:sp>
      <p:pic>
        <p:nvPicPr>
          <p:cNvPr id="3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1B248D4-2F91-4016-8BC4-6ACE3A44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551214"/>
            <a:ext cx="4352925" cy="2260146"/>
          </a:xfrm>
          <a:prstGeom prst="rect">
            <a:avLst/>
          </a:prstGeom>
        </p:spPr>
      </p:pic>
      <p:pic>
        <p:nvPicPr>
          <p:cNvPr id="6" name="Imagem 7" descr="Gráfico, Gráfico de pizza&#10;&#10;Descrição gerada automaticamente">
            <a:extLst>
              <a:ext uri="{FF2B5EF4-FFF2-40B4-BE49-F238E27FC236}">
                <a16:creationId xmlns:a16="http://schemas.microsoft.com/office/drawing/2014/main" id="{5382D199-8F50-47B9-B196-1441FB3D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1547624"/>
            <a:ext cx="4352925" cy="2248276"/>
          </a:xfrm>
          <a:prstGeom prst="rect">
            <a:avLst/>
          </a:prstGeom>
        </p:spPr>
      </p:pic>
      <p:pic>
        <p:nvPicPr>
          <p:cNvPr id="8" name="Imagem 8" descr="Gráfico, Gráfico de pizza&#10;&#10;Descrição gerada automaticamente">
            <a:extLst>
              <a:ext uri="{FF2B5EF4-FFF2-40B4-BE49-F238E27FC236}">
                <a16:creationId xmlns:a16="http://schemas.microsoft.com/office/drawing/2014/main" id="{9C1BF2D2-FC9C-4BBA-9047-9B2715375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25" y="4083028"/>
            <a:ext cx="4352925" cy="2263820"/>
          </a:xfrm>
          <a:prstGeom prst="rect">
            <a:avLst/>
          </a:prstGeom>
        </p:spPr>
      </p:pic>
      <p:pic>
        <p:nvPicPr>
          <p:cNvPr id="9" name="Imagem 9" descr="Gráfico, Gráfico de pizza&#10;&#10;Descrição gerada automaticamente">
            <a:extLst>
              <a:ext uri="{FF2B5EF4-FFF2-40B4-BE49-F238E27FC236}">
                <a16:creationId xmlns:a16="http://schemas.microsoft.com/office/drawing/2014/main" id="{0D1207E3-63EF-4FB0-A274-6D9E1B38B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250" y="4081274"/>
            <a:ext cx="4352925" cy="22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2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1" descr="Gráfico, Gráfico de pizza&#10;&#10;Descrição gerada automaticamente">
            <a:extLst>
              <a:ext uri="{FF2B5EF4-FFF2-40B4-BE49-F238E27FC236}">
                <a16:creationId xmlns:a16="http://schemas.microsoft.com/office/drawing/2014/main" id="{10C51801-AB1F-4D5D-B42A-DA48C83D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4098719"/>
            <a:ext cx="4352925" cy="2251487"/>
          </a:xfrm>
          <a:prstGeom prst="rect">
            <a:avLst/>
          </a:prstGeom>
        </p:spPr>
      </p:pic>
      <p:pic>
        <p:nvPicPr>
          <p:cNvPr id="10" name="Imagem 10" descr="Gráfico, Gráfico de pizza&#10;&#10;Descrição gerada automaticamente">
            <a:extLst>
              <a:ext uri="{FF2B5EF4-FFF2-40B4-BE49-F238E27FC236}">
                <a16:creationId xmlns:a16="http://schemas.microsoft.com/office/drawing/2014/main" id="{C1C978F9-4B36-4471-8EE0-C0E8A2E2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554773"/>
            <a:ext cx="4352925" cy="225302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2 - </a:t>
            </a:r>
            <a:r>
              <a:rPr lang="en-US" sz="4000">
                <a:ea typeface="+mn-lt"/>
                <a:cs typeface="+mn-lt"/>
              </a:rPr>
              <a:t>Pesquisa de mercado</a:t>
            </a:r>
            <a:endParaRPr lang="en-US"/>
          </a:p>
        </p:txBody>
      </p:sp>
      <p:pic>
        <p:nvPicPr>
          <p:cNvPr id="12" name="Imagem 12" descr="Gráfico, Gráfico de pizza&#10;&#10;Descrição gerada automaticamente">
            <a:extLst>
              <a:ext uri="{FF2B5EF4-FFF2-40B4-BE49-F238E27FC236}">
                <a16:creationId xmlns:a16="http://schemas.microsoft.com/office/drawing/2014/main" id="{E1355076-B8A2-4AC8-B6B9-07291649B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50" y="2416320"/>
            <a:ext cx="5067300" cy="28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3.1 - </a:t>
            </a:r>
            <a:r>
              <a:rPr lang="en-US" sz="4000">
                <a:ea typeface="+mn-lt"/>
                <a:cs typeface="+mn-lt"/>
              </a:rPr>
              <a:t>CANVAS</a:t>
            </a:r>
            <a:endParaRPr lang="en-US" sz="4000"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CBCD3A-2ACA-4B63-9FAA-FC4D3B57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46" y="1191154"/>
            <a:ext cx="9080718" cy="53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8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3.2 - </a:t>
            </a:r>
            <a:r>
              <a:rPr lang="en-US" sz="4000" err="1">
                <a:cs typeface="Calibri"/>
              </a:rPr>
              <a:t>MoSCoW</a:t>
            </a:r>
            <a:endParaRPr lang="en-US" sz="4000">
              <a:cs typeface="Calibri"/>
            </a:endParaRPr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6BFD81E6-E3BC-4575-BD62-73290C78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231856"/>
            <a:ext cx="7934325" cy="52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3.3 - Fluxo de retirada de veículos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039AAE0-00A4-43B8-9209-87165542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1095893"/>
            <a:ext cx="7600950" cy="56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3.3 - Fluxo de devolução de veículos</a:t>
            </a:r>
          </a:p>
        </p:txBody>
      </p:sp>
      <p:pic>
        <p:nvPicPr>
          <p:cNvPr id="3" name="Picture 7" descr="Diagram&#10;&#10;Description automatically generated">
            <a:extLst>
              <a:ext uri="{FF2B5EF4-FFF2-40B4-BE49-F238E27FC236}">
                <a16:creationId xmlns:a16="http://schemas.microsoft.com/office/drawing/2014/main" id="{2A6095D7-7919-4577-9748-F971A662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2494730"/>
            <a:ext cx="9153525" cy="29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6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388</Words>
  <Application>Microsoft Office PowerPoint</Application>
  <PresentationFormat>Widescreen</PresentationFormat>
  <Paragraphs>83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Rodrigo Germano</cp:lastModifiedBy>
  <cp:revision>97</cp:revision>
  <cp:lastPrinted>2020-11-30T13:10:53Z</cp:lastPrinted>
  <dcterms:created xsi:type="dcterms:W3CDTF">2020-07-13T17:27:27Z</dcterms:created>
  <dcterms:modified xsi:type="dcterms:W3CDTF">2021-04-12T21:04:43Z</dcterms:modified>
</cp:coreProperties>
</file>