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9"/>
  </p:notesMasterIdLst>
  <p:sldIdLst>
    <p:sldId id="256" r:id="rId2"/>
    <p:sldId id="302" r:id="rId3"/>
    <p:sldId id="284" r:id="rId4"/>
    <p:sldId id="305" r:id="rId5"/>
    <p:sldId id="304" r:id="rId6"/>
    <p:sldId id="291" r:id="rId7"/>
    <p:sldId id="292" r:id="rId8"/>
  </p:sldIdLst>
  <p:sldSz cx="12192000" cy="6858000"/>
  <p:notesSz cx="7104063" cy="10234613"/>
  <p:custDataLst>
    <p:tags r:id="rId10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566"/>
    <a:srgbClr val="004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5BECDCE-FB37-4BE8-AC87-6D19C222C26D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88568F6-5D13-43A5-A7AE-BAB9511210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0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84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4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17B1C-A1E9-4D9F-B750-C1C9472B5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EB5E2-AAC1-4D5C-8FE9-AD058D010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E3FB5-A302-4D3B-9F16-A32C3477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59447-AAD7-42F2-B532-2605ABAD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8A445-79E4-45B3-AB31-E19BEFCE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886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96F66-79D7-40DE-82DE-E6AB31D3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F1D0B9-F382-4B01-BE5E-6884BCDB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2251A3-FC47-456D-9CCD-D98BA8C0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0CDCFB-450E-46A4-8087-98CD266B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18F533-2E1D-48F9-9E48-3093BF23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385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759343-85D8-4FDA-B86B-441DF7885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20CA2A-4B69-4422-A9F8-8C54A64B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032979-9FA9-411F-BF04-13AA2B7A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5D2FC-AC4C-4F31-B1D1-CA1CD725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53414-198A-4074-8D96-B9AC1F4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49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FDB71-74F2-42A6-AB83-36BCFFCF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8A90A-B29C-4AC8-9CF5-58056A4E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BF6841-4518-4ACA-A514-E933FDC7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7410B0-F4ED-474B-B90E-56421C8A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2572C-2895-4929-8E82-55908F84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4568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C8F-3D77-4321-8419-6E201CC0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C1DB07-58ED-4739-81AC-9A98CB3D2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46EEB-FFC9-4D2C-8F2C-DD25C866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1A1-EEE3-4743-8BCA-DE45088FCD18}" type="datetime1">
              <a:rPr lang="pt-BR" smtClean="0"/>
              <a:t>25/04/2021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C0435-F372-4F7E-9AF2-38227230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16548-56C9-4442-A857-AE9C3737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DD3DE-2D7F-479F-ACDE-6DB61B4F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A8251-C9BE-44AF-881B-F93063EF7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C38D88-F304-4618-BC3F-5BD503C3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C8366F-6206-476A-AAEF-DD8C005D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FBD5-AE7A-4843-8F0B-AC8FDA4415FB}" type="datetime1">
              <a:rPr lang="pt-BR" smtClean="0"/>
              <a:t>25/04/2021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EDA764-3743-4F6C-A7BC-1CC63805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D69AC1-7586-4CB1-8FA7-D3F197DC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C9E6D-D263-4D2C-8B81-DD18BCBB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CA546B-3AC6-465D-B62E-AEE7684F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78F109-4D41-4804-9980-328A6896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B126D0-FBE9-41E3-BD2E-C94E44E3A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8E3614-E83F-4F1B-9D72-D0E1BE889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BC0DB2-0E1A-401A-AF92-916F94B7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1C0-AD60-403C-BAEB-064673A721B4}" type="datetime1">
              <a:rPr lang="pt-BR" smtClean="0"/>
              <a:t>25/04/2021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97E724-9DFF-49DD-87F7-D1CF0BED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171B2A-834D-4DBC-A4B5-5CE5EEDA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77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20B7-C469-4AE6-8D6A-B20C57CB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B196A6-39DF-424C-9464-C673AA84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25/04/2021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37A11C-6970-468B-8A55-8ECAD972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80FC50-064B-4424-9DD0-F823D18C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8179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4E594E-7982-4B9B-95BA-4B116E0F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25/04/2021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641548-B179-449A-9C83-89EE5A74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CED44E-38FA-43EA-B5FE-8CF53330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8235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F9E77-65EA-4897-AC94-3A56AD6E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B294A-C41A-4600-BA04-DD98255D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763E8C-0635-42C8-AAE8-A00E9160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BB34F-EAB6-4251-8B6B-FB66568F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905E-D886-47E9-A95E-56DF85E102EF}" type="datetime1">
              <a:rPr lang="pt-BR" smtClean="0"/>
              <a:t>25/04/2021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7D9DDD-06A5-49A2-88CF-09183E14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8899AB-9DE4-481C-9726-947E39A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3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30BC5-D6AE-4A53-9C88-3500473F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A95297-F597-4E82-85C1-C96EC6D9C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986A7F-FBC8-46A4-B127-D66B1BBB3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B97527-63BB-4A5F-9327-A6BF23AB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D677-3156-4978-A4C5-AD2FA256F6F2}" type="datetime1">
              <a:rPr lang="pt-BR" smtClean="0"/>
              <a:t>25/04/2021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70DB1D-E55F-4F77-996C-E6AB2135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FA4E9A-253C-4A01-93AC-77F36FC1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9B5C77-CAF7-4B69-B212-D8DA5800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BC9B4E-940F-4D26-A2DD-F1F0C1D5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C1567-1708-4F15-B795-E66E2EE13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1DC7-AFA8-4A4E-8829-B7D40A2E139C}" type="datetime1">
              <a:rPr lang="pt-BR" smtClean="0"/>
              <a:t>25/04/2021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8AA27-59B7-4700-B8C7-D53CD8738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1B233-8ECA-4062-A0B2-FF0F301DC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7270-BFBB-4212-9FDA-8EE01FE91F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06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8IgijQig6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0" y="0"/>
            <a:ext cx="12192000" cy="4646951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6990080" cy="536423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pt-BR" sz="3600" dirty="0">
                <a:cs typeface="Calibri"/>
              </a:rPr>
              <a:t>Professor: Andre Ormastroni Victor</a:t>
            </a:r>
          </a:p>
          <a:p>
            <a:pPr algn="r">
              <a:lnSpc>
                <a:spcPct val="120000"/>
              </a:lnSpc>
            </a:pPr>
            <a:endParaRPr lang="pt-BR" sz="2000" dirty="0">
              <a:cs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cs typeface="Calibri Light"/>
              </a:rPr>
              <a:t>PGPARQ01C1-2N-P1</a:t>
            </a:r>
          </a:p>
          <a:p>
            <a:r>
              <a:rPr lang="en-US" dirty="0">
                <a:solidFill>
                  <a:schemeClr val="bg1"/>
                </a:solidFill>
                <a:cs typeface="Calibri Light"/>
              </a:rPr>
              <a:t>Arquitetura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Corporativa</a:t>
            </a:r>
            <a:endParaRPr lang="en-US" dirty="0">
              <a:solidFill>
                <a:schemeClr val="bg1"/>
              </a:solidFill>
              <a:cs typeface="Calibri Light"/>
            </a:endParaRPr>
          </a:p>
          <a:p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DC34ABE-25CF-4B56-AECD-1A257BEFD8B3}"/>
              </a:ext>
            </a:extLst>
          </p:cNvPr>
          <p:cNvSpPr txBox="1"/>
          <p:nvPr/>
        </p:nvSpPr>
        <p:spPr>
          <a:xfrm>
            <a:off x="9976416" y="5201714"/>
            <a:ext cx="2004075" cy="169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pt-BR" sz="1800" dirty="0">
                <a:cs typeface="Calibri"/>
              </a:rPr>
              <a:t>Felipe Augusto</a:t>
            </a:r>
            <a:br>
              <a:rPr lang="pt-BR" sz="1800" dirty="0">
                <a:cs typeface="Calibri"/>
              </a:rPr>
            </a:br>
            <a:r>
              <a:rPr lang="pt-BR" sz="1800" dirty="0">
                <a:cs typeface="Calibri"/>
              </a:rPr>
              <a:t>Luís Ribeiro</a:t>
            </a:r>
            <a:br>
              <a:rPr lang="pt-BR" sz="1800" dirty="0">
                <a:cs typeface="Calibri"/>
              </a:rPr>
            </a:br>
            <a:r>
              <a:rPr lang="pt-BR" sz="1800" dirty="0">
                <a:cs typeface="Calibri"/>
              </a:rPr>
              <a:t>Rodrigo Germano </a:t>
            </a:r>
          </a:p>
          <a:p>
            <a:pPr algn="r">
              <a:lnSpc>
                <a:spcPct val="120000"/>
              </a:lnSpc>
            </a:pPr>
            <a:r>
              <a:rPr lang="pt-BR" sz="1800" dirty="0">
                <a:cs typeface="Calibri"/>
              </a:rPr>
              <a:t>Vinicius Ventura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93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D3814-ACF1-48D1-A62B-658643C7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56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A363A-8FFB-4163-86A6-9AD56C784E38}"/>
              </a:ext>
            </a:extLst>
          </p:cNvPr>
          <p:cNvSpPr txBox="1"/>
          <p:nvPr/>
        </p:nvSpPr>
        <p:spPr>
          <a:xfrm>
            <a:off x="2125184" y="486677"/>
            <a:ext cx="954405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cs typeface="Calibri"/>
              </a:rPr>
              <a:t>Principal referência para papeis de arquiteto dentro de uma empresa: TOGAF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cs typeface="Calibri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dirty="0">
                <a:cs typeface="Calibri"/>
              </a:rPr>
              <a:t>Vale lembrar que o TOGAF v7 tratava apenas da vertente de Infraestrutura, a partir da v8 passou a abranger também Arquitetura Corportiva.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>
              <a:cs typeface="Calibri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dirty="0">
                <a:cs typeface="Calibri"/>
              </a:rPr>
              <a:t>4 Dóminios da Arquitetura Corporativa: BDAT </a:t>
            </a:r>
          </a:p>
          <a:p>
            <a:pPr lvl="2"/>
            <a:r>
              <a:rPr lang="pt-BR" sz="2400" dirty="0">
                <a:cs typeface="Calibri"/>
              </a:rPr>
              <a:t>B – Business;</a:t>
            </a:r>
          </a:p>
          <a:p>
            <a:pPr lvl="2"/>
            <a:r>
              <a:rPr lang="pt-BR" sz="2400" dirty="0">
                <a:cs typeface="Calibri"/>
              </a:rPr>
              <a:t>D – Data;</a:t>
            </a:r>
          </a:p>
          <a:p>
            <a:pPr lvl="2"/>
            <a:r>
              <a:rPr lang="pt-BR" sz="2400" dirty="0">
                <a:cs typeface="Calibri"/>
              </a:rPr>
              <a:t>A – Application;</a:t>
            </a:r>
          </a:p>
          <a:p>
            <a:pPr lvl="2"/>
            <a:r>
              <a:rPr lang="pt-BR" sz="2400" dirty="0">
                <a:cs typeface="Calibri"/>
              </a:rPr>
              <a:t>T – Technology (Infraestrutura).</a:t>
            </a:r>
          </a:p>
        </p:txBody>
      </p:sp>
    </p:spTree>
    <p:extLst>
      <p:ext uri="{BB962C8B-B14F-4D97-AF65-F5344CB8AC3E}">
        <p14:creationId xmlns:p14="http://schemas.microsoft.com/office/powerpoint/2010/main" val="308534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0386A-1CB4-4AA7-AFEE-1A95E5F2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4</a:t>
            </a:fld>
            <a:endParaRPr lang="pt-BR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21FAE5A4-4338-4C71-8AB7-29FFDA70C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40197"/>
              </p:ext>
            </p:extLst>
          </p:nvPr>
        </p:nvGraphicFramePr>
        <p:xfrm>
          <a:off x="788848" y="543865"/>
          <a:ext cx="919335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6676">
                  <a:extLst>
                    <a:ext uri="{9D8B030D-6E8A-4147-A177-3AD203B41FA5}">
                      <a16:colId xmlns:a16="http://schemas.microsoft.com/office/drawing/2014/main" val="3601456442"/>
                    </a:ext>
                  </a:extLst>
                </a:gridCol>
                <a:gridCol w="4596676">
                  <a:extLst>
                    <a:ext uri="{9D8B030D-6E8A-4147-A177-3AD203B41FA5}">
                      <a16:colId xmlns:a16="http://schemas.microsoft.com/office/drawing/2014/main" val="3583577667"/>
                    </a:ext>
                  </a:extLst>
                </a:gridCol>
              </a:tblGrid>
              <a:tr h="331918">
                <a:tc>
                  <a:txBody>
                    <a:bodyPr/>
                    <a:lstStyle/>
                    <a:p>
                      <a:r>
                        <a:rPr lang="pt-BR" sz="2400" dirty="0"/>
                        <a:t>Arquiteto “em projetos” de...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Arquiteto “fora de projetos”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866734"/>
                  </a:ext>
                </a:extLst>
              </a:tr>
              <a:tr h="331918">
                <a:tc>
                  <a:txBody>
                    <a:bodyPr/>
                    <a:lstStyle/>
                    <a:p>
                      <a:r>
                        <a:rPr lang="pt-BR" sz="24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TI (D + A + 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088518"/>
                  </a:ext>
                </a:extLst>
              </a:tr>
              <a:tr h="331918">
                <a:tc>
                  <a:txBody>
                    <a:bodyPr/>
                    <a:lstStyle/>
                    <a:p>
                      <a:r>
                        <a:rPr lang="pt-BR" sz="2400" dirty="0"/>
                        <a:t>Solução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Negócios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67118"/>
                  </a:ext>
                </a:extLst>
              </a:tr>
              <a:tr h="597452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Corporativo</a:t>
                      </a:r>
                    </a:p>
                    <a:p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454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33B2A7-858A-43C6-B5E1-CC1888DC2414}"/>
              </a:ext>
            </a:extLst>
          </p:cNvPr>
          <p:cNvSpPr txBox="1"/>
          <p:nvPr/>
        </p:nvSpPr>
        <p:spPr>
          <a:xfrm>
            <a:off x="788848" y="2928593"/>
            <a:ext cx="102943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cs typeface="Calibri"/>
              </a:rPr>
              <a:t>O TOGAF permite inovação gerenciada;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cs typeface="Calibri"/>
              </a:rPr>
              <a:t>TOGAF não trata de Arquitetura de Software;</a:t>
            </a:r>
            <a:br>
              <a:rPr lang="pt-BR" sz="2400" dirty="0">
                <a:cs typeface="Calibri"/>
              </a:rPr>
            </a:br>
            <a:endParaRPr lang="pt-BR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cs typeface="Calibri"/>
              </a:rPr>
              <a:t>O que não existe dentro da Arquitetura Corporativa:</a:t>
            </a:r>
          </a:p>
          <a:p>
            <a:r>
              <a:rPr lang="pt-BR" sz="2400" dirty="0">
                <a:cs typeface="Calibri"/>
              </a:rPr>
              <a:t>	Arquiteto júnior;</a:t>
            </a:r>
          </a:p>
          <a:p>
            <a:r>
              <a:rPr lang="pt-BR" sz="2400" dirty="0">
                <a:cs typeface="Calibri"/>
              </a:rPr>
              <a:t>	Arquiteto especialista. </a:t>
            </a:r>
            <a:r>
              <a:rPr lang="pt-BR" sz="2400" u="sng" dirty="0">
                <a:cs typeface="Calibri"/>
              </a:rPr>
              <a:t>TODO: Criar votação com o Slido!</a:t>
            </a:r>
          </a:p>
        </p:txBody>
      </p:sp>
    </p:spTree>
    <p:extLst>
      <p:ext uri="{BB962C8B-B14F-4D97-AF65-F5344CB8AC3E}">
        <p14:creationId xmlns:p14="http://schemas.microsoft.com/office/powerpoint/2010/main" val="54244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A363A-8FFB-4163-86A6-9AD56C784E38}"/>
              </a:ext>
            </a:extLst>
          </p:cNvPr>
          <p:cNvSpPr txBox="1"/>
          <p:nvPr/>
        </p:nvSpPr>
        <p:spPr>
          <a:xfrm>
            <a:off x="2089673" y="903927"/>
            <a:ext cx="9544050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Um arquiteto precisa ser atender ao “CHA”: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cs typeface="Calibri"/>
              </a:rPr>
              <a:t>generalista;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cs typeface="Calibri"/>
              </a:rPr>
              <a:t>visão sistemática / capacidade de abstração;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cs typeface="Calibri"/>
              </a:rPr>
              <a:t>visão de longo prazo + orientação a resultados;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cs typeface="Calibri"/>
              </a:rPr>
              <a:t>negociação e formação de consenso;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cs typeface="Calibri"/>
              </a:rPr>
              <a:t>ser poliglota (falar as línguas dos diversos </a:t>
            </a:r>
            <a:r>
              <a:rPr lang="pt-BR" sz="2400" i="1" dirty="0">
                <a:cs typeface="Calibri"/>
              </a:rPr>
              <a:t>stakeholders</a:t>
            </a:r>
            <a:r>
              <a:rPr lang="pt-BR" sz="2400" dirty="0">
                <a:cs typeface="Calibri"/>
              </a:rPr>
              <a:t>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cs typeface="Calibri"/>
              </a:rPr>
              <a:t>capacidade de análise de trade-offs.</a:t>
            </a:r>
            <a:br>
              <a:rPr lang="pt-BR" sz="2400" dirty="0">
                <a:cs typeface="Calibri"/>
              </a:rPr>
            </a:br>
            <a:br>
              <a:rPr lang="pt-BR" dirty="0">
                <a:cs typeface="Calibri"/>
              </a:rPr>
            </a:b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00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cs typeface="Calibri"/>
              </a:rPr>
              <a:t>Referências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D447B-6377-4757-977D-CB26B99C59EC}"/>
              </a:ext>
            </a:extLst>
          </p:cNvPr>
          <p:cNvSpPr txBox="1"/>
          <p:nvPr/>
        </p:nvSpPr>
        <p:spPr>
          <a:xfrm>
            <a:off x="2167688" y="1576510"/>
            <a:ext cx="854095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/>
              <a:t>Webinar – Quem é esse tal de Arquiteto?</a:t>
            </a:r>
            <a:endParaRPr lang="en-US" sz="2800" dirty="0">
              <a:cs typeface="Calibri"/>
            </a:endParaRPr>
          </a:p>
          <a:p>
            <a:r>
              <a:rPr lang="en-US" sz="2800" dirty="0">
                <a:cs typeface="Calibri"/>
                <a:hlinkClick r:id="rId3"/>
              </a:rPr>
              <a:t>https://www.youtube.com/watch?v=48IgijQig6s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31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0" y="0"/>
            <a:ext cx="12192000" cy="4646951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12192000" cy="146304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6000" dirty="0">
                <a:cs typeface="Calibri"/>
              </a:rPr>
              <a:t>Obrigado!</a:t>
            </a:r>
            <a:endParaRPr lang="en-US" sz="5400" dirty="0">
              <a:cs typeface="Calibri" panose="020F0502020204030204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cs typeface="Calibri Light"/>
              </a:rPr>
              <a:t>PGPARQ01C1-2N-P1</a:t>
            </a:r>
          </a:p>
          <a:p>
            <a:r>
              <a:rPr lang="en-US" dirty="0">
                <a:solidFill>
                  <a:schemeClr val="bg1"/>
                </a:solidFill>
                <a:cs typeface="Calibri Light"/>
              </a:rPr>
              <a:t>Arquitetura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Corporativa</a:t>
            </a:r>
            <a:endParaRPr lang="en-US" dirty="0">
              <a:solidFill>
                <a:schemeClr val="bg1"/>
              </a:solidFill>
              <a:cs typeface="Calibri Light"/>
            </a:endParaRPr>
          </a:p>
          <a:p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92426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18.0.1621"/>
  <p:tag name="SLIDO_PRESENTATION_ID" val="00000000-0000-0000-0000-000000000000"/>
  <p:tag name="SLIDO_EVENT_UUID" val="4abe863a-cc69-4fa0-9739-0609616e484d"/>
  <p:tag name="SLIDO_EVENT_SECTION_UUID" val="c4d664fb-c36f-42f8-b8ed-d2bbda443983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230</Words>
  <Application>Microsoft Office PowerPoint</Application>
  <PresentationFormat>Widescreen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e (micro?)serviços</dc:title>
  <dc:creator>Carlos Pivotto</dc:creator>
  <cp:lastModifiedBy>Vinicius Santos Ventura</cp:lastModifiedBy>
  <cp:revision>114</cp:revision>
  <cp:lastPrinted>2020-11-30T13:10:53Z</cp:lastPrinted>
  <dcterms:created xsi:type="dcterms:W3CDTF">2020-07-13T17:27:27Z</dcterms:created>
  <dcterms:modified xsi:type="dcterms:W3CDTF">2021-04-25T19:39:53Z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0.18.0.1621</vt:lpwstr>
  </property>
</Properties>
</file>