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0"/>
  </p:notesMasterIdLst>
  <p:sldIdLst>
    <p:sldId id="256" r:id="rId2"/>
    <p:sldId id="306" r:id="rId3"/>
    <p:sldId id="284" r:id="rId4"/>
    <p:sldId id="307" r:id="rId5"/>
    <p:sldId id="305" r:id="rId6"/>
    <p:sldId id="304" r:id="rId7"/>
    <p:sldId id="291" r:id="rId8"/>
    <p:sldId id="292" r:id="rId9"/>
  </p:sldIdLst>
  <p:sldSz cx="12192000" cy="6858000"/>
  <p:notesSz cx="7104063" cy="10234613"/>
  <p:custDataLst>
    <p:tags r:id="rId11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8IgijQig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6990080" cy="53642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pt-BR" sz="3600" dirty="0">
                <a:cs typeface="Calibri"/>
              </a:rPr>
              <a:t>Professor: Andre Ormastroni Victor</a:t>
            </a:r>
          </a:p>
          <a:p>
            <a:pPr algn="r">
              <a:lnSpc>
                <a:spcPct val="120000"/>
              </a:lnSpc>
            </a:pP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C34ABE-25CF-4B56-AECD-1A257BEFD8B3}"/>
              </a:ext>
            </a:extLst>
          </p:cNvPr>
          <p:cNvSpPr txBox="1"/>
          <p:nvPr/>
        </p:nvSpPr>
        <p:spPr>
          <a:xfrm>
            <a:off x="9976416" y="5201714"/>
            <a:ext cx="2004075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Felipe Augusto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Luís Ribeiro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Rodrigo Germano </a:t>
            </a:r>
          </a:p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Vinicius Ventura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55294F-AC93-4184-AE72-C8B1F76E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F6CB49-0CAD-4E9B-8000-54A22352B0E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02187"/>
            <a:ext cx="1219200" cy="51012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66D25FB-5807-4774-897B-89A4198B66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solidFill>
                  <a:srgbClr val="424242"/>
                </a:solidFill>
              </a:rPr>
              <a:t>Arquiteto tem que "meter a mão na massa"?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CBD35C-8A5B-4B1A-84D2-BBCFB3C962D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  <a:endParaRPr lang="pt-BR" sz="1400">
              <a:solidFill>
                <a:srgbClr val="42424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14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A363A-8FFB-4163-86A6-9AD56C784E38}"/>
              </a:ext>
            </a:extLst>
          </p:cNvPr>
          <p:cNvSpPr txBox="1"/>
          <p:nvPr/>
        </p:nvSpPr>
        <p:spPr>
          <a:xfrm>
            <a:off x="2125184" y="486677"/>
            <a:ext cx="954405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Principal referência para papeis de arquiteto dentro de uma empresa: TOGAF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cs typeface="Calibri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>
                <a:cs typeface="Calibri"/>
              </a:rPr>
              <a:t>Vale lembrar que o TOGAF v7 tratava apenas da vertente de Infraestrutura, a partir da v8 passou a abranger também Arquitetura Corportiva.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cs typeface="Calibri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>
                <a:cs typeface="Calibri"/>
              </a:rPr>
              <a:t>4 Dóminios da Arquitetura Corporativa: BDAT </a:t>
            </a:r>
          </a:p>
          <a:p>
            <a:pPr lvl="2"/>
            <a:r>
              <a:rPr lang="pt-BR" sz="2400" dirty="0">
                <a:cs typeface="Calibri"/>
              </a:rPr>
              <a:t>B – Business;</a:t>
            </a:r>
          </a:p>
          <a:p>
            <a:pPr lvl="2"/>
            <a:r>
              <a:rPr lang="pt-BR" sz="2400" dirty="0">
                <a:cs typeface="Calibri"/>
              </a:rPr>
              <a:t>D – Data;</a:t>
            </a:r>
          </a:p>
          <a:p>
            <a:pPr lvl="2"/>
            <a:r>
              <a:rPr lang="pt-BR" sz="2400" dirty="0">
                <a:cs typeface="Calibri"/>
              </a:rPr>
              <a:t>A – Application;</a:t>
            </a:r>
          </a:p>
          <a:p>
            <a:pPr lvl="2"/>
            <a:r>
              <a:rPr lang="pt-BR" sz="2400" dirty="0">
                <a:cs typeface="Calibri"/>
              </a:rPr>
              <a:t>T – Technology (Infraestrutura).</a:t>
            </a:r>
          </a:p>
        </p:txBody>
      </p:sp>
    </p:spTree>
    <p:extLst>
      <p:ext uri="{BB962C8B-B14F-4D97-AF65-F5344CB8AC3E}">
        <p14:creationId xmlns:p14="http://schemas.microsoft.com/office/powerpoint/2010/main" val="30853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7A5FC40-01B9-4BC9-B7ED-C060A831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5E97B9-7D4E-4B3F-99A9-714E2590CA7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02187"/>
            <a:ext cx="1219200" cy="51012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D79DDEA-CA9B-44A8-AE46-7193EBA516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solidFill>
                  <a:srgbClr val="424242"/>
                </a:solidFill>
              </a:rPr>
              <a:t>Existe arquiteto corporativo especialista em tecnologia?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2109B65-38C3-4A9B-873D-2604421434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  <a:endParaRPr lang="pt-BR" sz="1400">
              <a:solidFill>
                <a:srgbClr val="42424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5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0386A-1CB4-4AA7-AFEE-1A95E5F2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5</a:t>
            </a:fld>
            <a:endParaRPr lang="pt-BR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21FAE5A4-4338-4C71-8AB7-29FFDA70C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40197"/>
              </p:ext>
            </p:extLst>
          </p:nvPr>
        </p:nvGraphicFramePr>
        <p:xfrm>
          <a:off x="788848" y="543865"/>
          <a:ext cx="91933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676">
                  <a:extLst>
                    <a:ext uri="{9D8B030D-6E8A-4147-A177-3AD203B41FA5}">
                      <a16:colId xmlns:a16="http://schemas.microsoft.com/office/drawing/2014/main" val="3601456442"/>
                    </a:ext>
                  </a:extLst>
                </a:gridCol>
                <a:gridCol w="4596676">
                  <a:extLst>
                    <a:ext uri="{9D8B030D-6E8A-4147-A177-3AD203B41FA5}">
                      <a16:colId xmlns:a16="http://schemas.microsoft.com/office/drawing/2014/main" val="3583577667"/>
                    </a:ext>
                  </a:extLst>
                </a:gridCol>
              </a:tblGrid>
              <a:tr h="331918">
                <a:tc>
                  <a:txBody>
                    <a:bodyPr/>
                    <a:lstStyle/>
                    <a:p>
                      <a:r>
                        <a:rPr lang="pt-BR" sz="2400" dirty="0"/>
                        <a:t>Arquiteto “em projetos” de...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Arquiteto “fora de projetos”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66734"/>
                  </a:ext>
                </a:extLst>
              </a:tr>
              <a:tr h="331918">
                <a:tc>
                  <a:txBody>
                    <a:bodyPr/>
                    <a:lstStyle/>
                    <a:p>
                      <a:r>
                        <a:rPr lang="pt-BR" sz="24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TI (D + A + 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88518"/>
                  </a:ext>
                </a:extLst>
              </a:tr>
              <a:tr h="331918">
                <a:tc>
                  <a:txBody>
                    <a:bodyPr/>
                    <a:lstStyle/>
                    <a:p>
                      <a:r>
                        <a:rPr lang="pt-BR" sz="2400" dirty="0"/>
                        <a:t>Solução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Negócios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67118"/>
                  </a:ext>
                </a:extLst>
              </a:tr>
              <a:tr h="597452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Corporativo</a:t>
                      </a:r>
                    </a:p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454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33B2A7-858A-43C6-B5E1-CC1888DC2414}"/>
              </a:ext>
            </a:extLst>
          </p:cNvPr>
          <p:cNvSpPr txBox="1"/>
          <p:nvPr/>
        </p:nvSpPr>
        <p:spPr>
          <a:xfrm>
            <a:off x="788848" y="3429000"/>
            <a:ext cx="102943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O TOGAF permite inovação gerenciada;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TOGAF não trata de Arquitetura de Software;</a:t>
            </a:r>
            <a:br>
              <a:rPr lang="pt-BR" sz="2400" dirty="0">
                <a:cs typeface="Calibri"/>
              </a:rPr>
            </a:br>
            <a:endParaRPr lang="pt-BR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O que </a:t>
            </a:r>
            <a:r>
              <a:rPr lang="pt-BR" sz="2400" b="1" dirty="0">
                <a:cs typeface="Calibri"/>
              </a:rPr>
              <a:t>não</a:t>
            </a:r>
            <a:r>
              <a:rPr lang="pt-BR" sz="2400" dirty="0">
                <a:cs typeface="Calibri"/>
              </a:rPr>
              <a:t> existe dentro da Arquitetura Corporativa:</a:t>
            </a:r>
          </a:p>
          <a:p>
            <a:r>
              <a:rPr lang="pt-BR" sz="2400" dirty="0">
                <a:cs typeface="Calibri"/>
              </a:rPr>
              <a:t>	Arquiteto júnior;</a:t>
            </a:r>
          </a:p>
          <a:p>
            <a:r>
              <a:rPr lang="pt-BR" sz="2400" dirty="0">
                <a:cs typeface="Calibri"/>
              </a:rPr>
              <a:t>	Arquiteto especialista.</a:t>
            </a:r>
            <a:endParaRPr lang="pt-BR" sz="2400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44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A363A-8FFB-4163-86A6-9AD56C784E38}"/>
              </a:ext>
            </a:extLst>
          </p:cNvPr>
          <p:cNvSpPr txBox="1"/>
          <p:nvPr/>
        </p:nvSpPr>
        <p:spPr>
          <a:xfrm>
            <a:off x="2089673" y="903927"/>
            <a:ext cx="954405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Um arquiteto precisa ser atender ao “CHA”: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Generalista;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Visão sistemática / capacidade de abstração;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Visão de longo prazo + orientação a resultados;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Negociação e formação de consenso;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Ser poliglota (falar as línguas dos diversos </a:t>
            </a:r>
            <a:r>
              <a:rPr lang="pt-BR" sz="2400" i="1" dirty="0">
                <a:cs typeface="Calibri"/>
              </a:rPr>
              <a:t>stakeholders</a:t>
            </a:r>
            <a:r>
              <a:rPr lang="pt-BR" sz="2400" dirty="0">
                <a:cs typeface="Calibri"/>
              </a:rPr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Capacidade de análise de trade-offs.</a:t>
            </a:r>
            <a:br>
              <a:rPr lang="pt-BR" sz="2400" dirty="0">
                <a:cs typeface="Calibri"/>
              </a:rPr>
            </a:br>
            <a:br>
              <a:rPr lang="pt-BR" dirty="0">
                <a:cs typeface="Calibri"/>
              </a:rPr>
            </a:b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00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cs typeface="Calibri"/>
              </a:rPr>
              <a:t>Referências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167688" y="1576510"/>
            <a:ext cx="854095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/>
              <a:t>Webinar – Quem é esse tal de Arquiteto?</a:t>
            </a:r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  <a:hlinkClick r:id="rId3"/>
              </a:rPr>
              <a:t>https://www.youtube.com/watch?v=48IgijQig6s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6000" dirty="0">
                <a:cs typeface="Calibri"/>
              </a:rPr>
              <a:t>Obrigado!</a:t>
            </a:r>
            <a:endParaRPr lang="en-US" sz="5400" dirty="0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0.1621"/>
  <p:tag name="SLIDO_PRESENTATION_ID" val="00000000-0000-0000-0000-000000000000"/>
  <p:tag name="SLIDO_EVENT_UUID" val="4abe863a-cc69-4fa0-9739-0609616e484d"/>
  <p:tag name="SLIDO_EVENT_SECTION_UUID" val="c4d664fb-c36f-42f8-b8ed-d2bbda443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Tk0Njk3MDF9"/>
  <p:tag name="SLIDO_TYPE" val="SlidoPoll"/>
  <p:tag name="SLIDO_POLL_UUID" val="676c5896-e82a-4a73-a22b-6351c7e291a0"/>
  <p:tag name="SLIDO_TIMELINE" val="W3sicG9sbFF1ZXN0aW9uVXVpZCI6IjFiMTE5N2VlLTgzOWMtNGY0OC05YzI4LWI0NmQxODE0ODJlYS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Tk0NzA2MzV9"/>
  <p:tag name="SLIDO_TYPE" val="SlidoPoll"/>
  <p:tag name="SLIDO_POLL_UUID" val="9294cff8-38b6-4445-87b9-201bf2c88443"/>
  <p:tag name="SLIDO_TIMELINE" val="W3sicG9sbFF1ZXN0aW9uVXVpZCI6IjEyMmEwOGEwLTc5ODktNDMzZC04NjM0LTA5YjU2ZDMwOTg2ZSIsInNob3dSZXN1bHRzIjp0cnVlLCJzaG93Q29ycmVjdEFuc3dlcnMiOmZhbHNlLCJ2b3RpbmdMb2NrZWQiOmZhbHNlfV0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264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Felipe Pimentel Augusto</cp:lastModifiedBy>
  <cp:revision>117</cp:revision>
  <cp:lastPrinted>2020-11-30T13:10:53Z</cp:lastPrinted>
  <dcterms:created xsi:type="dcterms:W3CDTF">2020-07-13T17:27:27Z</dcterms:created>
  <dcterms:modified xsi:type="dcterms:W3CDTF">2021-04-26T21:08:55Z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0.18.0.1621</vt:lpwstr>
  </property>
</Properties>
</file>