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  <p:sldMasterId id="2147483665" r:id="rId3"/>
  </p:sldMasterIdLst>
  <p:notesMasterIdLst>
    <p:notesMasterId r:id="rId10"/>
  </p:notesMasterIdLst>
  <p:sldIdLst>
    <p:sldId id="256" r:id="rId4"/>
    <p:sldId id="259" r:id="rId5"/>
    <p:sldId id="260" r:id="rId6"/>
    <p:sldId id="261" r:id="rId7"/>
    <p:sldId id="258" r:id="rId8"/>
    <p:sldId id="262" r:id="rId9"/>
  </p:sldIdLst>
  <p:sldSz cx="9144000" cy="6858000" type="screen4x3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Roboto Black" panose="020B0604020202020204" charset="0"/>
      <p:bold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54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00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865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37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instagram.com/gamaacademy/" TargetMode="External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facebook.com/gamaacademybr/" TargetMode="External"/><Relationship Id="rId5" Type="http://schemas.openxmlformats.org/officeDocument/2006/relationships/hyperlink" Target="https://twitter.com/gamaacademybr" TargetMode="External"/><Relationship Id="rId4" Type="http://schemas.openxmlformats.org/officeDocument/2006/relationships/hyperlink" Target="https://www.linkedin.com/company/gama-academy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instagram.com/gamaacademy/" TargetMode="External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facebook.com/gamaacademybr/" TargetMode="External"/><Relationship Id="rId5" Type="http://schemas.openxmlformats.org/officeDocument/2006/relationships/hyperlink" Target="https://twitter.com/gamaacademybr" TargetMode="External"/><Relationship Id="rId4" Type="http://schemas.openxmlformats.org/officeDocument/2006/relationships/hyperlink" Target="https://www.linkedin.com/company/gama-academy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1639"/>
          <a:stretch/>
        </p:blipFill>
        <p:spPr>
          <a:xfrm>
            <a:off x="0" y="6268853"/>
            <a:ext cx="9123900" cy="5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31777" y="365126"/>
            <a:ext cx="8448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4A9E"/>
              </a:buClr>
              <a:buSzPts val="1300"/>
              <a:buFont typeface="Arial"/>
              <a:buNone/>
              <a:defRPr sz="4400" b="0" i="0" u="none" strike="noStrike" cap="none">
                <a:solidFill>
                  <a:srgbClr val="664A9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54329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fld id="{00000000-1234-1234-1234-123412341234}" type="slidenum">
              <a:rPr lang="pt-BR" sz="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9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" name="Shape 60"/>
          <p:cNvCxnSpPr/>
          <p:nvPr/>
        </p:nvCxnSpPr>
        <p:spPr>
          <a:xfrm>
            <a:off x="331776" y="6181984"/>
            <a:ext cx="8448300" cy="0"/>
          </a:xfrm>
          <a:prstGeom prst="straightConnector1">
            <a:avLst/>
          </a:prstGeom>
          <a:noFill/>
          <a:ln w="19050" cap="flat" cmpd="sng">
            <a:solidFill>
              <a:srgbClr val="664A9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1" name="Shape 61">
            <a:hlinkClick r:id="rId3"/>
          </p:cNvPr>
          <p:cNvSpPr/>
          <p:nvPr/>
        </p:nvSpPr>
        <p:spPr>
          <a:xfrm>
            <a:off x="7606080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>
            <a:hlinkClick r:id="rId4"/>
          </p:cNvPr>
          <p:cNvSpPr/>
          <p:nvPr/>
        </p:nvSpPr>
        <p:spPr>
          <a:xfrm>
            <a:off x="7920000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>
            <a:hlinkClick r:id="rId5"/>
          </p:cNvPr>
          <p:cNvSpPr/>
          <p:nvPr/>
        </p:nvSpPr>
        <p:spPr>
          <a:xfrm>
            <a:off x="8228160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>
            <a:hlinkClick r:id="rId6"/>
          </p:cNvPr>
          <p:cNvSpPr/>
          <p:nvPr/>
        </p:nvSpPr>
        <p:spPr>
          <a:xfrm>
            <a:off x="8552695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7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rgbClr val="000000">
              <a:alpha val="646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t="91639"/>
          <a:stretch/>
        </p:blipFill>
        <p:spPr>
          <a:xfrm>
            <a:off x="0" y="6268853"/>
            <a:ext cx="9123900" cy="5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31777" y="365126"/>
            <a:ext cx="8448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4A9E"/>
              </a:buClr>
              <a:buSzPts val="1300"/>
              <a:buFont typeface="Arial"/>
              <a:buNone/>
              <a:defRPr sz="4400" b="0" i="0" u="none" strike="noStrike" cap="none">
                <a:solidFill>
                  <a:srgbClr val="664A9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54329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fld id="{00000000-1234-1234-1234-123412341234}" type="slidenum">
              <a:rPr lang="pt-BR" sz="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‹nº›</a:t>
            </a:fld>
            <a:endParaRPr sz="9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4" name="Shape 84"/>
          <p:cNvCxnSpPr/>
          <p:nvPr/>
        </p:nvCxnSpPr>
        <p:spPr>
          <a:xfrm>
            <a:off x="331776" y="6181984"/>
            <a:ext cx="8448300" cy="0"/>
          </a:xfrm>
          <a:prstGeom prst="straightConnector1">
            <a:avLst/>
          </a:prstGeom>
          <a:noFill/>
          <a:ln w="19050" cap="flat" cmpd="sng">
            <a:solidFill>
              <a:srgbClr val="664A9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" name="Shape 85">
            <a:hlinkClick r:id="rId3"/>
          </p:cNvPr>
          <p:cNvSpPr/>
          <p:nvPr/>
        </p:nvSpPr>
        <p:spPr>
          <a:xfrm>
            <a:off x="7606080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>
            <a:hlinkClick r:id="rId4"/>
          </p:cNvPr>
          <p:cNvSpPr/>
          <p:nvPr/>
        </p:nvSpPr>
        <p:spPr>
          <a:xfrm>
            <a:off x="7920000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>
            <a:hlinkClick r:id="rId5"/>
          </p:cNvPr>
          <p:cNvSpPr/>
          <p:nvPr/>
        </p:nvSpPr>
        <p:spPr>
          <a:xfrm>
            <a:off x="8228160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>
            <a:hlinkClick r:id="rId6"/>
          </p:cNvPr>
          <p:cNvSpPr/>
          <p:nvPr/>
        </p:nvSpPr>
        <p:spPr>
          <a:xfrm>
            <a:off x="8552695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7">
            <a:alphaModFix/>
          </a:blip>
          <a:srcRect l="7776" r="3350"/>
          <a:stretch/>
        </p:blipFill>
        <p:spPr>
          <a:xfrm>
            <a:off x="-1" y="0"/>
            <a:ext cx="9144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rgbClr val="000000">
              <a:alpha val="646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900" y="8"/>
            <a:ext cx="2477102" cy="139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42900" marR="0" lvl="1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-127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82562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82562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55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70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89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14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rgbClr val="000000">
              <a:alpha val="646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4" name="Shape 104"/>
          <p:cNvCxnSpPr/>
          <p:nvPr/>
        </p:nvCxnSpPr>
        <p:spPr>
          <a:xfrm>
            <a:off x="1761912" y="1925397"/>
            <a:ext cx="39600" cy="1902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2846" y="5748575"/>
            <a:ext cx="2477100" cy="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969800" y="1858947"/>
            <a:ext cx="5412300" cy="20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6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65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6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de Caso </a:t>
            </a:r>
            <a:endParaRPr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Banking</a:t>
            </a:r>
            <a:endParaRPr sz="3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4050" y="5562400"/>
            <a:ext cx="1735724" cy="63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tângulo Arredondado 7"/>
          <p:cNvSpPr/>
          <p:nvPr/>
        </p:nvSpPr>
        <p:spPr>
          <a:xfrm>
            <a:off x="1011573" y="1939700"/>
            <a:ext cx="7246962" cy="4062310"/>
          </a:xfrm>
          <a:prstGeom prst="roundRect">
            <a:avLst/>
          </a:prstGeom>
          <a:solidFill>
            <a:schemeClr val="bg1">
              <a:alpha val="3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" name="Shape 104"/>
          <p:cNvCxnSpPr/>
          <p:nvPr/>
        </p:nvCxnSpPr>
        <p:spPr>
          <a:xfrm>
            <a:off x="2662312" y="261186"/>
            <a:ext cx="10913" cy="52428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900" y="6277423"/>
            <a:ext cx="1733129" cy="3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92727" y="276165"/>
            <a:ext cx="1977728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71" y="6195535"/>
            <a:ext cx="1427766" cy="52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06"/>
          <p:cNvSpPr txBox="1"/>
          <p:nvPr/>
        </p:nvSpPr>
        <p:spPr>
          <a:xfrm>
            <a:off x="2837180" y="327545"/>
            <a:ext cx="4472766" cy="45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</a:t>
            </a:r>
            <a:r>
              <a:rPr lang="pt-BR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Caso </a:t>
            </a: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</a:t>
            </a:r>
            <a:r>
              <a:rPr lang="pt-BR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Banking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06"/>
          <p:cNvSpPr txBox="1"/>
          <p:nvPr/>
        </p:nvSpPr>
        <p:spPr>
          <a:xfrm>
            <a:off x="0" y="1154227"/>
            <a:ext cx="9144000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Frameworks utilizados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645520" y="3691576"/>
            <a:ext cx="1081541" cy="402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Angular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4" y="1896597"/>
            <a:ext cx="1994759" cy="199475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64" y="4421903"/>
            <a:ext cx="3161877" cy="8588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20" y="2173009"/>
            <a:ext cx="1412865" cy="14187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13" y="4301801"/>
            <a:ext cx="1846772" cy="112960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468651" y="3560482"/>
            <a:ext cx="128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>
                <a:solidFill>
                  <a:schemeClr val="bg1"/>
                </a:solidFill>
              </a:rPr>
              <a:t>Bootstrap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339003" y="5273896"/>
            <a:ext cx="183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Mongo DB 3.6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085785" y="5456546"/>
            <a:ext cx="1174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Node JS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1" y="2571349"/>
            <a:ext cx="2235968" cy="678003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3482601" y="3288702"/>
            <a:ext cx="2235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Express JS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0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2662312" y="261186"/>
            <a:ext cx="10913" cy="52428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900" y="6277423"/>
            <a:ext cx="1733129" cy="3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92727" y="276165"/>
            <a:ext cx="1977728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71" y="6195535"/>
            <a:ext cx="1427766" cy="52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06"/>
          <p:cNvSpPr txBox="1"/>
          <p:nvPr/>
        </p:nvSpPr>
        <p:spPr>
          <a:xfrm>
            <a:off x="2837180" y="327545"/>
            <a:ext cx="4472766" cy="45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</a:t>
            </a:r>
            <a:r>
              <a:rPr lang="pt-BR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Caso </a:t>
            </a: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</a:t>
            </a:r>
            <a:r>
              <a:rPr lang="pt-BR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Banking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Shape 106"/>
          <p:cNvSpPr txBox="1"/>
          <p:nvPr/>
        </p:nvSpPr>
        <p:spPr>
          <a:xfrm>
            <a:off x="1121729" y="1205600"/>
            <a:ext cx="6900517" cy="498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914400" lvl="1" indent="-355600">
              <a:lnSpc>
                <a:spcPct val="115000"/>
              </a:lnSpc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dos </a:t>
            </a:r>
            <a:r>
              <a:rPr lang="pt-BR" sz="2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Componentes</a:t>
            </a:r>
          </a:p>
          <a:p>
            <a:pPr marL="558800" lvl="1">
              <a:lnSpc>
                <a:spcPct val="115000"/>
              </a:lnSpc>
              <a:buClr>
                <a:srgbClr val="FFFFFF"/>
              </a:buClr>
              <a:buSzPts val="2000"/>
            </a:pPr>
            <a:endParaRPr lang="pt-BR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>
              <a:lnSpc>
                <a:spcPct val="115000"/>
              </a:lnSpc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Lógica para as </a:t>
            </a:r>
            <a:r>
              <a:rPr lang="pt-BR" sz="2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Rotas</a:t>
            </a:r>
          </a:p>
          <a:p>
            <a:pPr marL="914400" lvl="1" indent="-355600">
              <a:lnSpc>
                <a:spcPct val="115000"/>
              </a:lnSpc>
              <a:buClr>
                <a:srgbClr val="FFFFFF"/>
              </a:buClr>
              <a:buSzPts val="2000"/>
              <a:buFont typeface="Roboto"/>
              <a:buChar char="○"/>
            </a:pPr>
            <a:endParaRPr lang="pt-BR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>
              <a:lnSpc>
                <a:spcPct val="115000"/>
              </a:lnSpc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Desenvolvimento da </a:t>
            </a:r>
            <a:r>
              <a:rPr lang="pt-BR" sz="2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</a:p>
          <a:p>
            <a:pPr marL="914400" lvl="1" indent="-355600">
              <a:lnSpc>
                <a:spcPct val="115000"/>
              </a:lnSpc>
              <a:buClr>
                <a:srgbClr val="FFFFFF"/>
              </a:buClr>
              <a:buSzPts val="2000"/>
              <a:buFont typeface="Roboto"/>
              <a:buChar char="○"/>
            </a:pPr>
            <a:endParaRPr lang="pt-BR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>
              <a:lnSpc>
                <a:spcPct val="115000"/>
              </a:lnSpc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de banco de </a:t>
            </a:r>
            <a:r>
              <a:rPr lang="pt-BR" sz="2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dados</a:t>
            </a:r>
          </a:p>
          <a:p>
            <a:pPr marL="914400" lvl="1" indent="-355600">
              <a:lnSpc>
                <a:spcPct val="115000"/>
              </a:lnSpc>
              <a:buClr>
                <a:srgbClr val="FFFFFF"/>
              </a:buClr>
              <a:buSzPts val="2000"/>
              <a:buFont typeface="Roboto"/>
              <a:buChar char="○"/>
            </a:pPr>
            <a:endParaRPr lang="pt-BR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>
              <a:lnSpc>
                <a:spcPct val="115000"/>
              </a:lnSpc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Preocupações com </a:t>
            </a:r>
            <a:r>
              <a:rPr lang="pt-BR" sz="24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segurança</a:t>
            </a:r>
          </a:p>
          <a:p>
            <a:pPr marL="914400" lvl="1" indent="-355600">
              <a:lnSpc>
                <a:spcPct val="115000"/>
              </a:lnSpc>
              <a:buClr>
                <a:srgbClr val="FFFFFF"/>
              </a:buClr>
              <a:buSzPts val="2000"/>
              <a:buFont typeface="Roboto"/>
              <a:buChar char="○"/>
            </a:pPr>
            <a:endParaRPr lang="pt-BR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>
              <a:lnSpc>
                <a:spcPct val="115000"/>
              </a:lnSpc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Inspirações de UX para as interfaces</a:t>
            </a:r>
            <a:endParaRPr lang="pt-BR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772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7776" r="335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2662312" y="261186"/>
            <a:ext cx="10913" cy="52428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900" y="6277423"/>
            <a:ext cx="1733129" cy="3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92727" y="276165"/>
            <a:ext cx="1977728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</a:t>
            </a: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71" y="6195535"/>
            <a:ext cx="1427766" cy="52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06"/>
          <p:cNvSpPr txBox="1"/>
          <p:nvPr/>
        </p:nvSpPr>
        <p:spPr>
          <a:xfrm>
            <a:off x="2837180" y="327545"/>
            <a:ext cx="4472766" cy="45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</a:t>
            </a:r>
            <a:r>
              <a:rPr lang="pt-BR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Caso </a:t>
            </a:r>
            <a:r>
              <a:rPr lang="pt-BR" sz="2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</a:t>
            </a:r>
            <a:r>
              <a:rPr lang="pt-BR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Banking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06"/>
          <p:cNvSpPr txBox="1"/>
          <p:nvPr/>
        </p:nvSpPr>
        <p:spPr>
          <a:xfrm>
            <a:off x="873457" y="1154227"/>
            <a:ext cx="7533564" cy="60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2800" b="1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lang="pt-BR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Experience</a:t>
            </a:r>
            <a:endParaRPr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96554" y="2123947"/>
            <a:ext cx="72196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Mensagem de boas-vindas personalizada (humanização)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Lembrar usuário (Guardar CPF utilizando Local </a:t>
            </a:r>
            <a:r>
              <a:rPr lang="pt-BR" sz="2000" dirty="0" err="1" smtClean="0">
                <a:solidFill>
                  <a:schemeClr val="bg1"/>
                </a:solidFill>
              </a:rPr>
              <a:t>Storage</a:t>
            </a:r>
            <a:r>
              <a:rPr lang="pt-BR" sz="2000" dirty="0" smtClean="0">
                <a:solidFill>
                  <a:schemeClr val="bg1"/>
                </a:solidFill>
              </a:rPr>
              <a:t>)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Esconder/Mostrar Saldo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Filtro </a:t>
            </a:r>
            <a:r>
              <a:rPr lang="pt-BR" sz="2000" dirty="0">
                <a:solidFill>
                  <a:schemeClr val="bg1"/>
                </a:solidFill>
              </a:rPr>
              <a:t>de </a:t>
            </a:r>
            <a:r>
              <a:rPr lang="pt-BR" sz="2000" dirty="0" smtClean="0">
                <a:solidFill>
                  <a:schemeClr val="bg1"/>
                </a:solidFill>
              </a:rPr>
              <a:t>período </a:t>
            </a:r>
            <a:r>
              <a:rPr lang="pt-BR" sz="2000" dirty="0">
                <a:solidFill>
                  <a:schemeClr val="bg1"/>
                </a:solidFill>
              </a:rPr>
              <a:t>no </a:t>
            </a:r>
            <a:r>
              <a:rPr lang="pt-BR" sz="2000" dirty="0" smtClean="0">
                <a:solidFill>
                  <a:schemeClr val="bg1"/>
                </a:solidFill>
              </a:rPr>
              <a:t>extrato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bg1"/>
                </a:solidFill>
              </a:rPr>
              <a:t>Timeline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de </a:t>
            </a:r>
            <a:r>
              <a:rPr lang="pt-BR" sz="2000" dirty="0" smtClean="0">
                <a:solidFill>
                  <a:schemeClr val="bg1"/>
                </a:solidFill>
              </a:rPr>
              <a:t>transações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Validação com feedback para o usuário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457200" y="316000"/>
            <a:ext cx="76353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Gama Bank</a:t>
            </a:r>
            <a:endParaRPr sz="32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8692" b="4915"/>
          <a:stretch/>
        </p:blipFill>
        <p:spPr>
          <a:xfrm>
            <a:off x="457200" y="1774209"/>
            <a:ext cx="8232808" cy="39987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856096"/>
            <a:ext cx="9144000" cy="335734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Shape 120"/>
          <p:cNvSpPr txBox="1"/>
          <p:nvPr/>
        </p:nvSpPr>
        <p:spPr>
          <a:xfrm>
            <a:off x="457200" y="316000"/>
            <a:ext cx="76353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Grupo 3 - Gama Bank</a:t>
            </a:r>
            <a:endParaRPr sz="32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" name="Shape 120"/>
          <p:cNvSpPr txBox="1"/>
          <p:nvPr/>
        </p:nvSpPr>
        <p:spPr>
          <a:xfrm>
            <a:off x="457200" y="1983302"/>
            <a:ext cx="390781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Felipe Ricci</a:t>
            </a:r>
            <a:endParaRPr sz="32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" name="Shape 120"/>
          <p:cNvSpPr txBox="1"/>
          <p:nvPr/>
        </p:nvSpPr>
        <p:spPr>
          <a:xfrm>
            <a:off x="457200" y="2744702"/>
            <a:ext cx="390781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 err="1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Yohann</a:t>
            </a:r>
            <a:r>
              <a:rPr lang="pt-BR" sz="32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Castilho</a:t>
            </a:r>
            <a:endParaRPr sz="32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" name="Shape 120"/>
          <p:cNvSpPr txBox="1"/>
          <p:nvPr/>
        </p:nvSpPr>
        <p:spPr>
          <a:xfrm>
            <a:off x="457200" y="3506102"/>
            <a:ext cx="390781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Rita Lino</a:t>
            </a:r>
            <a:endParaRPr sz="32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" name="Shape 120"/>
          <p:cNvSpPr txBox="1"/>
          <p:nvPr/>
        </p:nvSpPr>
        <p:spPr>
          <a:xfrm>
            <a:off x="457200" y="4267502"/>
            <a:ext cx="390781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Rafael </a:t>
            </a:r>
            <a:r>
              <a:rPr lang="pt-BR" sz="3200" dirty="0" err="1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Narasaki</a:t>
            </a:r>
            <a:endParaRPr sz="32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" name="Shape 120"/>
          <p:cNvSpPr txBox="1"/>
          <p:nvPr/>
        </p:nvSpPr>
        <p:spPr>
          <a:xfrm>
            <a:off x="4772166" y="1984804"/>
            <a:ext cx="390781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Rafael Paiva</a:t>
            </a:r>
            <a:endParaRPr sz="32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" name="Shape 120"/>
          <p:cNvSpPr txBox="1"/>
          <p:nvPr/>
        </p:nvSpPr>
        <p:spPr>
          <a:xfrm>
            <a:off x="4772166" y="2744702"/>
            <a:ext cx="390781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 err="1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Kaique</a:t>
            </a:r>
            <a:r>
              <a:rPr lang="pt-BR" sz="32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Paes</a:t>
            </a:r>
            <a:endParaRPr sz="32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" name="Shape 120"/>
          <p:cNvSpPr txBox="1"/>
          <p:nvPr/>
        </p:nvSpPr>
        <p:spPr>
          <a:xfrm>
            <a:off x="4772166" y="3504600"/>
            <a:ext cx="390781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Murilo Motta</a:t>
            </a:r>
            <a:endParaRPr sz="32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" name="Shape 120"/>
          <p:cNvSpPr txBox="1"/>
          <p:nvPr/>
        </p:nvSpPr>
        <p:spPr>
          <a:xfrm>
            <a:off x="4772166" y="4267502"/>
            <a:ext cx="390781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Guilherme Chaves</a:t>
            </a:r>
            <a:endParaRPr sz="32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2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3648" y="5622878"/>
            <a:ext cx="3076328" cy="68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5453113"/>
            <a:ext cx="2654490" cy="974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066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107</Words>
  <Application>Microsoft Office PowerPoint</Application>
  <PresentationFormat>Apresentação na tela (4:3)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Helvetica Neue</vt:lpstr>
      <vt:lpstr>Roboto Black</vt:lpstr>
      <vt:lpstr>Roboto</vt:lpstr>
      <vt:lpstr>Calibri</vt:lpstr>
      <vt:lpstr>Simple Light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Guilherme Chaves</cp:lastModifiedBy>
  <cp:revision>11</cp:revision>
  <dcterms:modified xsi:type="dcterms:W3CDTF">2018-01-25T23:58:12Z</dcterms:modified>
</cp:coreProperties>
</file>