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21.png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24.png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27.png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30.png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hyperlink" Target="https://realpython.com/python-sockets/" TargetMode="Externa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hyperlink" Target="https://docs.python.org/3/library/socketserver.html#socketserver-tcpserver-example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hyperlink" Target="https://docs.python.org/3/library/socketserver.html#socketserver-tcpserver-example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s://docs.python.org/3/library/socketserver.html#socketserver-tcpserver-example" TargetMode="External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hyperlink" Target="https://www.cloudflare.com/pt-br/learning/ddos/glossary/open-systems-interconnection-model-osi/" TargetMode="External"/><Relationship Id="rId3" Type="http://schemas.openxmlformats.org/officeDocument/2006/relationships/hyperlink" Target="https://afteracademy.com/blog/what-is-data-encapsulation-and-de-encapsulation-in-networking" TargetMode="External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14240" y="2326320"/>
            <a:ext cx="100155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73a5"/>
                </a:solidFill>
                <a:latin typeface="Myriad Pro"/>
                <a:ea typeface="DejaVu Sans"/>
              </a:rPr>
              <a:t>Técnico em informática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14240" y="2723760"/>
            <a:ext cx="10015560" cy="25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8000" spc="-1" strike="noStrike">
                <a:solidFill>
                  <a:srgbClr val="f5af16"/>
                </a:solidFill>
                <a:latin typeface="Myriad Pro"/>
                <a:ea typeface="DejaVu Sans"/>
              </a:rPr>
              <a:t>Redes de computadores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14240" y="5084280"/>
            <a:ext cx="10015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73a5"/>
                </a:solidFill>
                <a:latin typeface="Myriad Pro"/>
                <a:ea typeface="DejaVu Sans"/>
              </a:rPr>
              <a:t>Ano 23 Edição 0.01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73a5"/>
                </a:solidFill>
                <a:latin typeface="Myriad Pro"/>
                <a:ea typeface="DejaVu Sans"/>
              </a:rPr>
              <a:t>Professor: Felipe Vargas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79" name="Imagem 1" descr=""/>
          <p:cNvPicPr/>
          <p:nvPr/>
        </p:nvPicPr>
        <p:blipFill>
          <a:blip r:embed="rId2"/>
          <a:stretch/>
        </p:blipFill>
        <p:spPr>
          <a:xfrm>
            <a:off x="4663800" y="1214280"/>
            <a:ext cx="1983240" cy="9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0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360000" y="1620000"/>
            <a:ext cx="540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Exemplo de server TCP usando linguagem python (sigle user)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18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33520" y="720000"/>
            <a:ext cx="4686480" cy="527796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4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591120" y="1980000"/>
            <a:ext cx="4628880" cy="44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2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2" name="CustomShape 23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 txBox="1"/>
          <p:nvPr/>
        </p:nvSpPr>
        <p:spPr>
          <a:xfrm>
            <a:off x="360000" y="1620000"/>
            <a:ext cx="5400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Exemplo de cliente TCP usando linguagem python: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24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33520" y="720000"/>
            <a:ext cx="4686480" cy="527796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4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5"/>
          <a:stretch/>
        </p:blipFill>
        <p:spPr>
          <a:xfrm>
            <a:off x="411120" y="1881000"/>
            <a:ext cx="4628880" cy="44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CustomShape 25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 txBox="1"/>
          <p:nvPr/>
        </p:nvSpPr>
        <p:spPr>
          <a:xfrm>
            <a:off x="360000" y="1620000"/>
            <a:ext cx="5400000" cy="145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Agora vamos analisar: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Usando o programa “netstat” verificando o atual estado do nosso servidor! 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Ele está em </a:t>
            </a:r>
            <a:r>
              <a:rPr b="1" lang="pt-BR" sz="1200" spc="-1" strike="noStrike">
                <a:latin typeface="Arial"/>
              </a:rPr>
              <a:t>LISTEN</a:t>
            </a:r>
            <a:r>
              <a:rPr b="0" lang="pt-BR" sz="1200" spc="-1" strike="noStrike">
                <a:latin typeface="Arial"/>
              </a:rPr>
              <a:t> ou seja na tradução literal do inglês escutando!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pic>
        <p:nvPicPr>
          <p:cNvPr id="130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33520" y="720000"/>
            <a:ext cx="4686480" cy="527796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4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304200" y="3050640"/>
            <a:ext cx="6175800" cy="18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26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 txBox="1"/>
          <p:nvPr/>
        </p:nvSpPr>
        <p:spPr>
          <a:xfrm>
            <a:off x="360000" y="1620000"/>
            <a:ext cx="5400000" cy="196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Agora vamos analisar: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Caso o servidor seja remoto pode usar a ferramenta </a:t>
            </a:r>
            <a:r>
              <a:rPr b="1" lang="pt-BR" sz="1200" spc="-1" strike="noStrike">
                <a:latin typeface="Arial"/>
              </a:rPr>
              <a:t>“nmap”</a:t>
            </a:r>
            <a:r>
              <a:rPr b="0" lang="pt-BR" sz="1200" spc="-1" strike="noStrike">
                <a:latin typeface="Arial"/>
              </a:rPr>
              <a:t> para verificar se a porta está aberta: 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pic>
        <p:nvPicPr>
          <p:cNvPr id="136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33520" y="720000"/>
            <a:ext cx="4686480" cy="527796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4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180000" y="2880000"/>
            <a:ext cx="6120000" cy="145476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493560" y="5220000"/>
            <a:ext cx="6093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Isso é muito usado para verificar se temos um server ativo</a:t>
            </a:r>
            <a:br>
              <a:rPr sz="1800"/>
            </a:br>
            <a:r>
              <a:rPr b="0" lang="pt-BR" sz="1800" spc="-1" strike="noStrike">
                <a:latin typeface="Arial"/>
              </a:rPr>
              <a:t>na e se as portas estão corretas!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28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9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 txBox="1"/>
          <p:nvPr/>
        </p:nvSpPr>
        <p:spPr>
          <a:xfrm>
            <a:off x="360000" y="1620000"/>
            <a:ext cx="5400000" cy="145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Listando o estado “lsof -i -n”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pic>
        <p:nvPicPr>
          <p:cNvPr id="143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100000" y="1800000"/>
            <a:ext cx="3060000" cy="344628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4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5"/>
          <a:stretch/>
        </p:blipFill>
        <p:spPr>
          <a:xfrm>
            <a:off x="198000" y="1869120"/>
            <a:ext cx="7709760" cy="335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30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31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 txBox="1"/>
          <p:nvPr/>
        </p:nvSpPr>
        <p:spPr>
          <a:xfrm>
            <a:off x="360000" y="1620000"/>
            <a:ext cx="5400000" cy="179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200" spc="-1" strike="noStrike">
                <a:latin typeface="Arial"/>
              </a:rPr>
              <a:t>Vamos testar usando “netcat ou nc”:</a:t>
            </a:r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  <a:p>
            <a:endParaRPr b="0" lang="pt-BR" sz="12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5630040" y="6300000"/>
            <a:ext cx="40899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2"/>
              </a:rPr>
              <a:t>https://realpython.com/python-sockets/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180000" y="2160000"/>
            <a:ext cx="10524600" cy="77112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182880" y="4140000"/>
            <a:ext cx="3057120" cy="231408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 txBox="1"/>
          <p:nvPr/>
        </p:nvSpPr>
        <p:spPr>
          <a:xfrm>
            <a:off x="180000" y="3547080"/>
            <a:ext cx="6300000" cy="77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200" spc="-1" strike="noStrike">
                <a:latin typeface="Arial"/>
              </a:rPr>
              <a:t>Observe que apesar de fazer “bind” na porta 65432 ele “troca” para 41748 para permitir multiplas conexões!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32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4" name="CustomShape 36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 txBox="1"/>
          <p:nvPr/>
        </p:nvSpPr>
        <p:spPr>
          <a:xfrm>
            <a:off x="360000" y="1520640"/>
            <a:ext cx="468000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Temos um problema nosso server só aceita uma conexão por </a:t>
            </a:r>
            <a:r>
              <a:rPr b="1" lang="pt-BR" sz="1800" spc="-1" strike="noStrike">
                <a:latin typeface="Arial"/>
              </a:rPr>
              <a:t>VEZ! Vamos implementar um que permite multiplas conexões!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  <a:p>
            <a:endParaRPr b="0" lang="pt-BR" sz="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95720" y="2700000"/>
            <a:ext cx="2924280" cy="379764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3780000" y="5940000"/>
            <a:ext cx="61462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  <a:hlinkClick r:id="rId3"/>
              </a:rPr>
              <a:t>https://docs.python.org/3/library/socketserver.html#socketserver-tcpserver-example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3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UDP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9" name="CustomShape 35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 txBox="1"/>
          <p:nvPr/>
        </p:nvSpPr>
        <p:spPr>
          <a:xfrm>
            <a:off x="306000" y="1718640"/>
            <a:ext cx="4554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Exemplo de server UDP usando linguagem python: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60000" y="2005200"/>
            <a:ext cx="4912920" cy="465480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5400000" y="3158640"/>
            <a:ext cx="5804280" cy="26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  <a:hlinkClick r:id="rId3"/>
              </a:rPr>
              <a:t>https://docs.python.org/3/library/socketserver.html#socketserver-tcpserver-example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33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4" name="CustomShape 37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 txBox="1"/>
          <p:nvPr/>
        </p:nvSpPr>
        <p:spPr>
          <a:xfrm>
            <a:off x="4095720" y="6480000"/>
            <a:ext cx="5804280" cy="26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  <a:hlinkClick r:id="rId2"/>
              </a:rPr>
              <a:t>https://docs.python.org/3/library/socketserver.html#socketserver-tcpserver-example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306000" y="1718640"/>
            <a:ext cx="4554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Exemplo de cliente UDP usando linguagem python: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89360" y="2340360"/>
            <a:ext cx="5390640" cy="40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8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Ainda não 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acabouuuu!!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9" name="CustomShape 39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 txBox="1"/>
          <p:nvPr/>
        </p:nvSpPr>
        <p:spPr>
          <a:xfrm>
            <a:off x="306000" y="1718640"/>
            <a:ext cx="455400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latin typeface="Arial"/>
              </a:rPr>
              <a:t>Usando o </a:t>
            </a:r>
            <a:r>
              <a:rPr b="1" lang="pt-BR" sz="2000" spc="-1" strike="noStrike">
                <a:latin typeface="Arial"/>
              </a:rPr>
              <a:t>Wireshark </a:t>
            </a:r>
            <a:r>
              <a:rPr b="0" lang="pt-BR" sz="2000" spc="-1" strike="noStrike">
                <a:latin typeface="Arial"/>
              </a:rPr>
              <a:t>faça um filtro para a porta correspondente e demonstre a diferença entre socket UDP e TCP assimilando ao modelo OSI identificando as diferenças!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760000" y="1487160"/>
            <a:ext cx="5679360" cy="319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32000" y="180000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 aula de hoje:</a:t>
            </a:r>
            <a:endParaRPr b="0" lang="pt-BR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Construção de cliente e servidor para redes </a:t>
            </a:r>
            <a:br>
              <a:rPr sz="1800"/>
            </a:b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UDP e TCP.</a:t>
            </a:r>
            <a:endParaRPr b="0" lang="pt-BR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Construção de servidor multi clientes;</a:t>
            </a:r>
            <a:endParaRPr b="0" lang="pt-BR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Testes de redes;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840000" y="1728000"/>
            <a:ext cx="4531680" cy="30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Referências: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TANEMBAUM, Andrew S. Redes de Computadores. 1997. Tradução da Terceira Edição. Rio de Janeiro: Campus, 1944.</a:t>
            </a:r>
            <a:endParaRPr b="0" lang="pt-BR" sz="14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https://www.cloudflare.com/pt-br/learning/ddos/glossary/open-systems-interconnection-model-osi/</a:t>
            </a:r>
            <a:endParaRPr b="0" lang="pt-BR" sz="14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https://afteracademy.com/blog/what-is-data-encapsulation-and-de-encapsulation-in-networking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Cliente e servidor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432000" y="180000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Clientes:</a:t>
            </a:r>
            <a:endParaRPr b="0" lang="pt-BR" sz="1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Computadores;</a:t>
            </a: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Celulares;</a:t>
            </a: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Relógios inteligentes;</a:t>
            </a: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b="0" lang="pt-BR" sz="1800" spc="-1" strike="noStrike">
              <a:latin typeface="Arial"/>
              <a:ea typeface="Noto Sans CJK SC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840000" y="1728000"/>
            <a:ext cx="4531680" cy="30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7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Cliente e servidor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432000" y="1800000"/>
            <a:ext cx="10510920" cy="43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Servidor:</a:t>
            </a:r>
            <a:endParaRPr b="0" lang="pt-BR" sz="1800" spc="-1" strike="noStrike"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Computadores dedicados (servidores);</a:t>
            </a: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Roteadores (quando acessamos eles são </a:t>
            </a:r>
            <a:br>
              <a:rPr sz="1800"/>
            </a:b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nossos servidores pois possuem página </a:t>
            </a:r>
            <a:br>
              <a:rPr sz="1800"/>
            </a:b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 hospedada; </a:t>
            </a: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b="0" lang="pt-BR" sz="1800" spc="-1" strike="noStrike">
              <a:latin typeface="Arial"/>
              <a:ea typeface="Noto Sans CJK SC"/>
            </a:endParaRPr>
          </a:p>
          <a:p>
            <a:pPr marL="360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endParaRPr b="0" lang="pt-BR" sz="1800" spc="-1" strike="noStrike">
              <a:latin typeface="Arial"/>
              <a:ea typeface="Noto Sans CJK SC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757920" y="1440000"/>
            <a:ext cx="5302080" cy="41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0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Primitivas do serviço de transporte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 txBox="1"/>
          <p:nvPr/>
        </p:nvSpPr>
        <p:spPr>
          <a:xfrm>
            <a:off x="6564960" y="5855040"/>
            <a:ext cx="33584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Redes de computadores, Andrew s. Tanebaum.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20000" y="1813320"/>
            <a:ext cx="32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O serviço de transporte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08240" y="2867040"/>
            <a:ext cx="11291760" cy="25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6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Primitivas do serviço de transporte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6564960" y="5855040"/>
            <a:ext cx="33584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Redes de computadores, Andrew s. Tanebaum.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20000" y="1813320"/>
            <a:ext cx="32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 camada de transporte e aplicação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210760" y="2520000"/>
            <a:ext cx="678924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8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Primitivas do serviço de transporte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 txBox="1"/>
          <p:nvPr/>
        </p:nvSpPr>
        <p:spPr>
          <a:xfrm>
            <a:off x="6564960" y="5855040"/>
            <a:ext cx="33584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Redes de </a:t>
            </a:r>
            <a:r>
              <a:rPr b="0" lang="pt-BR" sz="1200" spc="-1" strike="noStrike">
                <a:latin typeface="Arial"/>
              </a:rPr>
              <a:t>computadores, </a:t>
            </a:r>
            <a:r>
              <a:rPr b="0" lang="pt-BR" sz="1200" spc="-1" strike="noStrike">
                <a:latin typeface="Arial"/>
              </a:rPr>
              <a:t>Andrew s. </a:t>
            </a:r>
            <a:r>
              <a:rPr b="0" lang="pt-BR" sz="1200" spc="-1" strike="noStrike">
                <a:latin typeface="Arial"/>
              </a:rPr>
              <a:t>Tanebaum.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20000" y="1813320"/>
            <a:ext cx="324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 camada de transporte e aplicação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O principal objetico da camada de transporte é prover um serviço confiável, eficiente e econômico para para o seus usuários no caso a aplicação.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4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Primitivas do serviço de transporte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8240" y="2682720"/>
            <a:ext cx="10571760" cy="307728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6564960" y="5855040"/>
            <a:ext cx="33584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Redes de computadores, Andrew s. Tanebaum.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20000" y="1813320"/>
            <a:ext cx="32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Soquetes de Berkeley: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1"/>
          <p:cNvSpPr/>
          <p:nvPr/>
        </p:nvSpPr>
        <p:spPr>
          <a:xfrm>
            <a:off x="838080" y="365040"/>
            <a:ext cx="1051092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Socket TCP: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8084520" y="296316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 txBox="1"/>
          <p:nvPr/>
        </p:nvSpPr>
        <p:spPr>
          <a:xfrm>
            <a:off x="6564960" y="5855040"/>
            <a:ext cx="3358440" cy="26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latin typeface="Arial"/>
              </a:rPr>
              <a:t>Redes de computadors, Andrew s. Tanebaum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40000" y="2340000"/>
            <a:ext cx="5400000" cy="375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As quatros primeiras primitivas na lista de são executados pelos servidores ou seja: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SOCKET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BIND;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LISTEN;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ACCEPT;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“</a:t>
            </a:r>
            <a:r>
              <a:rPr b="0" lang="pt-BR" sz="1200" spc="-1" strike="noStrike">
                <a:latin typeface="Arial"/>
              </a:rPr>
              <a:t>As quatro primeiras primitivas na lista são executadas pelos servidores nessa mesma ordem.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primitiva SOCKET cria um novo ponto final e aloca espaço de tabela para ele na entidade de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transporte. Os parâmetros da chamada especificam o formato de endereçamento a ser usado, 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tipo de serviço desejado (por exemplo, um fluxo de bytes confiável) e o protocolo. Uma chamada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SOCKET bem-sucedida retorna um descritor de arquivo comum que será usado nas chamadas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latin typeface="Arial"/>
              </a:rPr>
              <a:t>subseqüentes, exatamente como uma chamada OPEN.”</a:t>
            </a:r>
            <a:r>
              <a:rPr b="0" lang="pt-BR" sz="1200" spc="-1" strike="noStrike">
                <a:latin typeface="Arial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Application>LibreOffice/7.3.7.2$Linux_X86_64 LibreOffice_project/30$Build-2</Application>
  <AppVersion>15.0000</AppVersion>
  <Words>12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2022-01-26T14:33:18Z</dcterms:created>
  <dc:creator>Usuário</dc:creator>
  <dc:description/>
  <dc:language>pt-BR</dc:language>
  <cp:lastModifiedBy/>
  <dcterms:modified xsi:type="dcterms:W3CDTF">2023-04-13T17:26:20Z</dcterms:modified>
  <cp:revision>57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