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</p:sldIdLst>
  <p:sldSz cy="5143500" cx="9144000"/>
  <p:notesSz cx="6858000" cy="9144000"/>
  <p:embeddedFontLst>
    <p:embeddedFont>
      <p:font typeface="Montserrat"/>
      <p:regular r:id="rId119"/>
      <p:bold r:id="rId120"/>
      <p:italic r:id="rId121"/>
      <p:boldItalic r:id="rId1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B99E69-788B-47A3-9221-3FCD41501A68}">
  <a:tblStyle styleId="{7CB99E69-788B-47A3-9221-3FCD41501A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a0eac3d72c_1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a0eac3d72c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a0eac3d72c_1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a0eac3d72c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a0eac3d72c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a0eac3d72c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a0eac3d72c_1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a0eac3d72c_1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a0eac3d72c_1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a0eac3d72c_1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a0eac3d72c_1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a0eac3d72c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a0eac3d72c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a0eac3d72c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a0eac3d72c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a0eac3d72c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a0eac3d72c_1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a0eac3d72c_1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a0eac3d72c_1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a0eac3d72c_1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eac3d72c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eac3d72c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a0eac3d72c_1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a0eac3d72c_1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a0ad066e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a0ad066e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a0eac3d72c_1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a0eac3d72c_1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a0eac3d72c_1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a0eac3d72c_1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ad066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ad066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eac3d72c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eac3d72c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eac3d72c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eac3d72c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0eac3d72c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0eac3d72c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0eac3d72c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0eac3d72c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ad066e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0ad066e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eac3d7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0eac3d7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eac3d72c_1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eac3d72c_1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eac3d7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eac3d7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0eac3d72c_1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0eac3d72c_1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0eac3d72c_1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0eac3d72c_1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0eac3d72c_1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0eac3d72c_1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eac3d72c_1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eac3d72c_1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0eac3d72c_1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0eac3d72c_1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0eac3d72c_1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0eac3d72c_1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eac3d72c_1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eac3d72c_1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0eac3d72c_1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0eac3d72c_1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0eac3d72c_1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0eac3d72c_1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0eac3d72c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0eac3d72c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ad066e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0ad066e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0eac3d7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0eac3d7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0eac3d72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0eac3d72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0eac3d72c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0eac3d72c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0eac3d72c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0eac3d72c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0eac3d72c_1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0eac3d72c_1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0eac3d72c_1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0eac3d72c_1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0eac3d72c_1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0eac3d72c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eac3d72c_1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eac3d72c_1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0eac3d72c_1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0eac3d72c_1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0eac3d72c_1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0eac3d72c_1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ad066e8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ad066e8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0eac3d72c_1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0eac3d72c_1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0ad066e8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0ad066e8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0ad066e8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0ad066e8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0ad066e8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0ad066e8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0ad066e8d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0ad066e8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0ad066e8d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ad066e8d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0eac3d7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0eac3d7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0eac3d7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0eac3d7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0eac3d72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0eac3d72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0eac3d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0eac3d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eac3d7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eac3d7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0ad066e8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0ad066e8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0ad066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0ad066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0ad066e8d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0ad066e8d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a0ad066e8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a0ad066e8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a0ad066e8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a0ad066e8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0eac3d72c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0eac3d72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0eac3d72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0eac3d72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0eac3d72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0eac3d72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eac3d72c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eac3d72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0ad066e8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0ad066e8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0ad066e8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0ad066e8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0ad066e8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0ad066e8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0ad066e8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0ad066e8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ad066e8d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ad066e8d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ad066e8d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ad066e8d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0ad066e8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0ad066e8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0ad066e8d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0ad066e8d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0ad066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0ad066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0ad066e8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0ad066e8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0eac3d72c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0eac3d72c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0eac3d72c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0eac3d72c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ad066e8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ad066e8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0eac3d72c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0eac3d72c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0eac3d72c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0eac3d72c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0eac3d72c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0eac3d72c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0eac3d72c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0eac3d72c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0eac3d72c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0eac3d72c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a0eac3d72c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a0eac3d72c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eac3d72c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eac3d72c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0eac3d72c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0eac3d72c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0eac3d72c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0eac3d72c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0eac3d72c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0eac3d72c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ad066e8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ad066e8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0eac3d72c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0eac3d72c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a0eac3d72c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a0eac3d72c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a0eac3d72c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a0eac3d72c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0eac3d72c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0eac3d72c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0eac3d72c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0eac3d72c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a0eac3d72c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a0eac3d72c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a0eac3d72c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a0eac3d72c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a0eac3d72c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a0eac3d72c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a0eac3d72c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a0eac3d72c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a0eac3d72c_1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a0eac3d72c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eac3d72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eac3d72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a0eac3d72c_1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a0eac3d72c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a0eac3d72c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a0eac3d72c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a0eac3d72c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a0eac3d72c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0eac3d72c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0eac3d72c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0eac3d72c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0eac3d72c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0eac3d72c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0eac3d72c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a0eac3d72c_1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a0eac3d72c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a0eac3d72c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a0eac3d72c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a0eac3d72c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a0eac3d72c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a0eac3d72c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a0eac3d72c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solved by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for 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Discussion on Companion 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11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adjusted model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1" name="Google Shape;1201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2" name="Google Shape;1202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11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4" name="Google Shape;1204;p11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11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6" name="Google Shape;1206;p112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7" name="Google Shape;1207;p112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8" name="Google Shape;1208;p112"/>
          <p:cNvCxnSpPr>
            <a:stCxn id="1205" idx="2"/>
            <a:endCxn id="1207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112"/>
          <p:cNvCxnSpPr>
            <a:stCxn id="1205" idx="0"/>
            <a:endCxn id="1206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0" name="Google Shape;1210;p112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112"/>
          <p:cNvCxnSpPr>
            <a:stCxn id="1206" idx="3"/>
            <a:endCxn id="1212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112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112"/>
          <p:cNvCxnSpPr>
            <a:stCxn id="1210" idx="3"/>
            <a:endCxn id="1212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112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112"/>
          <p:cNvCxnSpPr>
            <a:stCxn id="1212" idx="2"/>
            <a:endCxn id="1214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112"/>
          <p:cNvCxnSpPr>
            <a:stCxn id="1207" idx="3"/>
            <a:endCxn id="1214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11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repeat this process as necessary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3" name="Google Shape;12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4" name="Google Shape;12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11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6" name="Google Shape;1226;p11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7" name="Google Shape;1227;p11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8" name="Google Shape;1228;p113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0" name="Google Shape;1230;p113"/>
          <p:cNvCxnSpPr>
            <a:stCxn id="1227" idx="2"/>
            <a:endCxn id="1229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113"/>
          <p:cNvCxnSpPr>
            <a:stCxn id="1227" idx="0"/>
            <a:endCxn id="1228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113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3" name="Google Shape;1233;p113"/>
          <p:cNvCxnSpPr>
            <a:stCxn id="1228" idx="3"/>
            <a:endCxn id="1234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4" name="Google Shape;1234;p113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5" name="Google Shape;1235;p113"/>
          <p:cNvCxnSpPr>
            <a:stCxn id="1232" idx="3"/>
            <a:endCxn id="1234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6" name="Google Shape;1236;p113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7" name="Google Shape;1237;p113"/>
          <p:cNvCxnSpPr>
            <a:stCxn id="1234" idx="2"/>
            <a:endCxn id="1236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8" name="Google Shape;1238;p113"/>
          <p:cNvCxnSpPr>
            <a:stCxn id="1229" idx="3"/>
            <a:endCxn id="1236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1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and Simplified Process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5" name="Google Shape;124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6" name="Google Shape;124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1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8" name="Google Shape;1248;p114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14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0" name="Google Shape;1250;p114"/>
          <p:cNvCxnSpPr>
            <a:stCxn id="1247" idx="3"/>
            <a:endCxn id="124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114"/>
          <p:cNvCxnSpPr>
            <a:stCxn id="1247" idx="3"/>
            <a:endCxn id="124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Google Shape;1252;p114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114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4" name="Google Shape;1254;p114"/>
          <p:cNvCxnSpPr>
            <a:stCxn id="1248" idx="3"/>
            <a:endCxn id="125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5" name="Google Shape;1255;p114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6" name="Google Shape;1256;p114"/>
          <p:cNvCxnSpPr>
            <a:stCxn id="1252" idx="2"/>
            <a:endCxn id="1255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114"/>
          <p:cNvCxnSpPr>
            <a:stCxn id="1249" idx="3"/>
            <a:endCxn id="1255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114"/>
          <p:cNvCxnSpPr>
            <a:stCxn id="1252" idx="0"/>
            <a:endCxn id="1253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Google Shape;1259;p114"/>
          <p:cNvCxnSpPr>
            <a:stCxn id="1253" idx="2"/>
            <a:endCxn id="1252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114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114"/>
          <p:cNvCxnSpPr>
            <a:stCxn id="1253" idx="3"/>
            <a:endCxn id="1260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115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X and y data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8" name="Google Shape;126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9" name="Google Shape;126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11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116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for evaluation purposes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1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116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116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116"/>
          <p:cNvCxnSpPr>
            <a:stCxn id="1279" idx="3"/>
            <a:endCxn id="1281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116"/>
          <p:cNvCxnSpPr>
            <a:stCxn id="1279" idx="3"/>
            <a:endCxn id="1280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9" name="Google Shape;1289;p117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ML Model on Training Data Set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0" name="Google Shape;1290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1" name="Google Shape;1291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11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117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17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5" name="Google Shape;1295;p117"/>
          <p:cNvCxnSpPr>
            <a:stCxn id="1292" idx="3"/>
            <a:endCxn id="1294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6" name="Google Shape;1296;p117"/>
          <p:cNvCxnSpPr>
            <a:stCxn id="1292" idx="3"/>
            <a:endCxn id="1293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7" name="Google Shape;1297;p117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8" name="Google Shape;1298;p117"/>
          <p:cNvCxnSpPr>
            <a:stCxn id="1293" idx="3"/>
            <a:endCxn id="1297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118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Model Performance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5" name="Google Shape;130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6" name="Google Shape;130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1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118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18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118"/>
          <p:cNvCxnSpPr>
            <a:stCxn id="1307" idx="3"/>
            <a:endCxn id="130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118"/>
          <p:cNvCxnSpPr>
            <a:stCxn id="1307" idx="3"/>
            <a:endCxn id="130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2" name="Google Shape;1312;p118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3" name="Google Shape;1313;p118"/>
          <p:cNvCxnSpPr>
            <a:stCxn id="1308" idx="3"/>
            <a:endCxn id="131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4" name="Google Shape;1314;p118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118"/>
          <p:cNvCxnSpPr>
            <a:stCxn id="1312" idx="2"/>
            <a:endCxn id="131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118"/>
          <p:cNvCxnSpPr>
            <a:stCxn id="1309" idx="3"/>
            <a:endCxn id="131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19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model hyperparameters as needed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1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119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119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8" name="Google Shape;1328;p119"/>
          <p:cNvCxnSpPr>
            <a:stCxn id="1325" idx="3"/>
            <a:endCxn id="1327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119"/>
          <p:cNvCxnSpPr>
            <a:stCxn id="1325" idx="3"/>
            <a:endCxn id="1326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119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19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2" name="Google Shape;1332;p119"/>
          <p:cNvCxnSpPr>
            <a:stCxn id="1326" idx="3"/>
            <a:endCxn id="1330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119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119"/>
          <p:cNvCxnSpPr>
            <a:stCxn id="1330" idx="2"/>
            <a:endCxn id="1333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119"/>
          <p:cNvCxnSpPr>
            <a:stCxn id="1327" idx="3"/>
            <a:endCxn id="1333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119"/>
          <p:cNvCxnSpPr>
            <a:stCxn id="1330" idx="0"/>
            <a:endCxn id="1331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119"/>
          <p:cNvCxnSpPr>
            <a:stCxn id="1331" idx="2"/>
            <a:endCxn id="1330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120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model to real world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4" name="Google Shape;134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5" name="Google Shape;134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12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20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0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9" name="Google Shape;1349;p120"/>
          <p:cNvCxnSpPr>
            <a:stCxn id="1346" idx="3"/>
            <a:endCxn id="1348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120"/>
          <p:cNvCxnSpPr>
            <a:stCxn id="1346" idx="3"/>
            <a:endCxn id="1347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1" name="Google Shape;1351;p120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20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3" name="Google Shape;1353;p120"/>
          <p:cNvCxnSpPr>
            <a:stCxn id="1347" idx="3"/>
            <a:endCxn id="1351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4" name="Google Shape;1354;p120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5" name="Google Shape;1355;p120"/>
          <p:cNvCxnSpPr>
            <a:stCxn id="1351" idx="2"/>
            <a:endCxn id="135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6" name="Google Shape;1356;p120"/>
          <p:cNvCxnSpPr>
            <a:stCxn id="1348" idx="3"/>
            <a:endCxn id="135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7" name="Google Shape;1357;p120"/>
          <p:cNvCxnSpPr>
            <a:stCxn id="1351" idx="0"/>
            <a:endCxn id="1352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8" name="Google Shape;1358;p120"/>
          <p:cNvCxnSpPr>
            <a:stCxn id="1352" idx="2"/>
            <a:endCxn id="1351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120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0" name="Google Shape;1360;p120"/>
          <p:cNvCxnSpPr>
            <a:stCxn id="1352" idx="3"/>
            <a:endCxn id="1359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121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7" name="Google Shape;1367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8" name="Google Shape;1368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1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1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1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2" name="Google Shape;1372;p121"/>
          <p:cNvCxnSpPr>
            <a:stCxn id="1369" idx="3"/>
            <a:endCxn id="13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3" name="Google Shape;1373;p1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1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1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6" name="Google Shape;1376;p1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7" name="Google Shape;1377;p1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1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9" name="Google Shape;1379;p1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21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coding in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Purely a discussion on critically important ideas applied to ML problems.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22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1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1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2" name="Google Shape;1392;p122"/>
          <p:cNvCxnSpPr>
            <a:stCxn id="1389" idx="3"/>
            <a:endCxn id="139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122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122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5" name="Google Shape;1395;p122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6" name="Google Shape;1396;p122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22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122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122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0" name="Google Shape;1400;p122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1" name="Google Shape;1401;p122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02" name="Google Shape;1402;p122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3" name="Google Shape;1403;p122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4" name="Google Shape;1404;p122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5" name="Google Shape;1405;p122"/>
          <p:cNvCxnSpPr>
            <a:endCxn id="138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6" name="Google Shape;1406;p122"/>
          <p:cNvCxnSpPr>
            <a:stCxn id="1385" idx="1"/>
            <a:endCxn id="140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23"/>
          <p:cNvSpPr txBox="1"/>
          <p:nvPr>
            <p:ph type="ctrTitle"/>
          </p:nvPr>
        </p:nvSpPr>
        <p:spPr>
          <a:xfrm>
            <a:off x="347825" y="1407200"/>
            <a:ext cx="85206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Companion 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1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13" name="Google Shape;1413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4" name="Google Shape;1414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- Introduction to Statistical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Freely available book that gives a fantastic overview of many of the ML algorithms we discuss in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note, it’s code is for R users, but the math behind algorithms is the same regardless of programming language used in development.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1" name="Google Shape;1421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2" name="Google Shape;1422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8" name="Google Shape;1428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refer to the book for optional reading assignments.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examples will line up nicely with the book content.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Book is freely available, simply google search for relevant links: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+ Pdf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9" name="Google Shape;1429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0" name="Google Shape;1430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relevant topics will be discussed later in the course as we “discover” them,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Bias-Variance Trade-off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for Type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code-along of application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Expansion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Exception for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and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Revisit Linear Regression to combine discovered ML ideas for Project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starting to understand why we use machine learning and the use cases for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in general is the study of statistical computer algorithms that improve automatically through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unlike typical computer algorithms that rely on human input for what approach to take, ML algorithms infer best approach from the data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subset of Artificial Intelligence.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explicitly programmed on which decisions to make.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the algorithm is designed to infer from the data the most optimal choices to make.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finally time to dive deep into Machine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Machine Learning Overview section is designed to help get us in the correct frame of mind for the paradigm shift to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First, let’s quickly review where we are in the Machine Learning Pathway….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kinds of problems can ML solve?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Insurance Risk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 Forecasting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 Filtering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 of ML Problem framing: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from a data 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often called “estimators” since they are estimating the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ML be so robust in solving all sorts of problems?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algorithms rely on data and a set of statistical methods to learn what features are important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the price a house should sell at given its current features (Area,Bedrooms,Bathrooms,etc…)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user defines an algorithm to manually set values of importance for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 automatically determines importance of each feature from existing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complex problems are only solvable with machine learning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such as spam email or handwriting identification require ML for an effective solution.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not just use machine learning for everything?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caveat to effective ML is good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Majority of development time is spent cleaning and organizing data,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implementing 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we develop our own ML 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Rare to have a need to manually develop and implement a new ML algorithm, since these techniques are well documented and developed.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this discussion by exploring the types of machine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ctrTitle"/>
          </p:nvPr>
        </p:nvSpPr>
        <p:spPr>
          <a:xfrm>
            <a:off x="347833" y="1326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Types of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Machine Learning we will cover in upcoming sections: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predicts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discovers possible patterns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Known results and data from the past.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desired output is known.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label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an assigned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Cancerous vs. Benign Tumor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Fulfillment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Credit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Assigning Image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Handwriting Recognition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 continuous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Future 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Electricity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loads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and interpret data without a label.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 customers into separate groups based off their behaviour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downside is because there was no historical “correct” label, it is much harder to evaluate performance of an unsupervised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supervised learning to build an understanding of machine learning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shift focus to unsupervised learning for clustering and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Finally, before we dive into coding and linear regression in the next section, let’s have a deep dive into the entire Supervised Machine Learning process to set ourselves up for success!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Machine Learning Process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311700" y="1152475"/>
            <a:ext cx="86841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54"/>
          <p:cNvCxnSpPr>
            <a:stCxn id="427" idx="3"/>
            <a:endCxn id="42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2" name="Google Shape;442;p55"/>
          <p:cNvCxnSpPr>
            <a:stCxn id="439" idx="3"/>
            <a:endCxn id="44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5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4" name="Google Shape;444;p5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1" name="Google Shape;45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2" name="Google Shape;45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6" name="Google Shape;456;p56"/>
          <p:cNvCxnSpPr>
            <a:stCxn id="453" idx="3"/>
            <a:endCxn id="4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5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8" name="Google Shape;458;p5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5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0" name="Google Shape;460;p5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57"/>
          <p:cNvCxnSpPr>
            <a:stCxn id="469" idx="3"/>
            <a:endCxn id="4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5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4" name="Google Shape;474;p5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5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6" name="Google Shape;476;p5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5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5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8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58"/>
          <p:cNvCxnSpPr>
            <a:stCxn id="488" idx="3"/>
            <a:endCxn id="49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5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3" name="Google Shape;493;p5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5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5" name="Google Shape;495;p5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8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5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58"/>
          <p:cNvSpPr/>
          <p:nvPr/>
        </p:nvSpPr>
        <p:spPr>
          <a:xfrm rot="5400000">
            <a:off x="3510225" y="1505500"/>
            <a:ext cx="441300" cy="33099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8"/>
          <p:cNvSpPr txBox="1"/>
          <p:nvPr/>
        </p:nvSpPr>
        <p:spPr>
          <a:xfrm>
            <a:off x="1586500" y="3372525"/>
            <a:ext cx="4389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Jupyter,NumPy, Pandas, Matplotlib, Seaborn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8"/>
          <p:cNvSpPr/>
          <p:nvPr/>
        </p:nvSpPr>
        <p:spPr>
          <a:xfrm rot="5400000">
            <a:off x="6990300" y="3030300"/>
            <a:ext cx="441300" cy="22476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8"/>
          <p:cNvSpPr txBox="1"/>
          <p:nvPr/>
        </p:nvSpPr>
        <p:spPr>
          <a:xfrm>
            <a:off x="6515100" y="4324675"/>
            <a:ext cx="1524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59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5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4" name="Google Shape;514;p59"/>
          <p:cNvCxnSpPr>
            <a:stCxn id="511" idx="3"/>
            <a:endCxn id="5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5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5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5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59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59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9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9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0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60"/>
          <p:cNvCxnSpPr>
            <a:stCxn id="531" idx="3"/>
            <a:endCxn id="5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6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6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6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8" name="Google Shape;538;p6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6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6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0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4" name="Google Shape;554;p61"/>
          <p:cNvCxnSpPr>
            <a:stCxn id="551" idx="3"/>
            <a:endCxn id="55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6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6" name="Google Shape;556;p6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6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6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6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6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400800" y="704100"/>
            <a:ext cx="24315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collecting and organizing a data set based on history: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9" name="Google Shape;56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0" name="Google Shape;570;p62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on previously sold houses.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9" name="Google Shape;579;p63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new house comes on the market with a known Area, Bedrooms, and Bathrooms: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what price should it sell at.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64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Product: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house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predicted selling price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65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historical,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predict a future outcome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6" name="Google Shape;606;p66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67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6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6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67"/>
          <p:cNvCxnSpPr>
            <a:stCxn id="615" idx="3"/>
            <a:endCxn id="617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6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6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6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2" name="Google Shape;622;p6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6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6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6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67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68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68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9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9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69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70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4" name="Google Shape;65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5" name="Google Shape;65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70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70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7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71"/>
          <p:cNvSpPr txBox="1"/>
          <p:nvPr>
            <p:ph idx="1" type="body"/>
          </p:nvPr>
        </p:nvSpPr>
        <p:spPr>
          <a:xfrm>
            <a:off x="311700" y="1152475"/>
            <a:ext cx="86841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7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7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7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5" name="Google Shape;6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6" name="Google Shape;6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7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7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90" name="Google Shape;690;p73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7" name="Google Shape;697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8" name="Google Shape;69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7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74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74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02" name="Google Shape;702;p74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7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2" name="Google Shape;712;p7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7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14" name="Google Shape;714;p75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1" name="Google Shape;721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2" name="Google Shape;722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7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4" name="Google Shape;724;p7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7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26" name="Google Shape;726;p76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6" name="Google Shape;736;p7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7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38" name="Google Shape;738;p77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identified according to the problem being solved.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5" name="Google Shape;745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Google Shape;746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7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7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50" name="Google Shape;750;p78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into training set and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7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7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3" name="Google Shape;763;p7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4" name="Google Shape;764;p79"/>
          <p:cNvCxnSpPr>
            <a:stCxn id="761" idx="2"/>
            <a:endCxn id="76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79"/>
          <p:cNvCxnSpPr>
            <a:stCxn id="761" idx="0"/>
            <a:endCxn id="76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2" name="Google Shape;77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3" name="Google Shape;77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5" name="Google Shape;775;p8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8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8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8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80"/>
          <p:cNvCxnSpPr>
            <a:stCxn id="776" idx="2"/>
            <a:endCxn id="77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80"/>
          <p:cNvCxnSpPr>
            <a:stCxn id="776" idx="0"/>
            <a:endCxn id="77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8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8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8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4" name="Google Shape;794;p81"/>
          <p:cNvCxnSpPr>
            <a:stCxn id="791" idx="2"/>
            <a:endCxn id="79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81"/>
          <p:cNvCxnSpPr>
            <a:stCxn id="791" idx="0"/>
            <a:endCxn id="79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9"/>
          <p:cNvCxnSpPr>
            <a:stCxn id="121" idx="3"/>
            <a:endCxn id="12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4" name="Google Shape;804;p82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you judge a human realtor’s performance?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1" name="Google Shape;81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2" name="Google Shape;81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83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83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5" name="Google Shape;815;p83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a human realtor to take a look at historical data...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84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84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6" name="Google Shape;826;p8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27" name="Google Shape;827;p84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give her the features of a house and ask her to predict a selling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4" name="Google Shape;834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5" name="Google Shape;835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85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5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8" name="Google Shape;838;p8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39" name="Google Shape;839;p85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how would you measure how accurate her prediction is? What house should you choose to test 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6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86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0" name="Google Shape;850;p8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51" name="Google Shape;851;p86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7" name="Google Shape;8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can’t judge her based on a new house that hasn’t sold yet, you don’t know it’s true selling price!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8" name="Google Shape;8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9" name="Google Shape;8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8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1" name="Google Shape;861;p8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shouldn’t judge her on data she’s already seen, she could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memorized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8" name="Google Shape;868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9" name="Google Shape;869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8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1" name="Google Shape;871;p8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Thus the need for a Train/Test split of the data, let’s explore further...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8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1" name="Google Shape;881;p8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organized the data into </a:t>
            </a:r>
            <a:r>
              <a:rPr lang="en" sz="2900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Features 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lang="en" sz="29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Label (y)</a:t>
            </a:r>
            <a:endParaRPr sz="29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8" name="Google Shape;888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9" name="Google Shape;889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0" name="Google Shape;890;p90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7" name="Google Shape;89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8" name="Google Shape;89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9" name="Google Shape;899;p91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00" name="Google Shape;900;p91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91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20"/>
          <p:cNvCxnSpPr>
            <a:stCxn id="136" idx="3"/>
            <a:endCxn id="138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8" name="Google Shape;90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9" name="Google Shape;90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0" name="Google Shape;910;p92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11" name="Google Shape;911;p92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92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13" name="Google Shape;913;p92"/>
          <p:cNvSpPr/>
          <p:nvPr/>
        </p:nvSpPr>
        <p:spPr>
          <a:xfrm>
            <a:off x="2170600" y="390717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92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we have 4 components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1" name="Google Shape;92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2" name="Google Shape;92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3" name="Google Shape;923;p93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24" name="Google Shape;924;p93"/>
          <p:cNvSpPr/>
          <p:nvPr/>
        </p:nvSpPr>
        <p:spPr>
          <a:xfrm>
            <a:off x="2170600" y="2635500"/>
            <a:ext cx="36021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93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6" name="Google Shape;926;p93"/>
          <p:cNvSpPr/>
          <p:nvPr/>
        </p:nvSpPr>
        <p:spPr>
          <a:xfrm>
            <a:off x="2170600" y="3907175"/>
            <a:ext cx="3624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93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8" name="Google Shape;928;p93"/>
          <p:cNvSpPr/>
          <p:nvPr/>
        </p:nvSpPr>
        <p:spPr>
          <a:xfrm>
            <a:off x="5772700" y="2635500"/>
            <a:ext cx="12006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93"/>
          <p:cNvSpPr/>
          <p:nvPr/>
        </p:nvSpPr>
        <p:spPr>
          <a:xfrm>
            <a:off x="5772700" y="3907175"/>
            <a:ext cx="1200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93"/>
          <p:cNvSpPr txBox="1"/>
          <p:nvPr/>
        </p:nvSpPr>
        <p:spPr>
          <a:xfrm>
            <a:off x="706235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</a:t>
            </a:r>
            <a:r>
              <a:rPr b="1" lang="en" sz="1900">
                <a:solidFill>
                  <a:srgbClr val="CC0000"/>
                </a:solidFill>
              </a:rPr>
              <a:t> 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31" name="Google Shape;931;p93"/>
          <p:cNvSpPr txBox="1"/>
          <p:nvPr/>
        </p:nvSpPr>
        <p:spPr>
          <a:xfrm>
            <a:off x="7062350" y="39072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 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8" name="Google Shape;938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9" name="Google Shape;939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9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1" name="Google Shape;941;p9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5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1" name="Google Shape;951;p9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52" name="Google Shape;952;p95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5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54" name="Google Shape;954;p95"/>
          <p:cNvSpPr/>
          <p:nvPr/>
        </p:nvSpPr>
        <p:spPr>
          <a:xfrm>
            <a:off x="4238400" y="405972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95"/>
          <p:cNvSpPr txBox="1"/>
          <p:nvPr/>
        </p:nvSpPr>
        <p:spPr>
          <a:xfrm>
            <a:off x="3050200" y="413682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her study and learn on the training set getting access to both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2" name="Google Shape;96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3" name="Google Shape;96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96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9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66" name="Google Shape;966;p96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96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she has “learned” about the data, we can test her skill on the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9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7" name="Google Shape;977;p9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78" name="Google Shape;978;p97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97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Provide only the X test data and ask for her predictions for the sell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6" name="Google Shape;986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7" name="Google Shape;987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9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9" name="Google Shape;989;p9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90" name="Google Shape;990;p98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98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new data she has never seen before! She has also never seen the real sold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8" name="Google Shape;99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9" name="Google Shape;99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9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1" name="Google Shape;1001;p9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02" name="Google Shape;1002;p99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99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for predictions per data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0" name="Google Shape;101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1" name="Google Shape;101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100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3" name="Google Shape;1013;p100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14" name="Google Shape;1014;p100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15" name="Google Shape;1015;p100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bring back the original prices.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2" name="Google Shape;1022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3" name="Google Shape;1023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101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01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26" name="Google Shape;1026;p101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27" name="Google Shape;1027;p101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8" name="Google Shape;1028;p101"/>
          <p:cNvGraphicFramePr/>
          <p:nvPr/>
        </p:nvGraphicFramePr>
        <p:xfrm>
          <a:off x="78404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1"/>
          <p:cNvCxnSpPr>
            <a:stCxn id="154" idx="3"/>
            <a:endCxn id="15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067275" y="1875075"/>
            <a:ext cx="2392200" cy="23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compare predictions against true test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5" name="Google Shape;103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6" name="Google Shape;103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102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8" name="Google Shape;1038;p102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9" name="Google Shape;1039;p102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often labeled as </a:t>
            </a:r>
            <a:r>
              <a:rPr b="1" lang="en" sz="2900">
                <a:solidFill>
                  <a:srgbClr val="434343"/>
                </a:solidFill>
              </a:rPr>
              <a:t>ŷ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compared again </a:t>
            </a:r>
            <a:r>
              <a:rPr b="1" lang="en" sz="2900">
                <a:solidFill>
                  <a:srgbClr val="434343"/>
                </a:solidFill>
              </a:rPr>
              <a:t>y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46" name="Google Shape;1046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7" name="Google Shape;1047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3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9" name="Google Shape;1049;p103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0" name="Google Shape;1050;p103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051" name="Google Shape;1051;p103"/>
          <p:cNvSpPr txBox="1"/>
          <p:nvPr/>
        </p:nvSpPr>
        <p:spPr>
          <a:xfrm>
            <a:off x="44408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ŷ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1052" name="Google Shape;1052;p103"/>
          <p:cNvSpPr txBox="1"/>
          <p:nvPr/>
        </p:nvSpPr>
        <p:spPr>
          <a:xfrm>
            <a:off x="56559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y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the many methods of evaluating this performance!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59" name="Google Shape;1059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0" name="Google Shape;1060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10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2" name="Google Shape;1062;p104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3" name="Google Shape;1063;p104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{7CB99E69-788B-47A3-9221-3FCD41501A68}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9" name="Google Shape;1069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0" name="Google Shape;1070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1" name="Google Shape;1071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10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3" name="Google Shape;1073;p10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10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105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105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7" name="Google Shape;1077;p105"/>
          <p:cNvCxnSpPr>
            <a:stCxn id="1074" idx="2"/>
            <a:endCxn id="1076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105"/>
          <p:cNvCxnSpPr>
            <a:stCxn id="1074" idx="0"/>
            <a:endCxn id="1075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4" name="Google Shape;1084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5" name="Google Shape;1085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6" name="Google Shape;1086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10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8" name="Google Shape;1088;p10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10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106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2" name="Google Shape;1092;p106"/>
          <p:cNvCxnSpPr>
            <a:stCxn id="1089" idx="2"/>
            <a:endCxn id="1091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106"/>
          <p:cNvCxnSpPr>
            <a:stCxn id="1089" idx="0"/>
            <a:endCxn id="1090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106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5" name="Google Shape;1095;p106"/>
          <p:cNvCxnSpPr>
            <a:stCxn id="1090" idx="3"/>
            <a:endCxn id="1094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1" name="Google Shape;1101;p10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Data,Evaluate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2" name="Google Shape;110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3" name="Google Shape;110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10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5" name="Google Shape;1105;p10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10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7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Google Shape;1108;p107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9" name="Google Shape;1109;p107"/>
          <p:cNvCxnSpPr>
            <a:stCxn id="1106" idx="2"/>
            <a:endCxn id="110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107"/>
          <p:cNvCxnSpPr>
            <a:stCxn id="1106" idx="0"/>
            <a:endCxn id="110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107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107"/>
          <p:cNvCxnSpPr>
            <a:stCxn id="1107" idx="3"/>
            <a:endCxn id="111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107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107"/>
          <p:cNvCxnSpPr>
            <a:stCxn id="1108" idx="3"/>
            <a:endCxn id="111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107"/>
          <p:cNvCxnSpPr>
            <a:stCxn id="1111" idx="2"/>
            <a:endCxn id="111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0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happens if performance isn’t great?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10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10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10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7" name="Google Shape;1127;p108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108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108"/>
          <p:cNvCxnSpPr>
            <a:stCxn id="1126" idx="2"/>
            <a:endCxn id="112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108"/>
          <p:cNvCxnSpPr>
            <a:stCxn id="1126" idx="0"/>
            <a:endCxn id="112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108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2" name="Google Shape;1132;p108"/>
          <p:cNvCxnSpPr>
            <a:stCxn id="1127" idx="3"/>
            <a:endCxn id="113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108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108"/>
          <p:cNvCxnSpPr>
            <a:stCxn id="1128" idx="3"/>
            <a:endCxn id="113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108"/>
          <p:cNvCxnSpPr>
            <a:stCxn id="1131" idx="2"/>
            <a:endCxn id="113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1" name="Google Shape;1141;p10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adjust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0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5" name="Google Shape;1145;p10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10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7" name="Google Shape;1147;p10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10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9" name="Google Shape;1149;p109"/>
          <p:cNvCxnSpPr>
            <a:stCxn id="1146" idx="2"/>
            <a:endCxn id="114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109"/>
          <p:cNvCxnSpPr>
            <a:stCxn id="1146" idx="0"/>
            <a:endCxn id="114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109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109"/>
          <p:cNvCxnSpPr>
            <a:stCxn id="1147" idx="3"/>
            <a:endCxn id="115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109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109"/>
          <p:cNvCxnSpPr>
            <a:stCxn id="1148" idx="3"/>
            <a:endCxn id="115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109"/>
          <p:cNvCxnSpPr>
            <a:stCxn id="1151" idx="2"/>
            <a:endCxn id="115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11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11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5" name="Google Shape;1165;p11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11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11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9" name="Google Shape;1169;p110"/>
          <p:cNvCxnSpPr>
            <a:stCxn id="1166" idx="2"/>
            <a:endCxn id="116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110"/>
          <p:cNvCxnSpPr>
            <a:stCxn id="1166" idx="0"/>
            <a:endCxn id="116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1" name="Google Shape;1171;p110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110"/>
          <p:cNvCxnSpPr>
            <a:stCxn id="1167" idx="3"/>
            <a:endCxn id="117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110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110"/>
          <p:cNvCxnSpPr>
            <a:stCxn id="1168" idx="3"/>
            <a:endCxn id="117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110"/>
          <p:cNvCxnSpPr>
            <a:stCxn id="1171" idx="2"/>
            <a:endCxn id="117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11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2" name="Google Shape;1182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3" name="Google Shape;1183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11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5" name="Google Shape;1185;p11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6" name="Google Shape;1186;p11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11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11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9" name="Google Shape;1189;p111"/>
          <p:cNvCxnSpPr>
            <a:stCxn id="1186" idx="2"/>
            <a:endCxn id="118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111"/>
          <p:cNvCxnSpPr>
            <a:stCxn id="1186" idx="0"/>
            <a:endCxn id="118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111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2" name="Google Shape;1192;p111"/>
          <p:cNvCxnSpPr>
            <a:stCxn id="1187" idx="3"/>
            <a:endCxn id="1193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111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4" name="Google Shape;1194;p111"/>
          <p:cNvCxnSpPr>
            <a:stCxn id="1191" idx="3"/>
            <a:endCxn id="1193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