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</p:sldIdLst>
  <p:sldSz cy="5143500" cx="9144000"/>
  <p:notesSz cx="6858000" cy="9144000"/>
  <p:embeddedFontLst>
    <p:embeddedFont>
      <p:font typeface="Montserrat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font" Target="fonts/Montserrat-bold.fntdata"/><Relationship Id="rId52" Type="http://schemas.openxmlformats.org/officeDocument/2006/relationships/font" Target="fonts/Montserrat-regular.fntdata"/><Relationship Id="rId11" Type="http://schemas.openxmlformats.org/officeDocument/2006/relationships/slide" Target="slides/slide7.xml"/><Relationship Id="rId55" Type="http://schemas.openxmlformats.org/officeDocument/2006/relationships/font" Target="fonts/Montserrat-boldItalic.fntdata"/><Relationship Id="rId10" Type="http://schemas.openxmlformats.org/officeDocument/2006/relationships/slide" Target="slides/slide6.xml"/><Relationship Id="rId54" Type="http://schemas.openxmlformats.org/officeDocument/2006/relationships/font" Target="fonts/Montserra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c711b415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c711b415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c711b4153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c711b4153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ac711b4153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ac711b4153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ac711b4153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ac711b4153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ac711b4153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ac711b4153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ac711b4153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ac711b4153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ac711b4153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ac711b4153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a2d2e0167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a2d2e0167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a2d2e0167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a2d2e0167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a2d2e0167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a2d2e0167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a2d2e0167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a2d2e0167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a2d2e0167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a2d2e0167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ac711b415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ac711b415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a2d2e0167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a2d2e0167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a2d2e0167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a2d2e0167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a2d2e0167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a2d2e0167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a2d2e01670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a2d2e01670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a2d2e01670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a2d2e01670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a2d2e0167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a2d2e0167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a2d2e01670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a2d2e01670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c711b415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c711b415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a2d2e01670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a2d2e01670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a2d2e01670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a2d2e01670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a2d2e01670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a2d2e01670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a2d2e01670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a2d2e01670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a2d2e01670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a2d2e01670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a2d2e01670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a2d2e01670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a2d2e01670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a2d2e01670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a2d2e01670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a2d2e01670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a2d2e01670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a2d2e01670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a2d2e01670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a2d2e01670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711b415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711b415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a2d2e01670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a2d2e01670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a2d2e01670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a2d2e01670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ac711b415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ac711b415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ac711b415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ac711b415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ac711b4153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ac711b4153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ac711b415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ac711b415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ac711b4153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ac711b4153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ac711b415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ac711b415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c711b415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c711b415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c711b41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c711b41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c711b4153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c711b4153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c711b4153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c711b4153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c711b415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c711b415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.wikipedia.org/wiki/Chick_sexing" TargetMode="External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 Nearest Neighbors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311700" y="1152475"/>
            <a:ext cx="86841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historically know the sex of the chicks: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3224700" y="40963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3583200" y="36863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3669350" y="3345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3777575" y="39490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3282075" y="3345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372000" y="37547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3924875" y="3607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4217150" y="32518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4156050" y="34927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4089000" y="38017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43250" y="32518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3730500" y="31045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5261825" y="281890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2"/>
          <p:cNvSpPr/>
          <p:nvPr/>
        </p:nvSpPr>
        <p:spPr>
          <a:xfrm rot="6226896">
            <a:off x="5789533" y="222224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2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/>
          <p:nvPr/>
        </p:nvSpPr>
        <p:spPr>
          <a:xfrm rot="6226896">
            <a:off x="5749834" y="277656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2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2"/>
          <p:cNvSpPr/>
          <p:nvPr/>
        </p:nvSpPr>
        <p:spPr>
          <a:xfrm rot="6226896">
            <a:off x="5815134" y="251056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"/>
          <p:cNvSpPr/>
          <p:nvPr/>
        </p:nvSpPr>
        <p:spPr>
          <a:xfrm rot="6226896">
            <a:off x="6008908" y="233906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2"/>
          <p:cNvSpPr/>
          <p:nvPr/>
        </p:nvSpPr>
        <p:spPr>
          <a:xfrm rot="7203796">
            <a:off x="6165647" y="2888466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"/>
          <p:cNvSpPr/>
          <p:nvPr/>
        </p:nvSpPr>
        <p:spPr>
          <a:xfrm rot="7203796">
            <a:off x="5810841" y="297818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"/>
          <p:cNvSpPr/>
          <p:nvPr/>
        </p:nvSpPr>
        <p:spPr>
          <a:xfrm rot="7203796">
            <a:off x="5971972" y="3409365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"/>
          <p:cNvSpPr/>
          <p:nvPr/>
        </p:nvSpPr>
        <p:spPr>
          <a:xfrm rot="7203796">
            <a:off x="5794174" y="3235716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2"/>
          <p:cNvSpPr/>
          <p:nvPr/>
        </p:nvSpPr>
        <p:spPr>
          <a:xfrm rot="7203796">
            <a:off x="5560395" y="302274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/>
          <p:nvPr/>
        </p:nvSpPr>
        <p:spPr>
          <a:xfrm rot="7203796">
            <a:off x="6109302" y="3172381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2"/>
          <p:cNvSpPr/>
          <p:nvPr/>
        </p:nvSpPr>
        <p:spPr>
          <a:xfrm rot="7203796">
            <a:off x="6343419" y="30621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"/>
          <p:cNvSpPr/>
          <p:nvPr/>
        </p:nvSpPr>
        <p:spPr>
          <a:xfrm rot="7203796">
            <a:off x="3193847" y="3650466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2"/>
          <p:cNvSpPr/>
          <p:nvPr/>
        </p:nvSpPr>
        <p:spPr>
          <a:xfrm rot="7203796">
            <a:off x="2839041" y="3740189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"/>
          <p:cNvSpPr/>
          <p:nvPr/>
        </p:nvSpPr>
        <p:spPr>
          <a:xfrm rot="7203796">
            <a:off x="3000172" y="4171365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2"/>
          <p:cNvSpPr/>
          <p:nvPr/>
        </p:nvSpPr>
        <p:spPr>
          <a:xfrm rot="7203796">
            <a:off x="2822374" y="3997716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2"/>
          <p:cNvSpPr/>
          <p:nvPr/>
        </p:nvSpPr>
        <p:spPr>
          <a:xfrm rot="7203796">
            <a:off x="2588595" y="3784749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2"/>
          <p:cNvSpPr/>
          <p:nvPr/>
        </p:nvSpPr>
        <p:spPr>
          <a:xfrm rot="7203796">
            <a:off x="3137502" y="3934381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2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2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23"/>
          <p:cNvSpPr txBox="1"/>
          <p:nvPr>
            <p:ph idx="1" type="body"/>
          </p:nvPr>
        </p:nvSpPr>
        <p:spPr>
          <a:xfrm>
            <a:off x="311700" y="1152475"/>
            <a:ext cx="86841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would we assign sex to a new point?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3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23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3"/>
          <p:cNvSpPr/>
          <p:nvPr/>
        </p:nvSpPr>
        <p:spPr>
          <a:xfrm>
            <a:off x="3224700" y="40963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3"/>
          <p:cNvSpPr/>
          <p:nvPr/>
        </p:nvSpPr>
        <p:spPr>
          <a:xfrm>
            <a:off x="3583200" y="36863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3"/>
          <p:cNvSpPr/>
          <p:nvPr/>
        </p:nvSpPr>
        <p:spPr>
          <a:xfrm>
            <a:off x="3669350" y="3345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3"/>
          <p:cNvSpPr/>
          <p:nvPr/>
        </p:nvSpPr>
        <p:spPr>
          <a:xfrm>
            <a:off x="3777575" y="39490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3"/>
          <p:cNvSpPr/>
          <p:nvPr/>
        </p:nvSpPr>
        <p:spPr>
          <a:xfrm>
            <a:off x="3282075" y="3345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3"/>
          <p:cNvSpPr/>
          <p:nvPr/>
        </p:nvSpPr>
        <p:spPr>
          <a:xfrm>
            <a:off x="3372000" y="37547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3"/>
          <p:cNvSpPr/>
          <p:nvPr/>
        </p:nvSpPr>
        <p:spPr>
          <a:xfrm>
            <a:off x="3924875" y="3607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3"/>
          <p:cNvSpPr/>
          <p:nvPr/>
        </p:nvSpPr>
        <p:spPr>
          <a:xfrm>
            <a:off x="4217150" y="32518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3"/>
          <p:cNvSpPr/>
          <p:nvPr/>
        </p:nvSpPr>
        <p:spPr>
          <a:xfrm>
            <a:off x="4156050" y="34927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3"/>
          <p:cNvSpPr/>
          <p:nvPr/>
        </p:nvSpPr>
        <p:spPr>
          <a:xfrm>
            <a:off x="4089000" y="38017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3"/>
          <p:cNvSpPr/>
          <p:nvPr/>
        </p:nvSpPr>
        <p:spPr>
          <a:xfrm>
            <a:off x="3943250" y="32518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3"/>
          <p:cNvSpPr/>
          <p:nvPr/>
        </p:nvSpPr>
        <p:spPr>
          <a:xfrm>
            <a:off x="3730500" y="31045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3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3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3"/>
          <p:cNvSpPr/>
          <p:nvPr/>
        </p:nvSpPr>
        <p:spPr>
          <a:xfrm>
            <a:off x="5261825" y="281890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3"/>
          <p:cNvSpPr/>
          <p:nvPr/>
        </p:nvSpPr>
        <p:spPr>
          <a:xfrm rot="6226896">
            <a:off x="5789533" y="222224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3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3"/>
          <p:cNvSpPr/>
          <p:nvPr/>
        </p:nvSpPr>
        <p:spPr>
          <a:xfrm rot="6226896">
            <a:off x="5749834" y="277656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3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3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3"/>
          <p:cNvSpPr/>
          <p:nvPr/>
        </p:nvSpPr>
        <p:spPr>
          <a:xfrm rot="6226896">
            <a:off x="5815134" y="251056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3"/>
          <p:cNvSpPr/>
          <p:nvPr/>
        </p:nvSpPr>
        <p:spPr>
          <a:xfrm rot="6226896">
            <a:off x="6008908" y="233906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3"/>
          <p:cNvSpPr/>
          <p:nvPr/>
        </p:nvSpPr>
        <p:spPr>
          <a:xfrm rot="7203796">
            <a:off x="6165647" y="2888466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3"/>
          <p:cNvSpPr/>
          <p:nvPr/>
        </p:nvSpPr>
        <p:spPr>
          <a:xfrm rot="7203796">
            <a:off x="5810841" y="297818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3"/>
          <p:cNvSpPr/>
          <p:nvPr/>
        </p:nvSpPr>
        <p:spPr>
          <a:xfrm rot="7203796">
            <a:off x="5971972" y="3409365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3"/>
          <p:cNvSpPr/>
          <p:nvPr/>
        </p:nvSpPr>
        <p:spPr>
          <a:xfrm rot="7203796">
            <a:off x="5794174" y="3235716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3"/>
          <p:cNvSpPr/>
          <p:nvPr/>
        </p:nvSpPr>
        <p:spPr>
          <a:xfrm rot="7203796">
            <a:off x="5560395" y="302274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3"/>
          <p:cNvSpPr/>
          <p:nvPr/>
        </p:nvSpPr>
        <p:spPr>
          <a:xfrm rot="7203796">
            <a:off x="6109302" y="3172381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3"/>
          <p:cNvSpPr/>
          <p:nvPr/>
        </p:nvSpPr>
        <p:spPr>
          <a:xfrm rot="7203796">
            <a:off x="6343419" y="30621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3"/>
          <p:cNvSpPr/>
          <p:nvPr/>
        </p:nvSpPr>
        <p:spPr>
          <a:xfrm rot="7203796">
            <a:off x="3193847" y="3650466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3"/>
          <p:cNvSpPr/>
          <p:nvPr/>
        </p:nvSpPr>
        <p:spPr>
          <a:xfrm rot="7203796">
            <a:off x="2839041" y="3740189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"/>
          <p:cNvSpPr/>
          <p:nvPr/>
        </p:nvSpPr>
        <p:spPr>
          <a:xfrm rot="7203796">
            <a:off x="3000172" y="4171365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3"/>
          <p:cNvSpPr/>
          <p:nvPr/>
        </p:nvSpPr>
        <p:spPr>
          <a:xfrm rot="7203796">
            <a:off x="2822374" y="3997716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3"/>
          <p:cNvSpPr/>
          <p:nvPr/>
        </p:nvSpPr>
        <p:spPr>
          <a:xfrm rot="7203796">
            <a:off x="2588595" y="3784749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3"/>
          <p:cNvSpPr/>
          <p:nvPr/>
        </p:nvSpPr>
        <p:spPr>
          <a:xfrm rot="7203796">
            <a:off x="3137502" y="3934381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3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23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3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3"/>
          <p:cNvSpPr/>
          <p:nvPr/>
        </p:nvSpPr>
        <p:spPr>
          <a:xfrm>
            <a:off x="4477750" y="3686300"/>
            <a:ext cx="147300" cy="1473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 rot="8706975">
            <a:off x="4666056" y="3477233"/>
            <a:ext cx="507245" cy="14738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24"/>
          <p:cNvSpPr txBox="1"/>
          <p:nvPr>
            <p:ph idx="1" type="body"/>
          </p:nvPr>
        </p:nvSpPr>
        <p:spPr>
          <a:xfrm>
            <a:off x="311700" y="1152475"/>
            <a:ext cx="86841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intuitively “know” this is likely female.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4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24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24"/>
          <p:cNvSpPr/>
          <p:nvPr/>
        </p:nvSpPr>
        <p:spPr>
          <a:xfrm>
            <a:off x="3224700" y="40963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4"/>
          <p:cNvSpPr/>
          <p:nvPr/>
        </p:nvSpPr>
        <p:spPr>
          <a:xfrm>
            <a:off x="3583200" y="36863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4"/>
          <p:cNvSpPr/>
          <p:nvPr/>
        </p:nvSpPr>
        <p:spPr>
          <a:xfrm>
            <a:off x="3669350" y="3345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4"/>
          <p:cNvSpPr/>
          <p:nvPr/>
        </p:nvSpPr>
        <p:spPr>
          <a:xfrm>
            <a:off x="3777575" y="39490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4"/>
          <p:cNvSpPr/>
          <p:nvPr/>
        </p:nvSpPr>
        <p:spPr>
          <a:xfrm>
            <a:off x="3282075" y="3345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4"/>
          <p:cNvSpPr/>
          <p:nvPr/>
        </p:nvSpPr>
        <p:spPr>
          <a:xfrm>
            <a:off x="3372000" y="37547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4"/>
          <p:cNvSpPr/>
          <p:nvPr/>
        </p:nvSpPr>
        <p:spPr>
          <a:xfrm>
            <a:off x="3924875" y="3607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4"/>
          <p:cNvSpPr/>
          <p:nvPr/>
        </p:nvSpPr>
        <p:spPr>
          <a:xfrm>
            <a:off x="4217150" y="32518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4"/>
          <p:cNvSpPr/>
          <p:nvPr/>
        </p:nvSpPr>
        <p:spPr>
          <a:xfrm>
            <a:off x="4156050" y="34927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4"/>
          <p:cNvSpPr/>
          <p:nvPr/>
        </p:nvSpPr>
        <p:spPr>
          <a:xfrm>
            <a:off x="4089000" y="38017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4"/>
          <p:cNvSpPr/>
          <p:nvPr/>
        </p:nvSpPr>
        <p:spPr>
          <a:xfrm>
            <a:off x="3943250" y="32518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4"/>
          <p:cNvSpPr/>
          <p:nvPr/>
        </p:nvSpPr>
        <p:spPr>
          <a:xfrm>
            <a:off x="3730500" y="31045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4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4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4"/>
          <p:cNvSpPr/>
          <p:nvPr/>
        </p:nvSpPr>
        <p:spPr>
          <a:xfrm>
            <a:off x="5261825" y="281890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4"/>
          <p:cNvSpPr/>
          <p:nvPr/>
        </p:nvSpPr>
        <p:spPr>
          <a:xfrm rot="6226896">
            <a:off x="5789533" y="222224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4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4"/>
          <p:cNvSpPr/>
          <p:nvPr/>
        </p:nvSpPr>
        <p:spPr>
          <a:xfrm rot="6226896">
            <a:off x="5749834" y="277656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4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4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4"/>
          <p:cNvSpPr/>
          <p:nvPr/>
        </p:nvSpPr>
        <p:spPr>
          <a:xfrm rot="6226896">
            <a:off x="5815134" y="251056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4"/>
          <p:cNvSpPr/>
          <p:nvPr/>
        </p:nvSpPr>
        <p:spPr>
          <a:xfrm rot="6226896">
            <a:off x="6008908" y="233906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4"/>
          <p:cNvSpPr/>
          <p:nvPr/>
        </p:nvSpPr>
        <p:spPr>
          <a:xfrm rot="7203796">
            <a:off x="6165647" y="2888466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4"/>
          <p:cNvSpPr/>
          <p:nvPr/>
        </p:nvSpPr>
        <p:spPr>
          <a:xfrm rot="7203796">
            <a:off x="5810841" y="297818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4"/>
          <p:cNvSpPr/>
          <p:nvPr/>
        </p:nvSpPr>
        <p:spPr>
          <a:xfrm rot="7203796">
            <a:off x="5971972" y="3409365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4"/>
          <p:cNvSpPr/>
          <p:nvPr/>
        </p:nvSpPr>
        <p:spPr>
          <a:xfrm rot="7203796">
            <a:off x="5794174" y="3235716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4"/>
          <p:cNvSpPr/>
          <p:nvPr/>
        </p:nvSpPr>
        <p:spPr>
          <a:xfrm rot="7203796">
            <a:off x="5560395" y="302274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4"/>
          <p:cNvSpPr/>
          <p:nvPr/>
        </p:nvSpPr>
        <p:spPr>
          <a:xfrm rot="7203796">
            <a:off x="6109302" y="3172381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4"/>
          <p:cNvSpPr/>
          <p:nvPr/>
        </p:nvSpPr>
        <p:spPr>
          <a:xfrm rot="7203796">
            <a:off x="6343419" y="30621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4"/>
          <p:cNvSpPr/>
          <p:nvPr/>
        </p:nvSpPr>
        <p:spPr>
          <a:xfrm rot="7203796">
            <a:off x="3193847" y="3650466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4"/>
          <p:cNvSpPr/>
          <p:nvPr/>
        </p:nvSpPr>
        <p:spPr>
          <a:xfrm rot="7203796">
            <a:off x="2839041" y="3740189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4"/>
          <p:cNvSpPr/>
          <p:nvPr/>
        </p:nvSpPr>
        <p:spPr>
          <a:xfrm rot="7203796">
            <a:off x="3000172" y="4171365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4"/>
          <p:cNvSpPr/>
          <p:nvPr/>
        </p:nvSpPr>
        <p:spPr>
          <a:xfrm rot="7203796">
            <a:off x="2822374" y="3997716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4"/>
          <p:cNvSpPr/>
          <p:nvPr/>
        </p:nvSpPr>
        <p:spPr>
          <a:xfrm rot="7203796">
            <a:off x="2588595" y="3784749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4"/>
          <p:cNvSpPr/>
          <p:nvPr/>
        </p:nvSpPr>
        <p:spPr>
          <a:xfrm rot="7203796">
            <a:off x="3137502" y="3934381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4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24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4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4"/>
          <p:cNvSpPr/>
          <p:nvPr/>
        </p:nvSpPr>
        <p:spPr>
          <a:xfrm>
            <a:off x="4477750" y="3686300"/>
            <a:ext cx="147300" cy="1473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4"/>
          <p:cNvSpPr/>
          <p:nvPr/>
        </p:nvSpPr>
        <p:spPr>
          <a:xfrm rot="8706975">
            <a:off x="4666056" y="3477233"/>
            <a:ext cx="507245" cy="14738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5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25"/>
          <p:cNvSpPr txBox="1"/>
          <p:nvPr>
            <p:ph idx="1" type="body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Intuition comes from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distance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points!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9" name="Google Shape;31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0" name="Google Shape;32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5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2" name="Google Shape;322;p25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3" name="Google Shape;323;p25"/>
          <p:cNvSpPr/>
          <p:nvPr/>
        </p:nvSpPr>
        <p:spPr>
          <a:xfrm>
            <a:off x="3224700" y="40963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5"/>
          <p:cNvSpPr/>
          <p:nvPr/>
        </p:nvSpPr>
        <p:spPr>
          <a:xfrm>
            <a:off x="3583200" y="36863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5"/>
          <p:cNvSpPr/>
          <p:nvPr/>
        </p:nvSpPr>
        <p:spPr>
          <a:xfrm>
            <a:off x="3669350" y="3345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5"/>
          <p:cNvSpPr/>
          <p:nvPr/>
        </p:nvSpPr>
        <p:spPr>
          <a:xfrm>
            <a:off x="3777575" y="39490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5"/>
          <p:cNvSpPr/>
          <p:nvPr/>
        </p:nvSpPr>
        <p:spPr>
          <a:xfrm>
            <a:off x="3282075" y="3345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5"/>
          <p:cNvSpPr/>
          <p:nvPr/>
        </p:nvSpPr>
        <p:spPr>
          <a:xfrm>
            <a:off x="3372000" y="37547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5"/>
          <p:cNvSpPr/>
          <p:nvPr/>
        </p:nvSpPr>
        <p:spPr>
          <a:xfrm>
            <a:off x="3924875" y="3607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5"/>
          <p:cNvSpPr/>
          <p:nvPr/>
        </p:nvSpPr>
        <p:spPr>
          <a:xfrm>
            <a:off x="4217150" y="32518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5"/>
          <p:cNvSpPr/>
          <p:nvPr/>
        </p:nvSpPr>
        <p:spPr>
          <a:xfrm>
            <a:off x="4156050" y="34927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5"/>
          <p:cNvSpPr/>
          <p:nvPr/>
        </p:nvSpPr>
        <p:spPr>
          <a:xfrm>
            <a:off x="4089000" y="38017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5"/>
          <p:cNvSpPr/>
          <p:nvPr/>
        </p:nvSpPr>
        <p:spPr>
          <a:xfrm>
            <a:off x="3943250" y="32518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5"/>
          <p:cNvSpPr/>
          <p:nvPr/>
        </p:nvSpPr>
        <p:spPr>
          <a:xfrm>
            <a:off x="3730500" y="31045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5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5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5"/>
          <p:cNvSpPr/>
          <p:nvPr/>
        </p:nvSpPr>
        <p:spPr>
          <a:xfrm>
            <a:off x="5261825" y="281890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5"/>
          <p:cNvSpPr/>
          <p:nvPr/>
        </p:nvSpPr>
        <p:spPr>
          <a:xfrm rot="6226896">
            <a:off x="5789533" y="222224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5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5"/>
          <p:cNvSpPr/>
          <p:nvPr/>
        </p:nvSpPr>
        <p:spPr>
          <a:xfrm rot="6226896">
            <a:off x="5749834" y="277656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5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5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5"/>
          <p:cNvSpPr/>
          <p:nvPr/>
        </p:nvSpPr>
        <p:spPr>
          <a:xfrm rot="6226896">
            <a:off x="5815134" y="251056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5"/>
          <p:cNvSpPr/>
          <p:nvPr/>
        </p:nvSpPr>
        <p:spPr>
          <a:xfrm rot="6226896">
            <a:off x="6008908" y="233906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5"/>
          <p:cNvSpPr/>
          <p:nvPr/>
        </p:nvSpPr>
        <p:spPr>
          <a:xfrm rot="7203796">
            <a:off x="6165647" y="2888466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5"/>
          <p:cNvSpPr/>
          <p:nvPr/>
        </p:nvSpPr>
        <p:spPr>
          <a:xfrm rot="7203796">
            <a:off x="5810841" y="297818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5"/>
          <p:cNvSpPr/>
          <p:nvPr/>
        </p:nvSpPr>
        <p:spPr>
          <a:xfrm rot="7203796">
            <a:off x="5971972" y="3409365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5"/>
          <p:cNvSpPr/>
          <p:nvPr/>
        </p:nvSpPr>
        <p:spPr>
          <a:xfrm rot="7203796">
            <a:off x="5794174" y="3235716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5"/>
          <p:cNvSpPr/>
          <p:nvPr/>
        </p:nvSpPr>
        <p:spPr>
          <a:xfrm rot="7203796">
            <a:off x="5560395" y="302274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5"/>
          <p:cNvSpPr/>
          <p:nvPr/>
        </p:nvSpPr>
        <p:spPr>
          <a:xfrm rot="7203796">
            <a:off x="6109302" y="3172381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5"/>
          <p:cNvSpPr/>
          <p:nvPr/>
        </p:nvSpPr>
        <p:spPr>
          <a:xfrm rot="7203796">
            <a:off x="6343419" y="30621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5"/>
          <p:cNvSpPr/>
          <p:nvPr/>
        </p:nvSpPr>
        <p:spPr>
          <a:xfrm rot="7203796">
            <a:off x="3193847" y="3650466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5"/>
          <p:cNvSpPr/>
          <p:nvPr/>
        </p:nvSpPr>
        <p:spPr>
          <a:xfrm rot="7203796">
            <a:off x="2839041" y="3740189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5"/>
          <p:cNvSpPr/>
          <p:nvPr/>
        </p:nvSpPr>
        <p:spPr>
          <a:xfrm rot="7203796">
            <a:off x="3000172" y="4171365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5"/>
          <p:cNvSpPr/>
          <p:nvPr/>
        </p:nvSpPr>
        <p:spPr>
          <a:xfrm rot="7203796">
            <a:off x="2822374" y="3997716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5"/>
          <p:cNvSpPr/>
          <p:nvPr/>
        </p:nvSpPr>
        <p:spPr>
          <a:xfrm rot="7203796">
            <a:off x="2588595" y="3784749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5"/>
          <p:cNvSpPr/>
          <p:nvPr/>
        </p:nvSpPr>
        <p:spPr>
          <a:xfrm rot="7203796">
            <a:off x="3137502" y="3934381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5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25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5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5"/>
          <p:cNvSpPr/>
          <p:nvPr/>
        </p:nvSpPr>
        <p:spPr>
          <a:xfrm>
            <a:off x="4477750" y="3686300"/>
            <a:ext cx="147300" cy="1473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2" name="Google Shape;362;p25"/>
          <p:cNvCxnSpPr>
            <a:stCxn id="361" idx="0"/>
            <a:endCxn id="330" idx="5"/>
          </p:cNvCxnSpPr>
          <p:nvPr/>
        </p:nvCxnSpPr>
        <p:spPr>
          <a:xfrm rot="10800000">
            <a:off x="4342900" y="3377600"/>
            <a:ext cx="208500" cy="3087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25"/>
          <p:cNvCxnSpPr>
            <a:stCxn id="361" idx="1"/>
            <a:endCxn id="331" idx="5"/>
          </p:cNvCxnSpPr>
          <p:nvPr/>
        </p:nvCxnSpPr>
        <p:spPr>
          <a:xfrm rot="10800000">
            <a:off x="4281822" y="3618472"/>
            <a:ext cx="217500" cy="894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25"/>
          <p:cNvCxnSpPr>
            <a:stCxn id="361" idx="3"/>
            <a:endCxn id="332" idx="6"/>
          </p:cNvCxnSpPr>
          <p:nvPr/>
        </p:nvCxnSpPr>
        <p:spPr>
          <a:xfrm flipH="1">
            <a:off x="4236222" y="3812028"/>
            <a:ext cx="263100" cy="633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6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1" name="Google Shape;371;p26"/>
          <p:cNvSpPr txBox="1"/>
          <p:nvPr>
            <p:ph idx="1" type="body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about a less obvious point?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2" name="Google Shape;372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3" name="Google Shape;373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26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26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26"/>
          <p:cNvSpPr/>
          <p:nvPr/>
        </p:nvSpPr>
        <p:spPr>
          <a:xfrm>
            <a:off x="3224700" y="40963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6"/>
          <p:cNvSpPr/>
          <p:nvPr/>
        </p:nvSpPr>
        <p:spPr>
          <a:xfrm>
            <a:off x="3583200" y="36863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6"/>
          <p:cNvSpPr/>
          <p:nvPr/>
        </p:nvSpPr>
        <p:spPr>
          <a:xfrm>
            <a:off x="3669350" y="3345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6"/>
          <p:cNvSpPr/>
          <p:nvPr/>
        </p:nvSpPr>
        <p:spPr>
          <a:xfrm>
            <a:off x="3777575" y="39490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6"/>
          <p:cNvSpPr/>
          <p:nvPr/>
        </p:nvSpPr>
        <p:spPr>
          <a:xfrm>
            <a:off x="3282075" y="3345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6"/>
          <p:cNvSpPr/>
          <p:nvPr/>
        </p:nvSpPr>
        <p:spPr>
          <a:xfrm>
            <a:off x="3372000" y="37547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6"/>
          <p:cNvSpPr/>
          <p:nvPr/>
        </p:nvSpPr>
        <p:spPr>
          <a:xfrm>
            <a:off x="3924875" y="3607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6"/>
          <p:cNvSpPr/>
          <p:nvPr/>
        </p:nvSpPr>
        <p:spPr>
          <a:xfrm>
            <a:off x="4217150" y="32518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6"/>
          <p:cNvSpPr/>
          <p:nvPr/>
        </p:nvSpPr>
        <p:spPr>
          <a:xfrm>
            <a:off x="4156050" y="34927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6"/>
          <p:cNvSpPr/>
          <p:nvPr/>
        </p:nvSpPr>
        <p:spPr>
          <a:xfrm>
            <a:off x="4089000" y="38017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6"/>
          <p:cNvSpPr/>
          <p:nvPr/>
        </p:nvSpPr>
        <p:spPr>
          <a:xfrm>
            <a:off x="3943250" y="32518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6"/>
          <p:cNvSpPr/>
          <p:nvPr/>
        </p:nvSpPr>
        <p:spPr>
          <a:xfrm>
            <a:off x="3730500" y="31045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6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6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6"/>
          <p:cNvSpPr/>
          <p:nvPr/>
        </p:nvSpPr>
        <p:spPr>
          <a:xfrm>
            <a:off x="5261825" y="281890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6"/>
          <p:cNvSpPr/>
          <p:nvPr/>
        </p:nvSpPr>
        <p:spPr>
          <a:xfrm rot="6226896">
            <a:off x="5789533" y="222224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6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6"/>
          <p:cNvSpPr/>
          <p:nvPr/>
        </p:nvSpPr>
        <p:spPr>
          <a:xfrm rot="6226896">
            <a:off x="5749834" y="277656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6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6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6"/>
          <p:cNvSpPr/>
          <p:nvPr/>
        </p:nvSpPr>
        <p:spPr>
          <a:xfrm rot="6226896">
            <a:off x="5815134" y="251056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6"/>
          <p:cNvSpPr/>
          <p:nvPr/>
        </p:nvSpPr>
        <p:spPr>
          <a:xfrm rot="6226896">
            <a:off x="6008908" y="233906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6"/>
          <p:cNvSpPr/>
          <p:nvPr/>
        </p:nvSpPr>
        <p:spPr>
          <a:xfrm rot="7203796">
            <a:off x="6165647" y="2888466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6"/>
          <p:cNvSpPr/>
          <p:nvPr/>
        </p:nvSpPr>
        <p:spPr>
          <a:xfrm rot="7203796">
            <a:off x="5810841" y="297818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6"/>
          <p:cNvSpPr/>
          <p:nvPr/>
        </p:nvSpPr>
        <p:spPr>
          <a:xfrm rot="7203796">
            <a:off x="5971972" y="3409365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6"/>
          <p:cNvSpPr/>
          <p:nvPr/>
        </p:nvSpPr>
        <p:spPr>
          <a:xfrm rot="7203796">
            <a:off x="5794174" y="3235716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6"/>
          <p:cNvSpPr/>
          <p:nvPr/>
        </p:nvSpPr>
        <p:spPr>
          <a:xfrm rot="7203796">
            <a:off x="5560395" y="302274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6"/>
          <p:cNvSpPr/>
          <p:nvPr/>
        </p:nvSpPr>
        <p:spPr>
          <a:xfrm rot="7203796">
            <a:off x="6109302" y="3172381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6"/>
          <p:cNvSpPr/>
          <p:nvPr/>
        </p:nvSpPr>
        <p:spPr>
          <a:xfrm rot="7203796">
            <a:off x="6343419" y="30621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6"/>
          <p:cNvSpPr/>
          <p:nvPr/>
        </p:nvSpPr>
        <p:spPr>
          <a:xfrm rot="7203796">
            <a:off x="3193847" y="3650466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6"/>
          <p:cNvSpPr/>
          <p:nvPr/>
        </p:nvSpPr>
        <p:spPr>
          <a:xfrm rot="7203796">
            <a:off x="2839041" y="3740189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6"/>
          <p:cNvSpPr/>
          <p:nvPr/>
        </p:nvSpPr>
        <p:spPr>
          <a:xfrm rot="7203796">
            <a:off x="3000172" y="4171365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6"/>
          <p:cNvSpPr/>
          <p:nvPr/>
        </p:nvSpPr>
        <p:spPr>
          <a:xfrm rot="7203796">
            <a:off x="2822374" y="3997716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6"/>
          <p:cNvSpPr/>
          <p:nvPr/>
        </p:nvSpPr>
        <p:spPr>
          <a:xfrm rot="7203796">
            <a:off x="2588595" y="3784749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6"/>
          <p:cNvSpPr/>
          <p:nvPr/>
        </p:nvSpPr>
        <p:spPr>
          <a:xfrm rot="7203796">
            <a:off x="3137502" y="3934381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6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26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6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6"/>
          <p:cNvSpPr/>
          <p:nvPr/>
        </p:nvSpPr>
        <p:spPr>
          <a:xfrm>
            <a:off x="4703800" y="3104525"/>
            <a:ext cx="147300" cy="1473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6"/>
          <p:cNvSpPr/>
          <p:nvPr/>
        </p:nvSpPr>
        <p:spPr>
          <a:xfrm rot="4028107">
            <a:off x="4347830" y="2776472"/>
            <a:ext cx="507258" cy="147486"/>
          </a:xfrm>
          <a:prstGeom prst="rightArrow">
            <a:avLst>
              <a:gd fmla="val 45895" name="adj1"/>
              <a:gd fmla="val 50000" name="adj2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7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Google Shape;422;p27"/>
          <p:cNvSpPr txBox="1"/>
          <p:nvPr>
            <p:ph idx="1" type="body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many points to we consider?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3" name="Google Shape;423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4" name="Google Shape;424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27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27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27"/>
          <p:cNvSpPr/>
          <p:nvPr/>
        </p:nvSpPr>
        <p:spPr>
          <a:xfrm>
            <a:off x="3224700" y="40963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7"/>
          <p:cNvSpPr/>
          <p:nvPr/>
        </p:nvSpPr>
        <p:spPr>
          <a:xfrm>
            <a:off x="3583200" y="36863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7"/>
          <p:cNvSpPr/>
          <p:nvPr/>
        </p:nvSpPr>
        <p:spPr>
          <a:xfrm>
            <a:off x="3669350" y="3345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7"/>
          <p:cNvSpPr/>
          <p:nvPr/>
        </p:nvSpPr>
        <p:spPr>
          <a:xfrm>
            <a:off x="3777575" y="39490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7"/>
          <p:cNvSpPr/>
          <p:nvPr/>
        </p:nvSpPr>
        <p:spPr>
          <a:xfrm>
            <a:off x="3282075" y="3345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7"/>
          <p:cNvSpPr/>
          <p:nvPr/>
        </p:nvSpPr>
        <p:spPr>
          <a:xfrm>
            <a:off x="3372000" y="37547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7"/>
          <p:cNvSpPr/>
          <p:nvPr/>
        </p:nvSpPr>
        <p:spPr>
          <a:xfrm>
            <a:off x="3924875" y="36074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7"/>
          <p:cNvSpPr/>
          <p:nvPr/>
        </p:nvSpPr>
        <p:spPr>
          <a:xfrm>
            <a:off x="4217150" y="32518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7"/>
          <p:cNvSpPr/>
          <p:nvPr/>
        </p:nvSpPr>
        <p:spPr>
          <a:xfrm>
            <a:off x="4156050" y="34927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7"/>
          <p:cNvSpPr/>
          <p:nvPr/>
        </p:nvSpPr>
        <p:spPr>
          <a:xfrm>
            <a:off x="4089000" y="38017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7"/>
          <p:cNvSpPr/>
          <p:nvPr/>
        </p:nvSpPr>
        <p:spPr>
          <a:xfrm>
            <a:off x="3943250" y="32518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7"/>
          <p:cNvSpPr/>
          <p:nvPr/>
        </p:nvSpPr>
        <p:spPr>
          <a:xfrm>
            <a:off x="3730500" y="31045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7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7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7"/>
          <p:cNvSpPr/>
          <p:nvPr/>
        </p:nvSpPr>
        <p:spPr>
          <a:xfrm>
            <a:off x="5261825" y="281890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7"/>
          <p:cNvSpPr/>
          <p:nvPr/>
        </p:nvSpPr>
        <p:spPr>
          <a:xfrm rot="6226896">
            <a:off x="5789533" y="222224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7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7"/>
          <p:cNvSpPr/>
          <p:nvPr/>
        </p:nvSpPr>
        <p:spPr>
          <a:xfrm rot="6226896">
            <a:off x="5749834" y="277656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7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7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7"/>
          <p:cNvSpPr/>
          <p:nvPr/>
        </p:nvSpPr>
        <p:spPr>
          <a:xfrm rot="6226896">
            <a:off x="5815134" y="251056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7"/>
          <p:cNvSpPr/>
          <p:nvPr/>
        </p:nvSpPr>
        <p:spPr>
          <a:xfrm rot="6226896">
            <a:off x="6008908" y="2339062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7"/>
          <p:cNvSpPr/>
          <p:nvPr/>
        </p:nvSpPr>
        <p:spPr>
          <a:xfrm rot="7203796">
            <a:off x="6165647" y="2888466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7"/>
          <p:cNvSpPr/>
          <p:nvPr/>
        </p:nvSpPr>
        <p:spPr>
          <a:xfrm rot="7203796">
            <a:off x="5810841" y="297818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7"/>
          <p:cNvSpPr/>
          <p:nvPr/>
        </p:nvSpPr>
        <p:spPr>
          <a:xfrm rot="7203796">
            <a:off x="5971972" y="3409365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7"/>
          <p:cNvSpPr/>
          <p:nvPr/>
        </p:nvSpPr>
        <p:spPr>
          <a:xfrm rot="7203796">
            <a:off x="5794174" y="3235716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7"/>
          <p:cNvSpPr/>
          <p:nvPr/>
        </p:nvSpPr>
        <p:spPr>
          <a:xfrm rot="7203796">
            <a:off x="5560395" y="302274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7"/>
          <p:cNvSpPr/>
          <p:nvPr/>
        </p:nvSpPr>
        <p:spPr>
          <a:xfrm rot="7203796">
            <a:off x="6109302" y="3172381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7"/>
          <p:cNvSpPr/>
          <p:nvPr/>
        </p:nvSpPr>
        <p:spPr>
          <a:xfrm rot="7203796">
            <a:off x="6343419" y="30621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7"/>
          <p:cNvSpPr/>
          <p:nvPr/>
        </p:nvSpPr>
        <p:spPr>
          <a:xfrm rot="7203796">
            <a:off x="3193847" y="3650466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7"/>
          <p:cNvSpPr/>
          <p:nvPr/>
        </p:nvSpPr>
        <p:spPr>
          <a:xfrm rot="7203796">
            <a:off x="2839041" y="3740189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7"/>
          <p:cNvSpPr/>
          <p:nvPr/>
        </p:nvSpPr>
        <p:spPr>
          <a:xfrm rot="7203796">
            <a:off x="3000172" y="4171365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7"/>
          <p:cNvSpPr/>
          <p:nvPr/>
        </p:nvSpPr>
        <p:spPr>
          <a:xfrm rot="7203796">
            <a:off x="2822374" y="3997716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7"/>
          <p:cNvSpPr/>
          <p:nvPr/>
        </p:nvSpPr>
        <p:spPr>
          <a:xfrm rot="7203796">
            <a:off x="2588595" y="3784749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7"/>
          <p:cNvSpPr/>
          <p:nvPr/>
        </p:nvSpPr>
        <p:spPr>
          <a:xfrm rot="7203796">
            <a:off x="3137502" y="3934381"/>
            <a:ext cx="147318" cy="147318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7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3" name="Google Shape;463;p27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7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7"/>
          <p:cNvSpPr/>
          <p:nvPr/>
        </p:nvSpPr>
        <p:spPr>
          <a:xfrm>
            <a:off x="4703800" y="3104525"/>
            <a:ext cx="147300" cy="1473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7"/>
          <p:cNvSpPr/>
          <p:nvPr/>
        </p:nvSpPr>
        <p:spPr>
          <a:xfrm rot="4028107">
            <a:off x="4347830" y="2776472"/>
            <a:ext cx="507258" cy="147486"/>
          </a:xfrm>
          <a:prstGeom prst="rightArrow">
            <a:avLst>
              <a:gd fmla="val 45895" name="adj1"/>
              <a:gd fmla="val 50000" name="adj2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28"/>
          <p:cNvSpPr txBox="1"/>
          <p:nvPr>
            <p:ph idx="1" type="body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situation like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3" name="Google Shape;47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4" name="Google Shape;47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28"/>
          <p:cNvSpPr/>
          <p:nvPr/>
        </p:nvSpPr>
        <p:spPr>
          <a:xfrm>
            <a:off x="3027875" y="37891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8"/>
          <p:cNvSpPr/>
          <p:nvPr/>
        </p:nvSpPr>
        <p:spPr>
          <a:xfrm>
            <a:off x="3846125" y="33599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8"/>
          <p:cNvSpPr/>
          <p:nvPr/>
        </p:nvSpPr>
        <p:spPr>
          <a:xfrm>
            <a:off x="4069850" y="35072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8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8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8"/>
          <p:cNvSpPr/>
          <p:nvPr/>
        </p:nvSpPr>
        <p:spPr>
          <a:xfrm>
            <a:off x="4987250" y="29587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8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8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8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8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5" name="Google Shape;485;p28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8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8"/>
          <p:cNvSpPr/>
          <p:nvPr/>
        </p:nvSpPr>
        <p:spPr>
          <a:xfrm>
            <a:off x="4437250" y="3239750"/>
            <a:ext cx="147300" cy="1473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8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8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28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9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7" name="Google Shape;497;p29"/>
          <p:cNvSpPr txBox="1"/>
          <p:nvPr>
            <p:ph idx="1" type="body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K=1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8" name="Google Shape;498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9" name="Google Shape;499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29"/>
          <p:cNvSpPr/>
          <p:nvPr/>
        </p:nvSpPr>
        <p:spPr>
          <a:xfrm>
            <a:off x="3027875" y="37891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3846125" y="33599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4069850" y="35072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4987250" y="29587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9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9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9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9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0" name="Google Shape;510;p29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4437250" y="3239750"/>
            <a:ext cx="147300" cy="1473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9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4" name="Google Shape;514;p29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5" name="Google Shape;515;p29"/>
          <p:cNvCxnSpPr>
            <a:stCxn id="512" idx="3"/>
            <a:endCxn id="502" idx="7"/>
          </p:cNvCxnSpPr>
          <p:nvPr/>
        </p:nvCxnSpPr>
        <p:spPr>
          <a:xfrm flipH="1">
            <a:off x="4195722" y="3365478"/>
            <a:ext cx="263100" cy="163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0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2" name="Google Shape;522;p30"/>
          <p:cNvSpPr txBox="1"/>
          <p:nvPr>
            <p:ph idx="1" type="body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K=1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3" name="Google Shape;52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4" name="Google Shape;524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30"/>
          <p:cNvSpPr/>
          <p:nvPr/>
        </p:nvSpPr>
        <p:spPr>
          <a:xfrm>
            <a:off x="3027875" y="37891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0"/>
          <p:cNvSpPr/>
          <p:nvPr/>
        </p:nvSpPr>
        <p:spPr>
          <a:xfrm>
            <a:off x="3846125" y="33599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0"/>
          <p:cNvSpPr/>
          <p:nvPr/>
        </p:nvSpPr>
        <p:spPr>
          <a:xfrm>
            <a:off x="4069850" y="35072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0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0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0"/>
          <p:cNvSpPr/>
          <p:nvPr/>
        </p:nvSpPr>
        <p:spPr>
          <a:xfrm>
            <a:off x="4987250" y="29587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0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0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0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0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5" name="Google Shape;535;p30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0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0"/>
          <p:cNvSpPr/>
          <p:nvPr/>
        </p:nvSpPr>
        <p:spPr>
          <a:xfrm>
            <a:off x="4437250" y="323975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0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9" name="Google Shape;539;p30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40" name="Google Shape;540;p30"/>
          <p:cNvCxnSpPr>
            <a:stCxn id="537" idx="3"/>
            <a:endCxn id="527" idx="7"/>
          </p:cNvCxnSpPr>
          <p:nvPr/>
        </p:nvCxnSpPr>
        <p:spPr>
          <a:xfrm flipH="1">
            <a:off x="4195722" y="3365478"/>
            <a:ext cx="263100" cy="163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1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7" name="Google Shape;547;p31"/>
          <p:cNvSpPr txBox="1"/>
          <p:nvPr>
            <p:ph idx="1" type="body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K=2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8" name="Google Shape;548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9" name="Google Shape;549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31"/>
          <p:cNvSpPr/>
          <p:nvPr/>
        </p:nvSpPr>
        <p:spPr>
          <a:xfrm>
            <a:off x="3027875" y="37891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1"/>
          <p:cNvSpPr/>
          <p:nvPr/>
        </p:nvSpPr>
        <p:spPr>
          <a:xfrm>
            <a:off x="3846125" y="33599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1"/>
          <p:cNvSpPr/>
          <p:nvPr/>
        </p:nvSpPr>
        <p:spPr>
          <a:xfrm>
            <a:off x="4069850" y="35072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1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1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1"/>
          <p:cNvSpPr/>
          <p:nvPr/>
        </p:nvSpPr>
        <p:spPr>
          <a:xfrm>
            <a:off x="4987250" y="29587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1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1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1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1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0" name="Google Shape;560;p31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1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1"/>
          <p:cNvSpPr/>
          <p:nvPr/>
        </p:nvSpPr>
        <p:spPr>
          <a:xfrm>
            <a:off x="4437250" y="323975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1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4" name="Google Shape;564;p31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65" name="Google Shape;565;p31"/>
          <p:cNvCxnSpPr>
            <a:stCxn id="562" idx="3"/>
            <a:endCxn id="552" idx="7"/>
          </p:cNvCxnSpPr>
          <p:nvPr/>
        </p:nvCxnSpPr>
        <p:spPr>
          <a:xfrm flipH="1">
            <a:off x="4195722" y="3365478"/>
            <a:ext cx="263100" cy="163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" name="Google Shape;566;p31"/>
          <p:cNvCxnSpPr>
            <a:stCxn id="562" idx="2"/>
            <a:endCxn id="551" idx="6"/>
          </p:cNvCxnSpPr>
          <p:nvPr/>
        </p:nvCxnSpPr>
        <p:spPr>
          <a:xfrm flipH="1">
            <a:off x="3993550" y="3313400"/>
            <a:ext cx="443700" cy="1203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KNN (K nearest neighbors) is one of the simplest algorithms we will learn about!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KNN Theory and Intuition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KNN Classification Coding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KNN Exercise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KNN Exercise 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2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3" name="Google Shape;573;p32"/>
          <p:cNvSpPr txBox="1"/>
          <p:nvPr>
            <p:ph idx="1" type="body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K=3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4" name="Google Shape;574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5" name="Google Shape;575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32"/>
          <p:cNvSpPr/>
          <p:nvPr/>
        </p:nvSpPr>
        <p:spPr>
          <a:xfrm>
            <a:off x="3027875" y="37891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2"/>
          <p:cNvSpPr/>
          <p:nvPr/>
        </p:nvSpPr>
        <p:spPr>
          <a:xfrm>
            <a:off x="3846125" y="33599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32"/>
          <p:cNvSpPr/>
          <p:nvPr/>
        </p:nvSpPr>
        <p:spPr>
          <a:xfrm>
            <a:off x="4069850" y="35072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2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32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32"/>
          <p:cNvSpPr/>
          <p:nvPr/>
        </p:nvSpPr>
        <p:spPr>
          <a:xfrm>
            <a:off x="4987250" y="29587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32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2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32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2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6" name="Google Shape;586;p32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2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32"/>
          <p:cNvSpPr/>
          <p:nvPr/>
        </p:nvSpPr>
        <p:spPr>
          <a:xfrm>
            <a:off x="4437250" y="323975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2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0" name="Google Shape;590;p32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91" name="Google Shape;591;p32"/>
          <p:cNvCxnSpPr>
            <a:stCxn id="588" idx="3"/>
            <a:endCxn id="578" idx="7"/>
          </p:cNvCxnSpPr>
          <p:nvPr/>
        </p:nvCxnSpPr>
        <p:spPr>
          <a:xfrm flipH="1">
            <a:off x="4195722" y="3365478"/>
            <a:ext cx="263100" cy="163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2" name="Google Shape;592;p32"/>
          <p:cNvCxnSpPr>
            <a:stCxn id="588" idx="2"/>
            <a:endCxn id="577" idx="6"/>
          </p:cNvCxnSpPr>
          <p:nvPr/>
        </p:nvCxnSpPr>
        <p:spPr>
          <a:xfrm flipH="1">
            <a:off x="3993550" y="3313400"/>
            <a:ext cx="443700" cy="1203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3" name="Google Shape;593;p32"/>
          <p:cNvCxnSpPr>
            <a:stCxn id="581" idx="3"/>
            <a:endCxn id="588" idx="7"/>
          </p:cNvCxnSpPr>
          <p:nvPr/>
        </p:nvCxnSpPr>
        <p:spPr>
          <a:xfrm flipH="1">
            <a:off x="4563022" y="3084503"/>
            <a:ext cx="445800" cy="1767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3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0" name="Google Shape;600;p33"/>
          <p:cNvSpPr txBox="1"/>
          <p:nvPr>
            <p:ph idx="1" type="body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K=4 leads to a tie!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1" name="Google Shape;601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2" name="Google Shape;602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33"/>
          <p:cNvSpPr/>
          <p:nvPr/>
        </p:nvSpPr>
        <p:spPr>
          <a:xfrm>
            <a:off x="3027875" y="37891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3"/>
          <p:cNvSpPr/>
          <p:nvPr/>
        </p:nvSpPr>
        <p:spPr>
          <a:xfrm>
            <a:off x="3846125" y="33599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3"/>
          <p:cNvSpPr/>
          <p:nvPr/>
        </p:nvSpPr>
        <p:spPr>
          <a:xfrm>
            <a:off x="4069850" y="35072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3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33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33"/>
          <p:cNvSpPr/>
          <p:nvPr/>
        </p:nvSpPr>
        <p:spPr>
          <a:xfrm>
            <a:off x="4987250" y="29587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33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33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3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33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33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33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3"/>
          <p:cNvSpPr/>
          <p:nvPr/>
        </p:nvSpPr>
        <p:spPr>
          <a:xfrm>
            <a:off x="4437250" y="3239750"/>
            <a:ext cx="147300" cy="1473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33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7" name="Google Shape;617;p33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8" name="Google Shape;618;p33"/>
          <p:cNvCxnSpPr>
            <a:stCxn id="615" idx="3"/>
            <a:endCxn id="605" idx="7"/>
          </p:cNvCxnSpPr>
          <p:nvPr/>
        </p:nvCxnSpPr>
        <p:spPr>
          <a:xfrm flipH="1">
            <a:off x="4195722" y="3365478"/>
            <a:ext cx="263100" cy="163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9" name="Google Shape;619;p33"/>
          <p:cNvCxnSpPr>
            <a:stCxn id="615" idx="2"/>
            <a:endCxn id="604" idx="6"/>
          </p:cNvCxnSpPr>
          <p:nvPr/>
        </p:nvCxnSpPr>
        <p:spPr>
          <a:xfrm flipH="1">
            <a:off x="3993550" y="3313400"/>
            <a:ext cx="443700" cy="1203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0" name="Google Shape;620;p33"/>
          <p:cNvCxnSpPr>
            <a:stCxn id="608" idx="3"/>
            <a:endCxn id="615" idx="7"/>
          </p:cNvCxnSpPr>
          <p:nvPr/>
        </p:nvCxnSpPr>
        <p:spPr>
          <a:xfrm flipH="1">
            <a:off x="4563022" y="3084503"/>
            <a:ext cx="445800" cy="1767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1" name="Google Shape;621;p33"/>
          <p:cNvCxnSpPr>
            <a:stCxn id="607" idx="3"/>
            <a:endCxn id="615" idx="6"/>
          </p:cNvCxnSpPr>
          <p:nvPr/>
        </p:nvCxnSpPr>
        <p:spPr>
          <a:xfrm flipH="1">
            <a:off x="4584697" y="3152978"/>
            <a:ext cx="698700" cy="160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7" name="Google Shape;627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Tie considerations and options: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Always choose an odd 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case of tie,simply reduce K by 1 until tie is broken.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Randomly break tie.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Choose nearest class point.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8" name="Google Shape;628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9" name="Google Shape;629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5" name="Google Shape;635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does Scikit-Learn do in case of tie?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Warning: Regarding the Nearest Neighbors algorithms, if it is found that two neighbors, neighbor k+1 and k, have identical distances but different labels, the results will depend on the ordering of the training data.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6" name="Google Shape;636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7" name="Google Shape;637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3" name="Google Shape;643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does Scikit-Learn do in case of tie?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case of ties, the answer will be the class that happens to appear first in the set of neighbors.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Results are ordered by distance, so it chooses the class of the closest point.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4" name="Google Shape;64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5" name="Google Shape;645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7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2" name="Google Shape;652;p37"/>
          <p:cNvSpPr txBox="1"/>
          <p:nvPr>
            <p:ph idx="1" type="body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K=4 leads to a tie!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3" name="Google Shape;653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4" name="Google Shape;654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37"/>
          <p:cNvSpPr/>
          <p:nvPr/>
        </p:nvSpPr>
        <p:spPr>
          <a:xfrm>
            <a:off x="3027875" y="37891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37"/>
          <p:cNvSpPr/>
          <p:nvPr/>
        </p:nvSpPr>
        <p:spPr>
          <a:xfrm>
            <a:off x="3846125" y="33599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37"/>
          <p:cNvSpPr/>
          <p:nvPr/>
        </p:nvSpPr>
        <p:spPr>
          <a:xfrm>
            <a:off x="4069850" y="35072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37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37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7"/>
          <p:cNvSpPr/>
          <p:nvPr/>
        </p:nvSpPr>
        <p:spPr>
          <a:xfrm>
            <a:off x="4987250" y="29587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37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37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37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37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5" name="Google Shape;665;p37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37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37"/>
          <p:cNvSpPr/>
          <p:nvPr/>
        </p:nvSpPr>
        <p:spPr>
          <a:xfrm>
            <a:off x="4437250" y="3239750"/>
            <a:ext cx="147300" cy="1473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37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9" name="Google Shape;669;p37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0" name="Google Shape;670;p37"/>
          <p:cNvCxnSpPr>
            <a:stCxn id="667" idx="3"/>
            <a:endCxn id="657" idx="7"/>
          </p:cNvCxnSpPr>
          <p:nvPr/>
        </p:nvCxnSpPr>
        <p:spPr>
          <a:xfrm flipH="1">
            <a:off x="4195722" y="3365478"/>
            <a:ext cx="263100" cy="163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1" name="Google Shape;671;p37"/>
          <p:cNvCxnSpPr>
            <a:stCxn id="667" idx="2"/>
            <a:endCxn id="656" idx="6"/>
          </p:cNvCxnSpPr>
          <p:nvPr/>
        </p:nvCxnSpPr>
        <p:spPr>
          <a:xfrm flipH="1">
            <a:off x="3993550" y="3313400"/>
            <a:ext cx="443700" cy="1203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2" name="Google Shape;672;p37"/>
          <p:cNvCxnSpPr>
            <a:stCxn id="660" idx="3"/>
            <a:endCxn id="667" idx="7"/>
          </p:cNvCxnSpPr>
          <p:nvPr/>
        </p:nvCxnSpPr>
        <p:spPr>
          <a:xfrm flipH="1">
            <a:off x="4563022" y="3084503"/>
            <a:ext cx="445800" cy="1767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3" name="Google Shape;673;p37"/>
          <p:cNvCxnSpPr>
            <a:stCxn id="659" idx="3"/>
            <a:endCxn id="667" idx="6"/>
          </p:cNvCxnSpPr>
          <p:nvPr/>
        </p:nvCxnSpPr>
        <p:spPr>
          <a:xfrm flipH="1">
            <a:off x="4584697" y="3152978"/>
            <a:ext cx="698700" cy="160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38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0" name="Google Shape;680;p38"/>
          <p:cNvSpPr txBox="1"/>
          <p:nvPr>
            <p:ph idx="1" type="body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Choose closest 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1" name="Google Shape;681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2" name="Google Shape;682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38"/>
          <p:cNvSpPr/>
          <p:nvPr/>
        </p:nvSpPr>
        <p:spPr>
          <a:xfrm>
            <a:off x="3027875" y="37891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38"/>
          <p:cNvSpPr/>
          <p:nvPr/>
        </p:nvSpPr>
        <p:spPr>
          <a:xfrm>
            <a:off x="3846125" y="33599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38"/>
          <p:cNvSpPr/>
          <p:nvPr/>
        </p:nvSpPr>
        <p:spPr>
          <a:xfrm>
            <a:off x="4069850" y="35072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38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38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38"/>
          <p:cNvSpPr/>
          <p:nvPr/>
        </p:nvSpPr>
        <p:spPr>
          <a:xfrm>
            <a:off x="4987250" y="29587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38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38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38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38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3" name="Google Shape;693;p38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38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38"/>
          <p:cNvSpPr/>
          <p:nvPr/>
        </p:nvSpPr>
        <p:spPr>
          <a:xfrm>
            <a:off x="4437250" y="3239750"/>
            <a:ext cx="147300" cy="1473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38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7" name="Google Shape;697;p38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98" name="Google Shape;698;p38"/>
          <p:cNvCxnSpPr>
            <a:stCxn id="695" idx="3"/>
            <a:endCxn id="685" idx="7"/>
          </p:cNvCxnSpPr>
          <p:nvPr/>
        </p:nvCxnSpPr>
        <p:spPr>
          <a:xfrm flipH="1">
            <a:off x="4195722" y="3365478"/>
            <a:ext cx="263100" cy="163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9" name="Google Shape;699;p38"/>
          <p:cNvCxnSpPr>
            <a:stCxn id="695" idx="2"/>
            <a:endCxn id="684" idx="6"/>
          </p:cNvCxnSpPr>
          <p:nvPr/>
        </p:nvCxnSpPr>
        <p:spPr>
          <a:xfrm flipH="1">
            <a:off x="3993550" y="3313400"/>
            <a:ext cx="443700" cy="1203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0" name="Google Shape;700;p38"/>
          <p:cNvCxnSpPr>
            <a:stCxn id="688" idx="3"/>
            <a:endCxn id="695" idx="7"/>
          </p:cNvCxnSpPr>
          <p:nvPr/>
        </p:nvCxnSpPr>
        <p:spPr>
          <a:xfrm flipH="1">
            <a:off x="4563022" y="3084503"/>
            <a:ext cx="445800" cy="1767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1" name="Google Shape;701;p38"/>
          <p:cNvCxnSpPr>
            <a:stCxn id="687" idx="3"/>
            <a:endCxn id="695" idx="6"/>
          </p:cNvCxnSpPr>
          <p:nvPr/>
        </p:nvCxnSpPr>
        <p:spPr>
          <a:xfrm flipH="1">
            <a:off x="4584697" y="3152978"/>
            <a:ext cx="698700" cy="160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2" name="Google Shape;702;p38"/>
          <p:cNvSpPr/>
          <p:nvPr/>
        </p:nvSpPr>
        <p:spPr>
          <a:xfrm>
            <a:off x="3951350" y="3388775"/>
            <a:ext cx="384300" cy="384300"/>
          </a:xfrm>
          <a:prstGeom prst="ellipse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9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9" name="Google Shape;709;p39"/>
          <p:cNvSpPr txBox="1"/>
          <p:nvPr>
            <p:ph idx="1" type="body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Choose closest 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0" name="Google Shape;710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1" name="Google Shape;711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39"/>
          <p:cNvSpPr/>
          <p:nvPr/>
        </p:nvSpPr>
        <p:spPr>
          <a:xfrm>
            <a:off x="3027875" y="37891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39"/>
          <p:cNvSpPr/>
          <p:nvPr/>
        </p:nvSpPr>
        <p:spPr>
          <a:xfrm>
            <a:off x="3846125" y="33599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39"/>
          <p:cNvSpPr/>
          <p:nvPr/>
        </p:nvSpPr>
        <p:spPr>
          <a:xfrm>
            <a:off x="4069850" y="35072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39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39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39"/>
          <p:cNvSpPr/>
          <p:nvPr/>
        </p:nvSpPr>
        <p:spPr>
          <a:xfrm>
            <a:off x="4987250" y="29587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39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39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39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39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39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39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39"/>
          <p:cNvSpPr/>
          <p:nvPr/>
        </p:nvSpPr>
        <p:spPr>
          <a:xfrm>
            <a:off x="4437250" y="323975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39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6" name="Google Shape;726;p39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27" name="Google Shape;727;p39"/>
          <p:cNvCxnSpPr>
            <a:stCxn id="724" idx="3"/>
            <a:endCxn id="714" idx="7"/>
          </p:cNvCxnSpPr>
          <p:nvPr/>
        </p:nvCxnSpPr>
        <p:spPr>
          <a:xfrm flipH="1">
            <a:off x="4195722" y="3365478"/>
            <a:ext cx="263100" cy="163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39"/>
          <p:cNvCxnSpPr>
            <a:stCxn id="724" idx="2"/>
            <a:endCxn id="713" idx="6"/>
          </p:cNvCxnSpPr>
          <p:nvPr/>
        </p:nvCxnSpPr>
        <p:spPr>
          <a:xfrm flipH="1">
            <a:off x="3993550" y="3313400"/>
            <a:ext cx="443700" cy="1203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9" name="Google Shape;729;p39"/>
          <p:cNvCxnSpPr>
            <a:stCxn id="717" idx="3"/>
            <a:endCxn id="724" idx="7"/>
          </p:cNvCxnSpPr>
          <p:nvPr/>
        </p:nvCxnSpPr>
        <p:spPr>
          <a:xfrm flipH="1">
            <a:off x="4563022" y="3084503"/>
            <a:ext cx="445800" cy="1767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" name="Google Shape;730;p39"/>
          <p:cNvCxnSpPr>
            <a:stCxn id="716" idx="3"/>
            <a:endCxn id="724" idx="6"/>
          </p:cNvCxnSpPr>
          <p:nvPr/>
        </p:nvCxnSpPr>
        <p:spPr>
          <a:xfrm flipH="1">
            <a:off x="4584697" y="3152978"/>
            <a:ext cx="698700" cy="160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1" name="Google Shape;731;p39"/>
          <p:cNvSpPr/>
          <p:nvPr/>
        </p:nvSpPr>
        <p:spPr>
          <a:xfrm>
            <a:off x="3951350" y="3388775"/>
            <a:ext cx="384300" cy="384300"/>
          </a:xfrm>
          <a:prstGeom prst="ellipse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40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8" name="Google Shape;738;p40"/>
          <p:cNvSpPr txBox="1"/>
          <p:nvPr>
            <p:ph idx="1" type="body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K=5 causes a switch from previous K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9" name="Google Shape;739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0" name="Google Shape;740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40"/>
          <p:cNvSpPr/>
          <p:nvPr/>
        </p:nvSpPr>
        <p:spPr>
          <a:xfrm>
            <a:off x="3027875" y="37891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40"/>
          <p:cNvSpPr/>
          <p:nvPr/>
        </p:nvSpPr>
        <p:spPr>
          <a:xfrm>
            <a:off x="3846125" y="33599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40"/>
          <p:cNvSpPr/>
          <p:nvPr/>
        </p:nvSpPr>
        <p:spPr>
          <a:xfrm>
            <a:off x="4069850" y="35072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40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40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40"/>
          <p:cNvSpPr/>
          <p:nvPr/>
        </p:nvSpPr>
        <p:spPr>
          <a:xfrm>
            <a:off x="4987250" y="29587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40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40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40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40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1" name="Google Shape;751;p40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40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40"/>
          <p:cNvSpPr/>
          <p:nvPr/>
        </p:nvSpPr>
        <p:spPr>
          <a:xfrm>
            <a:off x="4437250" y="32397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40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5" name="Google Shape;755;p40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56" name="Google Shape;756;p40"/>
          <p:cNvCxnSpPr>
            <a:stCxn id="753" idx="3"/>
            <a:endCxn id="743" idx="7"/>
          </p:cNvCxnSpPr>
          <p:nvPr/>
        </p:nvCxnSpPr>
        <p:spPr>
          <a:xfrm flipH="1">
            <a:off x="4195722" y="3365478"/>
            <a:ext cx="263100" cy="163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" name="Google Shape;757;p40"/>
          <p:cNvCxnSpPr>
            <a:stCxn id="753" idx="2"/>
            <a:endCxn id="742" idx="6"/>
          </p:cNvCxnSpPr>
          <p:nvPr/>
        </p:nvCxnSpPr>
        <p:spPr>
          <a:xfrm flipH="1">
            <a:off x="3993550" y="3313400"/>
            <a:ext cx="443700" cy="1203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8" name="Google Shape;758;p40"/>
          <p:cNvCxnSpPr>
            <a:stCxn id="746" idx="3"/>
            <a:endCxn id="753" idx="7"/>
          </p:cNvCxnSpPr>
          <p:nvPr/>
        </p:nvCxnSpPr>
        <p:spPr>
          <a:xfrm flipH="1">
            <a:off x="4563022" y="3084503"/>
            <a:ext cx="445800" cy="1767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9" name="Google Shape;759;p40"/>
          <p:cNvCxnSpPr>
            <a:stCxn id="745" idx="3"/>
            <a:endCxn id="753" idx="6"/>
          </p:cNvCxnSpPr>
          <p:nvPr/>
        </p:nvCxnSpPr>
        <p:spPr>
          <a:xfrm flipH="1">
            <a:off x="4584697" y="3152978"/>
            <a:ext cx="698700" cy="160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0" name="Google Shape;760;p40"/>
          <p:cNvCxnSpPr>
            <a:stCxn id="744" idx="3"/>
            <a:endCxn id="753" idx="0"/>
          </p:cNvCxnSpPr>
          <p:nvPr/>
        </p:nvCxnSpPr>
        <p:spPr>
          <a:xfrm flipH="1">
            <a:off x="4510822" y="2838603"/>
            <a:ext cx="498000" cy="4011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41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7" name="Google Shape;767;p41"/>
          <p:cNvSpPr txBox="1"/>
          <p:nvPr>
            <p:ph idx="1" type="body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choose best K value?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68" name="Google Shape;76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9" name="Google Shape;76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41"/>
          <p:cNvSpPr/>
          <p:nvPr/>
        </p:nvSpPr>
        <p:spPr>
          <a:xfrm>
            <a:off x="3027875" y="37891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41"/>
          <p:cNvSpPr/>
          <p:nvPr/>
        </p:nvSpPr>
        <p:spPr>
          <a:xfrm>
            <a:off x="3846125" y="33599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41"/>
          <p:cNvSpPr/>
          <p:nvPr/>
        </p:nvSpPr>
        <p:spPr>
          <a:xfrm>
            <a:off x="4069850" y="350727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41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41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41"/>
          <p:cNvSpPr/>
          <p:nvPr/>
        </p:nvSpPr>
        <p:spPr>
          <a:xfrm>
            <a:off x="4987250" y="295877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41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41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41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41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0" name="Google Shape;780;p41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41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41"/>
          <p:cNvSpPr/>
          <p:nvPr/>
        </p:nvSpPr>
        <p:spPr>
          <a:xfrm>
            <a:off x="4437250" y="323975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41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4" name="Google Shape;784;p41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85" name="Google Shape;785;p41"/>
          <p:cNvCxnSpPr>
            <a:stCxn id="782" idx="3"/>
            <a:endCxn id="772" idx="7"/>
          </p:cNvCxnSpPr>
          <p:nvPr/>
        </p:nvCxnSpPr>
        <p:spPr>
          <a:xfrm flipH="1">
            <a:off x="4195722" y="3365478"/>
            <a:ext cx="263100" cy="163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6" name="Google Shape;786;p41"/>
          <p:cNvCxnSpPr>
            <a:stCxn id="782" idx="2"/>
            <a:endCxn id="771" idx="6"/>
          </p:cNvCxnSpPr>
          <p:nvPr/>
        </p:nvCxnSpPr>
        <p:spPr>
          <a:xfrm flipH="1">
            <a:off x="3993550" y="3313400"/>
            <a:ext cx="443700" cy="1203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7" name="Google Shape;787;p41"/>
          <p:cNvCxnSpPr>
            <a:stCxn id="775" idx="3"/>
            <a:endCxn id="782" idx="7"/>
          </p:cNvCxnSpPr>
          <p:nvPr/>
        </p:nvCxnSpPr>
        <p:spPr>
          <a:xfrm flipH="1">
            <a:off x="4563022" y="3084503"/>
            <a:ext cx="445800" cy="1767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8" name="Google Shape;788;p41"/>
          <p:cNvCxnSpPr>
            <a:stCxn id="774" idx="3"/>
            <a:endCxn id="782" idx="6"/>
          </p:cNvCxnSpPr>
          <p:nvPr/>
        </p:nvCxnSpPr>
        <p:spPr>
          <a:xfrm flipH="1">
            <a:off x="4584697" y="3152978"/>
            <a:ext cx="698700" cy="160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9" name="Google Shape;789;p41"/>
          <p:cNvCxnSpPr>
            <a:stCxn id="773" idx="3"/>
            <a:endCxn id="782" idx="0"/>
          </p:cNvCxnSpPr>
          <p:nvPr/>
        </p:nvCxnSpPr>
        <p:spPr>
          <a:xfrm flipH="1">
            <a:off x="4510822" y="2838603"/>
            <a:ext cx="498000" cy="4011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KNN can be used for regression tasks, its performance can be quite poor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less efficient than other algorithms, so we’ve decided not to exhibit its use for regression.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 if you do want to use it for regression it is very easy to swap in the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KNNRegressor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model with scikit-learn.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5" name="Google Shape;795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a K value that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minimizes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 = 1 - 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Two methods: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Elbow method.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Cross validate a grid search of multiple K values and choose K that results in lowest error or highest accuracy.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6" name="Google Shape;79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7" name="Google Shape;79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3" name="Google Shape;803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Elbow method: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4" name="Google Shape;80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5" name="Google Shape;80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6" name="Google Shape;80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2800" y="1748375"/>
            <a:ext cx="4915899" cy="29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2" name="Google Shape;812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Elbow method: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3" name="Google Shape;813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4" name="Google Shape;814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2800" y="1748375"/>
            <a:ext cx="4915899" cy="29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p44"/>
          <p:cNvSpPr/>
          <p:nvPr/>
        </p:nvSpPr>
        <p:spPr>
          <a:xfrm rot="-3324771">
            <a:off x="4081009" y="3308197"/>
            <a:ext cx="664307" cy="241573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2" name="Google Shape;822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Elbow method: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3" name="Google Shape;823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4" name="Google Shape;824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5" name="Google Shape;82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2800" y="1748375"/>
            <a:ext cx="4915899" cy="29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45"/>
          <p:cNvSpPr/>
          <p:nvPr/>
        </p:nvSpPr>
        <p:spPr>
          <a:xfrm>
            <a:off x="2008025" y="3911950"/>
            <a:ext cx="229500" cy="458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7" name="Google Shape;827;p45"/>
          <p:cNvCxnSpPr/>
          <p:nvPr/>
        </p:nvCxnSpPr>
        <p:spPr>
          <a:xfrm>
            <a:off x="2589850" y="3936100"/>
            <a:ext cx="4389000" cy="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28" name="Google Shape;828;p45"/>
          <p:cNvCxnSpPr/>
          <p:nvPr/>
        </p:nvCxnSpPr>
        <p:spPr>
          <a:xfrm>
            <a:off x="2589850" y="4335200"/>
            <a:ext cx="4389000" cy="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29" name="Google Shape;829;p45"/>
          <p:cNvSpPr/>
          <p:nvPr/>
        </p:nvSpPr>
        <p:spPr>
          <a:xfrm rot="-3324771">
            <a:off x="4081009" y="3308197"/>
            <a:ext cx="664307" cy="241573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5" name="Google Shape;835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Cross validation only takes into account the K value with the lowest error rate across multiple folds.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could result in a more complex model (higher value of K).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Consider the context of the problem to decide if larger K values are an issue.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6" name="Google Shape;83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7" name="Google Shape;83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3" name="Google Shape;843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KNN Algorithm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Choose K value.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Sort feature vectors (N dimensional space) by distance metric.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Choose class based on K nearest feature vectors.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4" name="Google Shape;844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5" name="Google Shape;845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1" name="Google Shape;851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KNN Considerations: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Distance Metric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ways to measure distance: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Minkowski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Euclidean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Manhattan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Chebyshev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2" name="Google Shape;85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3" name="Google Shape;85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9" name="Google Shape;859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KNN Considerations: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Scaling for Distance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Features could have vastly different value ranges!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0" name="Google Shape;86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1" name="Google Shape;86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Google Shape;862;p49"/>
          <p:cNvSpPr/>
          <p:nvPr/>
        </p:nvSpPr>
        <p:spPr>
          <a:xfrm>
            <a:off x="796875" y="3174550"/>
            <a:ext cx="8155800" cy="1530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49"/>
          <p:cNvSpPr/>
          <p:nvPr/>
        </p:nvSpPr>
        <p:spPr>
          <a:xfrm>
            <a:off x="1385825" y="41453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49"/>
          <p:cNvSpPr/>
          <p:nvPr/>
        </p:nvSpPr>
        <p:spPr>
          <a:xfrm>
            <a:off x="1564150" y="39980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49"/>
          <p:cNvSpPr/>
          <p:nvPr/>
        </p:nvSpPr>
        <p:spPr>
          <a:xfrm>
            <a:off x="1606750" y="42196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49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7" name="Google Shape;867;p49"/>
          <p:cNvSpPr txBox="1"/>
          <p:nvPr/>
        </p:nvSpPr>
        <p:spPr>
          <a:xfrm rot="-5400000">
            <a:off x="-175475" y="37919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49"/>
          <p:cNvSpPr/>
          <p:nvPr/>
        </p:nvSpPr>
        <p:spPr>
          <a:xfrm>
            <a:off x="8167625" y="414530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49"/>
          <p:cNvSpPr/>
          <p:nvPr/>
        </p:nvSpPr>
        <p:spPr>
          <a:xfrm>
            <a:off x="8345950" y="399800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49"/>
          <p:cNvSpPr/>
          <p:nvPr/>
        </p:nvSpPr>
        <p:spPr>
          <a:xfrm>
            <a:off x="8388550" y="421962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6" name="Google Shape;876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KNN Considerations: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Scaling for Distance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Features could have vastly different value ranges!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7" name="Google Shape;87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8" name="Google Shape;87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79" name="Google Shape;879;p50"/>
          <p:cNvSpPr/>
          <p:nvPr/>
        </p:nvSpPr>
        <p:spPr>
          <a:xfrm>
            <a:off x="796875" y="3174550"/>
            <a:ext cx="8155800" cy="1530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50"/>
          <p:cNvSpPr/>
          <p:nvPr/>
        </p:nvSpPr>
        <p:spPr>
          <a:xfrm>
            <a:off x="1385825" y="41453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50"/>
          <p:cNvSpPr/>
          <p:nvPr/>
        </p:nvSpPr>
        <p:spPr>
          <a:xfrm>
            <a:off x="1564150" y="39980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50"/>
          <p:cNvSpPr/>
          <p:nvPr/>
        </p:nvSpPr>
        <p:spPr>
          <a:xfrm>
            <a:off x="1606750" y="42196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50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4" name="Google Shape;884;p50"/>
          <p:cNvSpPr txBox="1"/>
          <p:nvPr/>
        </p:nvSpPr>
        <p:spPr>
          <a:xfrm rot="-5400000">
            <a:off x="-175475" y="37919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5" name="Google Shape;885;p50"/>
          <p:cNvSpPr/>
          <p:nvPr/>
        </p:nvSpPr>
        <p:spPr>
          <a:xfrm>
            <a:off x="8167625" y="414530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50"/>
          <p:cNvSpPr/>
          <p:nvPr/>
        </p:nvSpPr>
        <p:spPr>
          <a:xfrm>
            <a:off x="8345950" y="399800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50"/>
          <p:cNvSpPr/>
          <p:nvPr/>
        </p:nvSpPr>
        <p:spPr>
          <a:xfrm>
            <a:off x="8388550" y="421962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8" name="Google Shape;888;p50"/>
          <p:cNvCxnSpPr/>
          <p:nvPr/>
        </p:nvCxnSpPr>
        <p:spPr>
          <a:xfrm>
            <a:off x="1765075" y="3181475"/>
            <a:ext cx="0" cy="153930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89" name="Google Shape;889;p50"/>
          <p:cNvCxnSpPr/>
          <p:nvPr/>
        </p:nvCxnSpPr>
        <p:spPr>
          <a:xfrm>
            <a:off x="8165875" y="3181475"/>
            <a:ext cx="0" cy="153930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5" name="Google Shape;895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KNN Considerations: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Scaling for Distance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Features could have vastly different value ranges!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6" name="Google Shape;896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7" name="Google Shape;897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Google Shape;898;p51"/>
          <p:cNvSpPr/>
          <p:nvPr/>
        </p:nvSpPr>
        <p:spPr>
          <a:xfrm>
            <a:off x="796875" y="3174550"/>
            <a:ext cx="8155800" cy="1530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51"/>
          <p:cNvSpPr/>
          <p:nvPr/>
        </p:nvSpPr>
        <p:spPr>
          <a:xfrm>
            <a:off x="1385825" y="41453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51"/>
          <p:cNvSpPr/>
          <p:nvPr/>
        </p:nvSpPr>
        <p:spPr>
          <a:xfrm>
            <a:off x="1564150" y="3998000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51"/>
          <p:cNvSpPr/>
          <p:nvPr/>
        </p:nvSpPr>
        <p:spPr>
          <a:xfrm>
            <a:off x="1606750" y="4219625"/>
            <a:ext cx="147300" cy="147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51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3" name="Google Shape;903;p51"/>
          <p:cNvSpPr txBox="1"/>
          <p:nvPr/>
        </p:nvSpPr>
        <p:spPr>
          <a:xfrm rot="-5400000">
            <a:off x="-175475" y="37919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4" name="Google Shape;904;p51"/>
          <p:cNvSpPr/>
          <p:nvPr/>
        </p:nvSpPr>
        <p:spPr>
          <a:xfrm>
            <a:off x="8167625" y="414530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51"/>
          <p:cNvSpPr/>
          <p:nvPr/>
        </p:nvSpPr>
        <p:spPr>
          <a:xfrm>
            <a:off x="8345950" y="3998000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51"/>
          <p:cNvSpPr/>
          <p:nvPr/>
        </p:nvSpPr>
        <p:spPr>
          <a:xfrm>
            <a:off x="8388550" y="4219625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7" name="Google Shape;907;p51"/>
          <p:cNvCxnSpPr/>
          <p:nvPr/>
        </p:nvCxnSpPr>
        <p:spPr>
          <a:xfrm>
            <a:off x="802925" y="4376450"/>
            <a:ext cx="8125800" cy="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08" name="Google Shape;908;p51"/>
          <p:cNvCxnSpPr/>
          <p:nvPr/>
        </p:nvCxnSpPr>
        <p:spPr>
          <a:xfrm>
            <a:off x="802925" y="3995450"/>
            <a:ext cx="8125800" cy="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have also heard of K means algorithm.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 means is unrelated to KNN, be careful not to confuse the two due to their similar sounding names!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4" name="Google Shape;914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KNN Considerations: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Scaling is necessary for KNN.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5" name="Google Shape;915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6" name="Google Shape;916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17" name="Google Shape;917;p52"/>
          <p:cNvSpPr/>
          <p:nvPr/>
        </p:nvSpPr>
        <p:spPr>
          <a:xfrm>
            <a:off x="3461400" y="2686450"/>
            <a:ext cx="2315700" cy="2018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52"/>
          <p:cNvSpPr txBox="1"/>
          <p:nvPr/>
        </p:nvSpPr>
        <p:spPr>
          <a:xfrm>
            <a:off x="2924175" y="4704550"/>
            <a:ext cx="34893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Scaled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9" name="Google Shape;919;p52"/>
          <p:cNvSpPr txBox="1"/>
          <p:nvPr/>
        </p:nvSpPr>
        <p:spPr>
          <a:xfrm rot="-5400000">
            <a:off x="2306525" y="35813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Scaled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0" name="Google Shape;920;p52"/>
          <p:cNvSpPr/>
          <p:nvPr/>
        </p:nvSpPr>
        <p:spPr>
          <a:xfrm>
            <a:off x="3605150" y="3892013"/>
            <a:ext cx="147300" cy="1473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52"/>
          <p:cNvSpPr/>
          <p:nvPr/>
        </p:nvSpPr>
        <p:spPr>
          <a:xfrm>
            <a:off x="3844175" y="3479088"/>
            <a:ext cx="147300" cy="1473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52"/>
          <p:cNvSpPr/>
          <p:nvPr/>
        </p:nvSpPr>
        <p:spPr>
          <a:xfrm>
            <a:off x="3958875" y="4145288"/>
            <a:ext cx="147300" cy="1473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52"/>
          <p:cNvSpPr/>
          <p:nvPr/>
        </p:nvSpPr>
        <p:spPr>
          <a:xfrm>
            <a:off x="4976750" y="3511013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52"/>
          <p:cNvSpPr/>
          <p:nvPr/>
        </p:nvSpPr>
        <p:spPr>
          <a:xfrm>
            <a:off x="5215775" y="3098088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52"/>
          <p:cNvSpPr/>
          <p:nvPr/>
        </p:nvSpPr>
        <p:spPr>
          <a:xfrm>
            <a:off x="5330475" y="3764288"/>
            <a:ext cx="147300" cy="1473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1" name="Google Shape;931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the KNN Algorithm is relatively simple, keep in mind the following considerations: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Choosing the optimal K value.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Scaling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continue to explore how to perform KNN for classification!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2" name="Google Shape;932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3" name="Google Shape;933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KNN Classification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9" name="Google Shape;939;p5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Part One: Data and Model</a:t>
            </a:r>
            <a:endParaRPr/>
          </a:p>
        </p:txBody>
      </p:sp>
      <p:pic>
        <p:nvPicPr>
          <p:cNvPr descr="watermark.jpg" id="940" name="Google Shape;940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1" name="Google Shape;941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KNN Classification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7" name="Google Shape;947;p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Part Two: Choosing K</a:t>
            </a:r>
            <a:endParaRPr/>
          </a:p>
        </p:txBody>
      </p:sp>
      <p:pic>
        <p:nvPicPr>
          <p:cNvPr descr="watermark.jpg" id="948" name="Google Shape;948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9" name="Google Shape;949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5" name="Google Shape;955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Pipeline object in Scikit-Learn can set up a sequence of repeated operations, such as a scaler and a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way only the pipeline needs to be called, instead of having to repeatedly call a scaler and a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6" name="Google Shape;956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7" name="Google Shape;957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57"/>
          <p:cNvSpPr txBox="1"/>
          <p:nvPr>
            <p:ph type="ctrTitle"/>
          </p:nvPr>
        </p:nvSpPr>
        <p:spPr>
          <a:xfrm>
            <a:off x="311708" y="1354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KNN Exercise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3" name="Google Shape;963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4" name="Google Shape;964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0" name="Google Shape;970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test your new skills on a real data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be analyzing sonar frequencies to help distinguish between rocks or sea mines!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1" name="Google Shape;971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2" name="Google Shape;97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3" name="Google Shape;97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3026" y="2825325"/>
            <a:ext cx="4337950" cy="21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59"/>
          <p:cNvSpPr txBox="1"/>
          <p:nvPr>
            <p:ph type="ctrTitle"/>
          </p:nvPr>
        </p:nvSpPr>
        <p:spPr>
          <a:xfrm>
            <a:off x="311708" y="1354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KNN Exercise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9" name="Google Shape;979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0" name="Google Shape;980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ISLR Relevant Reading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Chapter 2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Formula 2.12 starts discussion on KNN for classification.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0502" y="3242402"/>
            <a:ext cx="5294826" cy="126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KNN Classification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and Intuition </a:t>
            </a:r>
            <a:endParaRPr/>
          </a:p>
        </p:txBody>
      </p:sp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" name="Google Shape;98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 nearest neighbors is one of the simplest machine learning algorithms.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simply assigns a label to new data based on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distance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between the old data and new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the intuition with an example use case...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Sexing chicks is still a very manual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en.wikipedia.org/wiki/Chick_sexing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we gathered a dataset of baby chick heights and weights.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could we train an algorithm to identify the sex of a new baby chick based on historical features?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0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" name="Google Shape;114;p20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6841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a height and weight data set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3224700" y="4096375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/>
          <p:nvPr/>
        </p:nvSpPr>
        <p:spPr>
          <a:xfrm>
            <a:off x="3583200" y="3686300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3669350" y="3345425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3777575" y="3949075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/>
          <p:nvPr/>
        </p:nvSpPr>
        <p:spPr>
          <a:xfrm>
            <a:off x="3282075" y="3345425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/>
          <p:nvPr/>
        </p:nvSpPr>
        <p:spPr>
          <a:xfrm>
            <a:off x="3372000" y="3754725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/>
          <p:nvPr/>
        </p:nvSpPr>
        <p:spPr>
          <a:xfrm>
            <a:off x="3924875" y="3607425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4217150" y="3251825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4156050" y="3492725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4089000" y="3801775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3943250" y="3251825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3730500" y="3104525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5261825" y="2818900"/>
            <a:ext cx="147300" cy="14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/>
          <p:nvPr/>
        </p:nvSpPr>
        <p:spPr>
          <a:xfrm rot="6226896">
            <a:off x="5789533" y="2222242"/>
            <a:ext cx="147342" cy="147342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 rot="6226896">
            <a:off x="5749834" y="2776562"/>
            <a:ext cx="147342" cy="147342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"/>
          <p:cNvSpPr/>
          <p:nvPr/>
        </p:nvSpPr>
        <p:spPr>
          <a:xfrm rot="6226896">
            <a:off x="5815134" y="2510560"/>
            <a:ext cx="147342" cy="147342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/>
          <p:nvPr/>
        </p:nvSpPr>
        <p:spPr>
          <a:xfrm rot="6226896">
            <a:off x="6008908" y="2339062"/>
            <a:ext cx="147342" cy="147342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/>
          <p:nvPr/>
        </p:nvSpPr>
        <p:spPr>
          <a:xfrm rot="7203796">
            <a:off x="6165647" y="2888466"/>
            <a:ext cx="147318" cy="14731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/>
          <p:nvPr/>
        </p:nvSpPr>
        <p:spPr>
          <a:xfrm rot="7203796">
            <a:off x="5810841" y="2978189"/>
            <a:ext cx="147318" cy="14731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/>
          <p:nvPr/>
        </p:nvSpPr>
        <p:spPr>
          <a:xfrm rot="7203796">
            <a:off x="5971972" y="3409365"/>
            <a:ext cx="147318" cy="14731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 rot="7203796">
            <a:off x="5794174" y="3235716"/>
            <a:ext cx="147318" cy="14731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 rot="7203796">
            <a:off x="5560395" y="3022749"/>
            <a:ext cx="147318" cy="14731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 rot="7203796">
            <a:off x="6109302" y="3172381"/>
            <a:ext cx="147318" cy="14731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 rot="7203796">
            <a:off x="6343419" y="3062159"/>
            <a:ext cx="147318" cy="14731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1"/>
          <p:cNvSpPr/>
          <p:nvPr/>
        </p:nvSpPr>
        <p:spPr>
          <a:xfrm rot="7203796">
            <a:off x="3193847" y="3650466"/>
            <a:ext cx="147318" cy="14731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1"/>
          <p:cNvSpPr/>
          <p:nvPr/>
        </p:nvSpPr>
        <p:spPr>
          <a:xfrm rot="7203796">
            <a:off x="2839041" y="3740189"/>
            <a:ext cx="147318" cy="14731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1"/>
          <p:cNvSpPr/>
          <p:nvPr/>
        </p:nvSpPr>
        <p:spPr>
          <a:xfrm rot="7203796">
            <a:off x="3000172" y="4171365"/>
            <a:ext cx="147318" cy="14731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1"/>
          <p:cNvSpPr/>
          <p:nvPr/>
        </p:nvSpPr>
        <p:spPr>
          <a:xfrm rot="7203796">
            <a:off x="2822374" y="3997716"/>
            <a:ext cx="147318" cy="14731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 rot="7203796">
            <a:off x="2588595" y="3784749"/>
            <a:ext cx="147318" cy="14731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/>
          <p:nvPr/>
        </p:nvSpPr>
        <p:spPr>
          <a:xfrm rot="7203796">
            <a:off x="3137502" y="3934381"/>
            <a:ext cx="147318" cy="14731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