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y="5143500" cx="9144000"/>
  <p:notesSz cx="6858000" cy="9144000"/>
  <p:embeddedFontLst>
    <p:embeddedFont>
      <p:font typeface="Montserrat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2D4E3B-74DD-446A-A1E3-6F60E9AA0D8D}">
  <a:tblStyle styleId="{392D4E3B-74DD-446A-A1E3-6F60E9AA0D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Montserrat-italic.fntdata"/><Relationship Id="rId72" Type="http://schemas.openxmlformats.org/officeDocument/2006/relationships/font" Target="fonts/Montserrat-bold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schemas.openxmlformats.org/officeDocument/2006/relationships/font" Target="fonts/Montserrat-bold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Montserrat-regular.fntdata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fce862e6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fce862e6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fce862e6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fce862e6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fce862e6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fce862e6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fce862e6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fce862e6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fce862e6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fce862e6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fce862e6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fce862e6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ce862e6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ce862e6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fce862e6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fce862e6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fce862e6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fce862e6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fce862e6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fce862e6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fce862e6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fce862e6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fce862e6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fce862e6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fce862e6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fce862e6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fce862e6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fce862e6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fce862e6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fce862e6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fce862e6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fce862e6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9fce862e6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9fce862e6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fce862e6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fce862e6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fce862e6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fce862e6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fce862e61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fce862e61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fce862e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fce862e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fce862e6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fce862e6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fce862e6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fce862e6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fce862e6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9fce862e6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fce862e61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fce862e61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fce862e61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fce862e6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9fce862e6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9fce862e6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9fce862e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9fce862e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9fce862e61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9fce862e61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fce862e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fce862e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9fce862e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9fce862e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fce862e6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fce862e6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fce862e61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9fce862e61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fce862e6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fce862e6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9fce862e61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9fce862e61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fce862e61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fce862e61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fce862e61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9fce862e61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9fce862e61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9fce862e61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9fce862e61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9fce862e6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fce862e61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fce862e61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9fce862e61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9fce862e61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9fce862e61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9fce862e61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fce862e6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fce862e6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9fce862e61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9fce862e61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9fce862e61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9fce862e61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9fce862e61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9fce862e61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fce862e61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fce862e61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fce862e61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fce862e61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fdc8aa26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9fdc8aa26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9fdc8aa2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9fdc8aa2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9fdc8aa26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9fdc8aa26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9fdc8aa26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9fdc8aa26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fdc8aa26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fdc8aa26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fce862e6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fce862e6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9fdc8aa26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9fdc8aa26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9fdc8aa26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9fdc8aa26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fdc8aa26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fdc8aa26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9fdc8aa26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9fdc8aa26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9fce862e61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9fce862e61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9fdc8aa26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9fdc8aa26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fce862e6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fce862e6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fce862e6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fce862e6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fce862e6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fce862e6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39900" y="1830675"/>
            <a:ext cx="8464200" cy="19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Preparation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Could also combine extracted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 Feature: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 or 1 value indicating: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Both weekend and evening?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common for string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algorithms can not accept string data (can’t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string such as “red” by a numeric coefficient)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categorical data is presented as string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a large data set of social network users could have country of origin as a string feature (e.g. USA, UK, MEX, etc...)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two approaches here: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One-hot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convert categories into integers 1,2,3...N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convert categories into integers 1,2,3...N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27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{392D4E3B-74DD-446A-A1E3-6F60E9AA0D8D}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convert categories into integers 1,2,3...N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8" name="Google Shape;178;p28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{392D4E3B-74DD-446A-A1E3-6F60E9AA0D8D}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28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0" name="Google Shape;180;p28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{392D4E3B-74DD-446A-A1E3-6F60E9AA0D8D}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Possible issue is implied ordering and relationship (ordinal variable)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9" name="Google Shape;189;p29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{392D4E3B-74DD-446A-A1E3-6F60E9AA0D8D}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29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1" name="Google Shape;191;p29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{392D4E3B-74DD-446A-A1E3-6F60E9AA0D8D}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see the implication MEX is twice the value of USA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" name="Google Shape;200;p30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{392D4E3B-74DD-446A-A1E3-6F60E9AA0D8D}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1" name="Google Shape;201;p30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30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{392D4E3B-74DD-446A-A1E3-6F60E9AA0D8D}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see the implication CAN is three times the value of USA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31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{392D4E3B-74DD-446A-A1E3-6F60E9AA0D8D}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2" name="Google Shape;212;p31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3" name="Google Shape;213;p31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{392D4E3B-74DD-446A-A1E3-6F60E9AA0D8D}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real world, not every data set is machine learning ready, we often need to perform data cleaning or try to produce more usable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section, we’ll work on the large linear regression data set to get it ready for a machine learning project.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may or may not make sense depending on the feature and domain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2" name="Google Shape;222;p32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{392D4E3B-74DD-446A-A1E3-6F60E9AA0D8D}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3" name="Google Shape;223;p32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4" name="Google Shape;224;p32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{392D4E3B-74DD-446A-A1E3-6F60E9AA0D8D}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may or may not make sense depending on the feature and domain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3" name="Google Shape;233;p33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{392D4E3B-74DD-446A-A1E3-6F60E9AA0D8D}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Spice Level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Mild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Mild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33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5" name="Google Shape;235;p33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{392D4E3B-74DD-446A-A1E3-6F60E9AA0D8D}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Spice Level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carefully consider the implication of 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Google Shape;24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4" name="Google Shape;244;p34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{392D4E3B-74DD-446A-A1E3-6F60E9AA0D8D}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Spice Level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Mild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Mild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5" name="Google Shape;245;p34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6" name="Google Shape;246;p34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{392D4E3B-74DD-446A-A1E3-6F60E9AA0D8D}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Spice Level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do and understand.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Does not increase number of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Implies ordered relationship between categories.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 each category into individual features that are either 0 or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 categories into individual features that are either 0 or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1" name="Google Shape;271;p37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{392D4E3B-74DD-446A-A1E3-6F60E9AA0D8D}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 categories into individual features that are either 0 or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0" name="Google Shape;280;p38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{392D4E3B-74DD-446A-A1E3-6F60E9AA0D8D}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1" name="Google Shape;281;p38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2" name="Google Shape;282;p38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{392D4E3B-74DD-446A-A1E3-6F60E9AA0D8D}</a:tableStyleId>
              </a:tblPr>
              <a:tblGrid>
                <a:gridCol w="723400"/>
                <a:gridCol w="723400"/>
                <a:gridCol w="72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ordered relationship is implied between categories.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1" name="Google Shape;291;p39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{392D4E3B-74DD-446A-A1E3-6F60E9AA0D8D}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2" name="Google Shape;292;p39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3" name="Google Shape;293;p39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{392D4E3B-74DD-446A-A1E3-6F60E9AA0D8D}</a:tableStyleId>
              </a:tblPr>
              <a:tblGrid>
                <a:gridCol w="723400"/>
                <a:gridCol w="723400"/>
                <a:gridCol w="72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we greatly expanded our feature set, many more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0" name="Google Shape;30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1" name="Google Shape;30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2" name="Google Shape;302;p40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{392D4E3B-74DD-446A-A1E3-6F60E9AA0D8D}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3" name="Google Shape;303;p40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4" name="Google Shape;304;p40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{392D4E3B-74DD-446A-A1E3-6F60E9AA0D8D}</a:tableStyleId>
              </a:tblPr>
              <a:tblGrid>
                <a:gridCol w="723400"/>
                <a:gridCol w="723400"/>
                <a:gridCol w="72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try to reduce this feature column expansion by creating higher level categories.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regions or continents instead of countries.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feature engineering?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process of using domain knowledge to extract features from raw data via data mining techniques.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does this actually entail?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pandas .map() or .apply() can achieve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require a lot of tuning and domain experience to choose reasonable higher level categories or mappings.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9" name="Google Shape;31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must be aware of the “dummy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trap”, mathematically known as multi-collinearity.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Converting to dummy variables can cause features to be duplicated.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consider the simplest possible example...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Google Shape;32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Google Shape;32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a binary category (only two options):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5" name="Google Shape;33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6" name="Google Shape;33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7" name="Google Shape;337;p44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{392D4E3B-74DD-446A-A1E3-6F60E9AA0D8D}</a:tableStyleId>
              </a:tblPr>
              <a:tblGrid>
                <a:gridCol w="1846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Vertical Direction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a binary category (only two options):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5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{392D4E3B-74DD-446A-A1E3-6F60E9AA0D8D}</a:tableStyleId>
              </a:tblPr>
              <a:tblGrid>
                <a:gridCol w="1846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Vertical Direction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7" name="Google Shape;347;p45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8" name="Google Shape;348;p45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{392D4E3B-74DD-446A-A1E3-6F60E9AA0D8D}</a:tableStyleId>
              </a:tblPr>
              <a:tblGrid>
                <a:gridCol w="923300"/>
                <a:gridCol w="92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new columns are duplicate information with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inverted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encoding.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6" name="Google Shape;35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7" name="Google Shape;357;p46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{392D4E3B-74DD-446A-A1E3-6F60E9AA0D8D}</a:tableStyleId>
              </a:tblPr>
              <a:tblGrid>
                <a:gridCol w="1846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Vertical Direction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8" name="Google Shape;358;p46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9" name="Google Shape;359;p46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{392D4E3B-74DD-446A-A1E3-6F60E9AA0D8D}</a:tableStyleId>
              </a:tblPr>
              <a:tblGrid>
                <a:gridCol w="923300"/>
                <a:gridCol w="92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0" name="Google Shape;360;p46"/>
          <p:cNvSpPr/>
          <p:nvPr/>
        </p:nvSpPr>
        <p:spPr>
          <a:xfrm>
            <a:off x="4925550" y="2621575"/>
            <a:ext cx="2229300" cy="224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Easily fixed by simply dropping last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9" name="Google Shape;369;p47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{392D4E3B-74DD-446A-A1E3-6F60E9AA0D8D}</a:tableStyleId>
              </a:tblPr>
              <a:tblGrid>
                <a:gridCol w="1846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Vertical Direction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0" name="Google Shape;370;p47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1" name="Google Shape;371;p47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{392D4E3B-74DD-446A-A1E3-6F60E9AA0D8D}</a:tableStyleId>
              </a:tblPr>
              <a:tblGrid>
                <a:gridCol w="92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can be extended to more than 2 categories: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0" name="Google Shape;380;p48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{392D4E3B-74DD-446A-A1E3-6F60E9AA0D8D}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1" name="Google Shape;381;p48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2" name="Google Shape;382;p48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{392D4E3B-74DD-446A-A1E3-6F60E9AA0D8D}</a:tableStyleId>
              </a:tblPr>
              <a:tblGrid>
                <a:gridCol w="723400"/>
                <a:gridCol w="72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ordering implied.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create many more feature columns and coefficients.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Dummy variable trap consideration.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easy to add new categories.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Throughout this section of the course we’ll work on addressing the following issues: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Outliers in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every issue here is strictly “feature engineering”, but could also be called “data cleaning”.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feature engineering in general will always be data and domain dependent.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one size fits all solution!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general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approaches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Transforming Information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Outliers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21" name="Google Shape;42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2" name="Google Shape;42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a data set will have a few points that are extreme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often better to simply remove these few points from the data set in order to have a more generalized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Considerations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Definition of an Outlier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Range and Limits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Percentage of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both very domain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dependant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Google Shape;43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8" name="Google Shape;43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Considerations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Range and Limits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decide what will constitute an outlier with some methodology: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InterQuartile Range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Deviation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Visualized or Domain Limit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5" name="Google Shape;44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6" name="Google Shape;44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Considerations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Percentage of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if a large percentage of your data is being labeled as an outlier, then you actually just have a wide distribution, not outliers!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outliers to a few percentage points a most.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3" name="Google Shape;45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4" name="Google Shape;45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Considerations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Utilize visualization plots to be able to see and identify outlier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this will create caveats for your future model (e.g. Model not suitable for houses priced over $10 Million)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1" name="Google Shape;46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2" name="Google Shape;46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is no 100% correct outlier methodology that will apply to every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Ames Data Set for outliers!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9" name="Google Shape;46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0" name="Google Shape;47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EVALUATING WHAT IS MISSING</a:t>
            </a:r>
            <a:endParaRPr/>
          </a:p>
        </p:txBody>
      </p:sp>
      <p:pic>
        <p:nvPicPr>
          <p:cNvPr descr="watermark.jpg" id="477" name="Google Shape;477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8" name="Google Shape;47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4" name="Google Shape;484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you’ve viewed the “Missing Data” lecture in the pandas section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continuing with this series of lectures!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concepts and methods referred to here were explained in those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5" name="Google Shape;485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6" name="Google Shape;486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dataset with visitor expenditure information for a bar.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a timestamp for each row: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1990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-12-01 09:26:03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its current format, its very difficult to pass into a machine learning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2" name="Google Shape;492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Working with the Ames data set, in Part One we will focus on evaluating just how much data is missing.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3" name="Google Shape;493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4" name="Google Shape;494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FILLING DATA FOR ROWS</a:t>
            </a:r>
            <a:endParaRPr/>
          </a:p>
        </p:txBody>
      </p:sp>
      <p:pic>
        <p:nvPicPr>
          <p:cNvPr descr="watermark.jpg" id="501" name="Google Shape;50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we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calculated percentage of data missing per feature column: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9" name="Google Shape;50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0" name="Google Shape;51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7550" y="2232150"/>
            <a:ext cx="4569425" cy="295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first work on considering features that have a very small percent missing.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8" name="Google Shape;51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9" name="Google Shape;51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7550" y="2232150"/>
            <a:ext cx="4569425" cy="295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case of just a few rows missing the feature data,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we’ll consider either dropping these few rows or filling in with a reasonable assumption based off domain knowledge.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the notebook to explore our options!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7" name="Google Shape;52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8" name="Google Shape;52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Google Shape;534;p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THREE: FEATURE COLUMNS</a:t>
            </a:r>
            <a:endParaRPr/>
          </a:p>
        </p:txBody>
      </p:sp>
      <p:pic>
        <p:nvPicPr>
          <p:cNvPr descr="watermark.jpg" id="535" name="Google Shape;53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6" name="Google Shape;53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now dealing with missing data that goes beyond our 1% threshold.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3" name="Google Shape;543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4" name="Google Shape;544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438" y="2219313"/>
            <a:ext cx="35718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1" name="Google Shape;551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other words, more than 1% of rows are missing some of these feature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2" name="Google Shape;552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3" name="Google Shape;55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438" y="2219313"/>
            <a:ext cx="35718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0" name="Google Shape;560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main approaches here: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in the missing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the feature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consider the pros and cons of each approach...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1" name="Google Shape;561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2" name="Google Shape;562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8" name="Google Shape;568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the feature column: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simple to do.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longer need to worry about that feature in the future.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lose a feature with possible important signal.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Should consider drop feature approach when many rows are NaN.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9" name="Google Shape;569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0" name="Google Shape;570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its current format, its very difficult to pass into a machine learning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coefficient we can apply for a non-numeric data point: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1990-12-01 09:26:03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for most algorithms we need to make sure features are float or 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the missing feature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Potentially changing ground truth in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Must decide on reasonable estimation to filled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Must apply transformation to all future data for predictions.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7" name="Google Shape;577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8" name="Google Shape;578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the missing feature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Simplest case: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all NaN values with a reasonable assumption (e.g. zero if assumed NaN implied zero)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Harder cases: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Must use statistical methods based on other columns to fill in NaN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5" name="Google Shape;585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6" name="Google Shape;586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2" name="Google Shape;592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the missing feature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Statistical Estimation: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Dataset about people with some age data missing.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Could use current career/education status to fill in data (e.g. people currently in college fill in with 20 yrs)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3" name="Google Shape;593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4" name="Google Shape;594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both approaches!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the Ames data set, many NaN values are probably actually correctly “zero”. But we want to show the methodology for multiple approaches!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1" name="Google Shape;601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2" name="Google Shape;602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8" name="Google Shape;608;p7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09" name="Google Shape;609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0" name="Google Shape;610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going to jump straight to the transformation of the data, but make sure to have watched the section introduction lecture in full for a detailed discussion on dummy variables and one hot encoding!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7" name="Google Shape;617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8" name="Google Shape;618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we extract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1990-12-01 09:26:03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Year: 1990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Month: 12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Weekday or Weekend (0/1)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Mon:1,Tues:2, … Sun:7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complex examples: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data for deed of house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Length of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times certain terms are mentioned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actually already done this with Polynomial Regression!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advertising spend could have possible interaction terms to consider, so we could multiply them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