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Lst>
  <p:sldSz cy="5143500" cx="9144000"/>
  <p:notesSz cx="6858000" cy="9144000"/>
  <p:embeddedFontLst>
    <p:embeddedFont>
      <p:font typeface="Montserrat"/>
      <p:regular r:id="rId107"/>
      <p:bold r:id="rId108"/>
      <p:italic r:id="rId109"/>
      <p:boldItalic r:id="rId110"/>
    </p:embeddedFont>
    <p:embeddedFont>
      <p:font typeface="Overpass"/>
      <p:regular r:id="rId111"/>
      <p:bold r:id="rId112"/>
      <p:italic r:id="rId113"/>
      <p:boldItalic r:id="rId1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CDAFF6-8423-4154-BE07-26E125E94D23}">
  <a:tblStyle styleId="{1DCDAFF6-8423-4154-BE07-26E125E94D2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Montserrat-regular.fntdata"/><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Montserrat-italic.fntdata"/><Relationship Id="rId108" Type="http://schemas.openxmlformats.org/officeDocument/2006/relationships/font" Target="fonts/Montserrat-bold.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Montserrat-bold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Overpass-boldItalic.fntdata"/><Relationship Id="rId18" Type="http://schemas.openxmlformats.org/officeDocument/2006/relationships/slide" Target="slides/slide13.xml"/><Relationship Id="rId113" Type="http://schemas.openxmlformats.org/officeDocument/2006/relationships/font" Target="fonts/Overpass-italic.fntdata"/><Relationship Id="rId112" Type="http://schemas.openxmlformats.org/officeDocument/2006/relationships/font" Target="fonts/Overpass-bold.fntdata"/><Relationship Id="rId111" Type="http://schemas.openxmlformats.org/officeDocument/2006/relationships/font" Target="fonts/Overpass-regular.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e642d2c8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e642d2c8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be642d2c8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be642d2c8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be642d2c8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be642d2c8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e642d2c8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e642d2c8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e642d2c8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e642d2c8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e642d2c8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e642d2c8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e642d2c8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e642d2c8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e642d2c8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e642d2c8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e642d2c8d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e642d2c8d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e642d2c8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e642d2c8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e642d2c8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e642d2c8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e642d2c8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e642d2c8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d174262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d174262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e642d2c8d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e642d2c8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e642d2c8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e642d2c8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e642d2c8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e642d2c8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e642d2c8d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e642d2c8d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e642d2c8d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e642d2c8d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e642d2c8d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e642d2c8d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e642d2c8d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e642d2c8d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e642d2c8d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e642d2c8d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e642d2c8d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e642d2c8d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e642d2c8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e642d2c8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e642d2c8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e642d2c8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e642d2c8d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e642d2c8d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e642d2c8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e642d2c8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e642d2c8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e642d2c8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e642d2c8d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e642d2c8d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e642d2c8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e642d2c8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e642d2c8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e642d2c8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e642d2c8d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e642d2c8d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e642d2c8d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e642d2c8d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e642d2c8d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e642d2c8d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e642d2c8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e642d2c8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d174262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d174262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e642d2c8d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e642d2c8d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e642d2c8d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be642d2c8d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e642d2c8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e642d2c8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be642d2c8d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be642d2c8d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be642d2c8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be642d2c8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e642d2c8d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e642d2c8d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be642d2c8d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be642d2c8d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e642d2c8d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e642d2c8d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be642d2c8d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be642d2c8d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be642d2c8d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be642d2c8d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e642d2c8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e642d2c8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be642d2c8d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be642d2c8d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be642d2c8d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be642d2c8d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be642d2c8d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be642d2c8d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be642d2c8d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be642d2c8d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be642d2c8d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be642d2c8d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be642d2c8d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be642d2c8d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be642d2c8d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be642d2c8d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be642d2c8d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be642d2c8d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be642d2c8d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be642d2c8d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be642d2c8d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be642d2c8d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e642d2c8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e642d2c8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be642d2c8d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be642d2c8d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be642d2c8d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be642d2c8d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be642d2c8d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be642d2c8d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be642d2c8d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be642d2c8d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be642d2c8d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be642d2c8d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be642d2c8d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be642d2c8d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be642d2c8d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be642d2c8d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be642d2c8d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be642d2c8d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be642d2c8d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be642d2c8d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be642d2c8d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be642d2c8d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e642d2c8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e642d2c8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be642d2c8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be642d2c8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bd174262f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bd174262f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bd174262f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bd174262f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be642d2c8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be642d2c8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be642d2c8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be642d2c8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be642d2c8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be642d2c8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be642d2c8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be642d2c8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be642d2c8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be642d2c8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be642d2c8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be642d2c8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bd174262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bd174262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e642d2c8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e642d2c8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bd174262f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bd174262f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bd174262f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bd174262f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be642d2c8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be642d2c8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be642d2c8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be642d2c8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be642d2c8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be642d2c8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bd174262f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bd174262f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bd174262f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bd174262f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bd174262f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bd174262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be642d2c8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be642d2c8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bd174262f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bd174262f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e642d2c8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e642d2c8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bd174262f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bd174262f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be642d2c8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be642d2c8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bd174262f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bd174262f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bd174262f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bd174262f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bd174262f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bd174262f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bd174262f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bd174262f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be642d2c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be642d2c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be642d2c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be642d2c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be642d2c8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be642d2c8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be642d2c8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be642d2c8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4.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 Id="rId4" Type="http://schemas.openxmlformats.org/officeDocument/2006/relationships/image" Target="../media/image10.png"/><Relationship Id="rId5"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jp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jp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jp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jp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jp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jp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jp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jp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jp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3.pn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1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4.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4.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4.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4.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4.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4.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4.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4.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4.jp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4.jpg"/><Relationship Id="rId4" Type="http://schemas.openxmlformats.org/officeDocument/2006/relationships/image" Target="../media/image1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4.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4.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4.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4.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4.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4.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4.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4.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4.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4.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4.jpg"/><Relationship Id="rId4" Type="http://schemas.openxmlformats.org/officeDocument/2006/relationships/image" Target="../media/image19.png"/><Relationship Id="rId5" Type="http://schemas.openxmlformats.org/officeDocument/2006/relationships/image" Target="../media/image1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4.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4.jpg"/><Relationship Id="rId4" Type="http://schemas.openxmlformats.org/officeDocument/2006/relationships/image" Target="../media/image20.png"/><Relationship Id="rId5" Type="http://schemas.openxmlformats.org/officeDocument/2006/relationships/image" Target="../media/image1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4.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4.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4.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4.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 and NLP</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2"/>
          <p:cNvPicPr preferRelativeResize="0"/>
          <p:nvPr/>
        </p:nvPicPr>
        <p:blipFill>
          <a:blip r:embed="rId3">
            <a:alphaModFix/>
          </a:blip>
          <a:stretch>
            <a:fillRect/>
          </a:stretch>
        </p:blipFill>
        <p:spPr>
          <a:xfrm>
            <a:off x="4499225" y="868500"/>
            <a:ext cx="4244300" cy="1099750"/>
          </a:xfrm>
          <a:prstGeom prst="rect">
            <a:avLst/>
          </a:prstGeom>
          <a:noFill/>
          <a:ln>
            <a:noFill/>
          </a:ln>
        </p:spPr>
      </p:pic>
      <p:sp>
        <p:nvSpPr>
          <p:cNvPr id="132" name="Google Shape;132;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33" name="Google Shape;133;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and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are events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P(A|B)</a:t>
            </a:r>
            <a:r>
              <a:rPr lang="en" sz="2900">
                <a:solidFill>
                  <a:srgbClr val="434343"/>
                </a:solidFill>
                <a:latin typeface="Montserrat"/>
                <a:ea typeface="Montserrat"/>
                <a:cs typeface="Montserrat"/>
                <a:sym typeface="Montserrat"/>
              </a:rPr>
              <a:t> is probability of event </a:t>
            </a: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given that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is True.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P(B|A)</a:t>
            </a:r>
            <a:r>
              <a:rPr lang="en" sz="2900">
                <a:solidFill>
                  <a:srgbClr val="434343"/>
                </a:solidFill>
                <a:latin typeface="Montserrat"/>
                <a:ea typeface="Montserrat"/>
                <a:cs typeface="Montserrat"/>
                <a:sym typeface="Montserrat"/>
              </a:rPr>
              <a:t> is probability of event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given that </a:t>
            </a: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is True.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P(A)</a:t>
            </a:r>
            <a:r>
              <a:rPr lang="en" sz="2900">
                <a:solidFill>
                  <a:srgbClr val="434343"/>
                </a:solidFill>
                <a:latin typeface="Montserrat"/>
                <a:ea typeface="Montserrat"/>
                <a:cs typeface="Montserrat"/>
                <a:sym typeface="Montserrat"/>
              </a:rPr>
              <a:t> is probability of A </a:t>
            </a:r>
            <a:r>
              <a:rPr lang="en" sz="2900">
                <a:solidFill>
                  <a:srgbClr val="434343"/>
                </a:solidFill>
                <a:latin typeface="Montserrat"/>
                <a:ea typeface="Montserrat"/>
                <a:cs typeface="Montserrat"/>
                <a:sym typeface="Montserrat"/>
              </a:rPr>
              <a:t>occurring</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P(B)</a:t>
            </a:r>
            <a:r>
              <a:rPr lang="en" sz="2900">
                <a:solidFill>
                  <a:srgbClr val="434343"/>
                </a:solidFill>
                <a:latin typeface="Montserrat"/>
                <a:ea typeface="Montserrat"/>
                <a:cs typeface="Montserrat"/>
                <a:sym typeface="Montserrat"/>
              </a:rPr>
              <a:t> is </a:t>
            </a:r>
            <a:r>
              <a:rPr lang="en" sz="2900">
                <a:solidFill>
                  <a:srgbClr val="434343"/>
                </a:solidFill>
                <a:latin typeface="Montserrat"/>
                <a:ea typeface="Montserrat"/>
                <a:cs typeface="Montserrat"/>
                <a:sym typeface="Montserrat"/>
              </a:rPr>
              <a:t>probability</a:t>
            </a:r>
            <a:r>
              <a:rPr lang="en" sz="2900">
                <a:solidFill>
                  <a:srgbClr val="434343"/>
                </a:solidFill>
                <a:latin typeface="Montserrat"/>
                <a:ea typeface="Montserrat"/>
                <a:cs typeface="Montserrat"/>
                <a:sym typeface="Montserrat"/>
              </a:rPr>
              <a:t> of B occurring.</a:t>
            </a:r>
            <a:endParaRPr sz="2900">
              <a:solidFill>
                <a:srgbClr val="434343"/>
              </a:solidFill>
              <a:latin typeface="Montserrat"/>
              <a:ea typeface="Montserrat"/>
              <a:cs typeface="Montserrat"/>
              <a:sym typeface="Montserrat"/>
            </a:endParaRPr>
          </a:p>
        </p:txBody>
      </p:sp>
      <p:pic>
        <p:nvPicPr>
          <p:cNvPr descr="watermark.jpg" id="134" name="Google Shape;134;p2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5" name="Google Shape;135;p2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with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Text Data</a:t>
            </a:r>
            <a:endParaRPr b="1">
              <a:latin typeface="Montserrat"/>
              <a:ea typeface="Montserrat"/>
              <a:cs typeface="Montserrat"/>
              <a:sym typeface="Montserrat"/>
            </a:endParaRPr>
          </a:p>
        </p:txBody>
      </p:sp>
      <p:sp>
        <p:nvSpPr>
          <p:cNvPr id="1156" name="Google Shape;1156;p1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Building Models</a:t>
            </a:r>
            <a:endParaRPr/>
          </a:p>
        </p:txBody>
      </p:sp>
      <p:pic>
        <p:nvPicPr>
          <p:cNvPr descr="watermark.jpg" id="1157" name="Google Shape;115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8" name="Google Shape;1158;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1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Project Exercise</a:t>
            </a:r>
            <a:endParaRPr b="1">
              <a:latin typeface="Montserrat"/>
              <a:ea typeface="Montserrat"/>
              <a:cs typeface="Montserrat"/>
              <a:sym typeface="Montserrat"/>
            </a:endParaRPr>
          </a:p>
        </p:txBody>
      </p:sp>
      <p:sp>
        <p:nvSpPr>
          <p:cNvPr id="1164" name="Google Shape;1164;p1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a:t>
            </a:r>
            <a:endParaRPr/>
          </a:p>
        </p:txBody>
      </p:sp>
      <p:pic>
        <p:nvPicPr>
          <p:cNvPr descr="watermark.jpg" id="1165" name="Google Shape;1165;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6" name="Google Shape;1166;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3"/>
          <p:cNvPicPr preferRelativeResize="0"/>
          <p:nvPr/>
        </p:nvPicPr>
        <p:blipFill>
          <a:blip r:embed="rId3">
            <a:alphaModFix/>
          </a:blip>
          <a:stretch>
            <a:fillRect/>
          </a:stretch>
        </p:blipFill>
        <p:spPr>
          <a:xfrm>
            <a:off x="2531600" y="2475725"/>
            <a:ext cx="4244300" cy="1099750"/>
          </a:xfrm>
          <a:prstGeom prst="rect">
            <a:avLst/>
          </a:prstGeom>
          <a:noFill/>
          <a:ln>
            <a:noFill/>
          </a:ln>
        </p:spPr>
      </p:pic>
      <p:sp>
        <p:nvSpPr>
          <p:cNvPr id="141" name="Google Shape;141;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42" name="Google Shape;142;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 quick example!</a:t>
            </a:r>
            <a:endParaRPr sz="2900">
              <a:solidFill>
                <a:srgbClr val="434343"/>
              </a:solidFill>
              <a:latin typeface="Montserrat"/>
              <a:ea typeface="Montserrat"/>
              <a:cs typeface="Montserrat"/>
              <a:sym typeface="Montserrat"/>
            </a:endParaRPr>
          </a:p>
        </p:txBody>
      </p:sp>
      <p:pic>
        <p:nvPicPr>
          <p:cNvPr descr="watermark.jpg" id="143" name="Google Shape;143;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4" name="Google Shape;144;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50" name="Google Shape;150;p2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situation for a city: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Every apartment in a building is fit with a fire alarm detection system.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there are false alarms where smoke is detected but there is not a dangerous fire to put out (e.g. smoke from an oven).</a:t>
            </a:r>
            <a:endParaRPr sz="2900">
              <a:solidFill>
                <a:srgbClr val="434343"/>
              </a:solidFill>
              <a:latin typeface="Montserrat"/>
              <a:ea typeface="Montserrat"/>
              <a:cs typeface="Montserrat"/>
              <a:sym typeface="Montserrat"/>
            </a:endParaRPr>
          </a:p>
        </p:txBody>
      </p:sp>
      <p:pic>
        <p:nvPicPr>
          <p:cNvPr descr="watermark.jpg" id="151" name="Google Shape;151;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58" name="Google Shape;158;p2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associated probabilities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Actual dangerous fires occur only 1% of the time. </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Smoke alarms are not very good, and go off about 10% of the time.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there is an actual dangerous fire, 95% of the time the smoke alarms go off.</a:t>
            </a:r>
            <a:endParaRPr sz="2900">
              <a:solidFill>
                <a:srgbClr val="434343"/>
              </a:solidFill>
              <a:latin typeface="Montserrat"/>
              <a:ea typeface="Montserrat"/>
              <a:cs typeface="Montserrat"/>
              <a:sym typeface="Montserrat"/>
            </a:endParaRPr>
          </a:p>
        </p:txBody>
      </p:sp>
      <p:pic>
        <p:nvPicPr>
          <p:cNvPr descr="watermark.jpg" id="159" name="Google Shape;15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66" name="Google Shape;166;p2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Question to answer</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you get a smoke alarm detecting a fire, what is the probability that there actually is a dangerous fire?</a:t>
            </a:r>
            <a:endParaRPr i="1" sz="2900">
              <a:solidFill>
                <a:srgbClr val="434343"/>
              </a:solidFill>
              <a:latin typeface="Montserrat"/>
              <a:ea typeface="Montserrat"/>
              <a:cs typeface="Montserrat"/>
              <a:sym typeface="Montserrat"/>
            </a:endParaRPr>
          </a:p>
        </p:txBody>
      </p:sp>
      <p:pic>
        <p:nvPicPr>
          <p:cNvPr descr="watermark.jpg" id="167" name="Google Shape;16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74" name="Google Shape;174;p2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terms of probability events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A: Dangerous Fire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B: Smoke Alarm Triggered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P(A|B):</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Fire given Smoke Alarm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P(B|A):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Smoke Alarm given a dangerous fire </a:t>
            </a:r>
            <a:endParaRPr sz="2900">
              <a:solidFill>
                <a:srgbClr val="434343"/>
              </a:solidFill>
              <a:latin typeface="Montserrat"/>
              <a:ea typeface="Montserrat"/>
              <a:cs typeface="Montserrat"/>
              <a:sym typeface="Montserrat"/>
            </a:endParaRPr>
          </a:p>
        </p:txBody>
      </p:sp>
      <p:pic>
        <p:nvPicPr>
          <p:cNvPr descr="watermark.jpg" id="175" name="Google Shape;17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82" name="Google Shape;182;p2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terms of probability events: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A: Dangerous Fire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B: Smoke Alarm Triggered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P(A|B):</a:t>
            </a:r>
            <a:endParaRPr i="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Probability of Fire given Smoke Alarm</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P(B|A):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Smoke Alarm given a dangerous fire </a:t>
            </a:r>
            <a:endParaRPr sz="2900">
              <a:solidFill>
                <a:srgbClr val="434343"/>
              </a:solidFill>
              <a:latin typeface="Montserrat"/>
              <a:ea typeface="Montserrat"/>
              <a:cs typeface="Montserrat"/>
              <a:sym typeface="Montserrat"/>
            </a:endParaRPr>
          </a:p>
        </p:txBody>
      </p:sp>
      <p:pic>
        <p:nvPicPr>
          <p:cNvPr descr="watermark.jpg" id="183" name="Google Shape;18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90" name="Google Shape;190;p2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situation for a city: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Actual dangerous fires occur only 1% of the time. </a:t>
            </a:r>
            <a:r>
              <a:rPr b="1" lang="en" sz="2900">
                <a:solidFill>
                  <a:srgbClr val="434343"/>
                </a:solidFill>
                <a:latin typeface="Montserrat"/>
                <a:ea typeface="Montserrat"/>
                <a:cs typeface="Montserrat"/>
                <a:sym typeface="Montserrat"/>
              </a:rPr>
              <a:t>P(Fire) = 1/100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Smoke alarms are not good and go off about 10% of the time. </a:t>
            </a:r>
            <a:r>
              <a:rPr b="1" lang="en" sz="2900">
                <a:solidFill>
                  <a:srgbClr val="434343"/>
                </a:solidFill>
                <a:latin typeface="Montserrat"/>
                <a:ea typeface="Montserrat"/>
                <a:cs typeface="Montserrat"/>
                <a:sym typeface="Montserrat"/>
              </a:rPr>
              <a:t>P(Smoke) = 1/10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there is an actual dangerous fire, 95% of the time the smoke alarms go off.</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P(Smoke|Fire) = 95/100</a:t>
            </a:r>
            <a:endParaRPr b="1" sz="2900">
              <a:solidFill>
                <a:srgbClr val="434343"/>
              </a:solidFill>
              <a:latin typeface="Montserrat"/>
              <a:ea typeface="Montserrat"/>
              <a:cs typeface="Montserrat"/>
              <a:sym typeface="Montserrat"/>
            </a:endParaRPr>
          </a:p>
        </p:txBody>
      </p:sp>
      <p:pic>
        <p:nvPicPr>
          <p:cNvPr descr="watermark.jpg" id="191" name="Google Shape;19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 name="Google Shape;19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0"/>
          <p:cNvPicPr preferRelativeResize="0"/>
          <p:nvPr/>
        </p:nvPicPr>
        <p:blipFill>
          <a:blip r:embed="rId3">
            <a:alphaModFix/>
          </a:blip>
          <a:stretch>
            <a:fillRect/>
          </a:stretch>
        </p:blipFill>
        <p:spPr>
          <a:xfrm>
            <a:off x="5338852" y="1011875"/>
            <a:ext cx="3271747" cy="847750"/>
          </a:xfrm>
          <a:prstGeom prst="rect">
            <a:avLst/>
          </a:prstGeom>
          <a:noFill/>
          <a:ln>
            <a:noFill/>
          </a:ln>
        </p:spPr>
      </p:pic>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99" name="Google Shape;199;p30"/>
          <p:cNvSpPr txBox="1"/>
          <p:nvPr>
            <p:ph idx="1" type="body"/>
          </p:nvPr>
        </p:nvSpPr>
        <p:spPr>
          <a:xfrm>
            <a:off x="288100" y="1152475"/>
            <a:ext cx="88560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Bayes’ Theorem:</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rPr lang="en" sz="2800">
                <a:solidFill>
                  <a:srgbClr val="434343"/>
                </a:solidFill>
                <a:latin typeface="Montserrat"/>
                <a:ea typeface="Montserrat"/>
                <a:cs typeface="Montserrat"/>
                <a:sym typeface="Montserrat"/>
              </a:rPr>
              <a:t>P(Fire|Smoke) = P(Smoke|Fire)*P(Fire)/P(Smoke)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1"/>
          <p:cNvPicPr preferRelativeResize="0"/>
          <p:nvPr/>
        </p:nvPicPr>
        <p:blipFill>
          <a:blip r:embed="rId3">
            <a:alphaModFix/>
          </a:blip>
          <a:stretch>
            <a:fillRect/>
          </a:stretch>
        </p:blipFill>
        <p:spPr>
          <a:xfrm>
            <a:off x="5338852" y="1011875"/>
            <a:ext cx="3271747" cy="847750"/>
          </a:xfrm>
          <a:prstGeom prst="rect">
            <a:avLst/>
          </a:prstGeom>
          <a:noFill/>
          <a:ln>
            <a:noFill/>
          </a:ln>
        </p:spPr>
      </p:pic>
      <p:sp>
        <p:nvSpPr>
          <p:cNvPr id="207" name="Google Shape;207;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08" name="Google Shape;208;p31"/>
          <p:cNvSpPr txBox="1"/>
          <p:nvPr>
            <p:ph idx="1" type="body"/>
          </p:nvPr>
        </p:nvSpPr>
        <p:spPr>
          <a:xfrm>
            <a:off x="288100" y="1152475"/>
            <a:ext cx="8856000" cy="35016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Bayes’ Theorem:</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80000"/>
              </a:lnSpc>
              <a:spcBef>
                <a:spcPts val="1600"/>
              </a:spcBef>
              <a:spcAft>
                <a:spcPts val="0"/>
              </a:spcAft>
              <a:buNone/>
            </a:pPr>
            <a:r>
              <a:rPr lang="en" sz="2800">
                <a:solidFill>
                  <a:srgbClr val="434343"/>
                </a:solidFill>
                <a:latin typeface="Montserrat"/>
                <a:ea typeface="Montserrat"/>
                <a:cs typeface="Montserrat"/>
                <a:sym typeface="Montserrat"/>
              </a:rPr>
              <a:t>P(Fire|Smoke) = P(Smoke|Fire)*P(Fire)/P(Smoke)</a:t>
            </a:r>
            <a:endParaRPr sz="2800">
              <a:solidFill>
                <a:srgbClr val="434343"/>
              </a:solidFill>
              <a:latin typeface="Montserrat"/>
              <a:ea typeface="Montserrat"/>
              <a:cs typeface="Montserrat"/>
              <a:sym typeface="Montserrat"/>
            </a:endParaRPr>
          </a:p>
          <a:p>
            <a:pPr indent="0" lvl="0" marL="0" marR="0" rtl="0" algn="l">
              <a:lnSpc>
                <a:spcPct val="80000"/>
              </a:lnSpc>
              <a:spcBef>
                <a:spcPts val="0"/>
              </a:spcBef>
              <a:spcAft>
                <a:spcPts val="0"/>
              </a:spcAft>
              <a:buNone/>
            </a:pPr>
            <a:r>
              <a:rPr lang="en" sz="2900">
                <a:solidFill>
                  <a:srgbClr val="434343"/>
                </a:solidFill>
                <a:latin typeface="Montserrat"/>
                <a:ea typeface="Montserrat"/>
                <a:cs typeface="Montserrat"/>
                <a:sym typeface="Montserrat"/>
              </a:rPr>
              <a:t>P(Fire|Smoke) = 0.95 * 0.01 / 0.1</a:t>
            </a:r>
            <a:endParaRPr sz="2900">
              <a:solidFill>
                <a:srgbClr val="434343"/>
              </a:solidFill>
              <a:latin typeface="Montserrat"/>
              <a:ea typeface="Montserrat"/>
              <a:cs typeface="Montserrat"/>
              <a:sym typeface="Montserrat"/>
            </a:endParaRPr>
          </a:p>
          <a:p>
            <a:pPr indent="0" lvl="0" marL="0" marR="0" rtl="0" algn="l">
              <a:lnSpc>
                <a:spcPct val="80000"/>
              </a:lnSpc>
              <a:spcBef>
                <a:spcPts val="0"/>
              </a:spcBef>
              <a:spcAft>
                <a:spcPts val="0"/>
              </a:spcAft>
              <a:buNone/>
            </a:pPr>
            <a:r>
              <a:rPr lang="en" sz="2900">
                <a:solidFill>
                  <a:srgbClr val="434343"/>
                </a:solidFill>
                <a:latin typeface="Montserrat"/>
                <a:ea typeface="Montserrat"/>
                <a:cs typeface="Montserrat"/>
                <a:sym typeface="Montserrat"/>
              </a:rPr>
              <a:t>P(Fire|Smoke) = 0.095</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P(Fire|Smoke) = 9.5%</a:t>
            </a:r>
            <a:endParaRPr sz="2900">
              <a:solidFill>
                <a:srgbClr val="434343"/>
              </a:solidFill>
              <a:latin typeface="Montserrat"/>
              <a:ea typeface="Montserrat"/>
              <a:cs typeface="Montserrat"/>
              <a:sym typeface="Montserrat"/>
            </a:endParaRPr>
          </a:p>
        </p:txBody>
      </p:sp>
      <p:pic>
        <p:nvPicPr>
          <p:cNvPr descr="watermark.jpg" id="209" name="Google Shape;209;p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10" name="Google Shape;210;p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Naive Bayes and NLP</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 will begin a discussion on using raw string text for machine learning models.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idea in general is known as “Natural Language Processing”.</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16" name="Google Shape;216;p32"/>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move on to explore how Bayes’ Theorem can be extended to perform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Specifically, we’ll focus on using Bayes’ Theorem for Natural Language </a:t>
            </a:r>
            <a:r>
              <a:rPr lang="en" sz="2900">
                <a:solidFill>
                  <a:srgbClr val="434343"/>
                </a:solidFill>
                <a:latin typeface="Montserrat"/>
                <a:ea typeface="Montserrat"/>
                <a:cs typeface="Montserrat"/>
                <a:sym typeface="Montserrat"/>
              </a:rPr>
              <a:t>Processing</a:t>
            </a:r>
            <a:r>
              <a:rPr lang="en" sz="2900">
                <a:solidFill>
                  <a:srgbClr val="434343"/>
                </a:solidFill>
                <a:latin typeface="Montserrat"/>
                <a:ea typeface="Montserrat"/>
                <a:cs typeface="Montserrat"/>
                <a:sym typeface="Montserrat"/>
              </a:rPr>
              <a:t> Classification.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17" name="Google Shape;21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a:t>
            </a:r>
            <a:endParaRPr b="1">
              <a:latin typeface="Montserrat"/>
              <a:ea typeface="Montserrat"/>
              <a:cs typeface="Montserrat"/>
              <a:sym typeface="Montserrat"/>
            </a:endParaRPr>
          </a:p>
        </p:txBody>
      </p:sp>
      <p:sp>
        <p:nvSpPr>
          <p:cNvPr id="224" name="Google Shape;224;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Naive Bayes</a:t>
            </a:r>
            <a:endParaRPr/>
          </a:p>
        </p:txBody>
      </p:sp>
      <p:pic>
        <p:nvPicPr>
          <p:cNvPr descr="watermark.jpg" id="225" name="Google Shape;225;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 name="Google Shape;226;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32" name="Google Shape;232;p3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move on to explore how Bayes’ Theorem can be extended to perform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Specifically, we’ll focus on using Bayes’ Theorem for Natural Language Processing Classification. </a:t>
            </a:r>
            <a:endParaRPr sz="2900">
              <a:solidFill>
                <a:srgbClr val="434343"/>
              </a:solidFill>
              <a:latin typeface="Montserrat"/>
              <a:ea typeface="Montserrat"/>
              <a:cs typeface="Montserrat"/>
              <a:sym typeface="Montserrat"/>
            </a:endParaRPr>
          </a:p>
        </p:txBody>
      </p:sp>
      <p:pic>
        <p:nvPicPr>
          <p:cNvPr descr="watermark.jpg" id="233" name="Google Shape;23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 name="Google Shape;23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40" name="Google Shape;240;p3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walkthrough the conversion of Bayes’ Theorem to a machine learning model!</a:t>
            </a:r>
            <a:endParaRPr sz="2900">
              <a:solidFill>
                <a:srgbClr val="434343"/>
              </a:solidFill>
              <a:latin typeface="Montserrat"/>
              <a:ea typeface="Montserrat"/>
              <a:cs typeface="Montserrat"/>
              <a:sym typeface="Montserrat"/>
            </a:endParaRPr>
          </a:p>
        </p:txBody>
      </p:sp>
      <p:pic>
        <p:nvPicPr>
          <p:cNvPr descr="watermark.jpg" id="241" name="Google Shape;24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48" name="Google Shape;248;p3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model the probability of </a:t>
            </a:r>
            <a:r>
              <a:rPr lang="en" sz="2900">
                <a:solidFill>
                  <a:srgbClr val="434343"/>
                </a:solidFill>
                <a:latin typeface="Montserrat"/>
                <a:ea typeface="Montserrat"/>
                <a:cs typeface="Montserrat"/>
                <a:sym typeface="Montserrat"/>
              </a:rPr>
              <a:t>belonging</a:t>
            </a:r>
            <a:r>
              <a:rPr lang="en" sz="2900">
                <a:solidFill>
                  <a:srgbClr val="434343"/>
                </a:solidFill>
                <a:latin typeface="Montserrat"/>
                <a:ea typeface="Montserrat"/>
                <a:cs typeface="Montserrat"/>
                <a:sym typeface="Montserrat"/>
              </a:rPr>
              <a:t> to a class given a vector of features.</a:t>
            </a:r>
            <a:endParaRPr sz="2900">
              <a:solidFill>
                <a:srgbClr val="434343"/>
              </a:solidFill>
              <a:latin typeface="Montserrat"/>
              <a:ea typeface="Montserrat"/>
              <a:cs typeface="Montserrat"/>
              <a:sym typeface="Montserrat"/>
            </a:endParaRPr>
          </a:p>
        </p:txBody>
      </p:sp>
      <p:pic>
        <p:nvPicPr>
          <p:cNvPr descr="watermark.jpg" id="249" name="Google Shape;249;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 name="Google Shape;25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1" name="Google Shape;251;p36"/>
          <p:cNvPicPr preferRelativeResize="0"/>
          <p:nvPr/>
        </p:nvPicPr>
        <p:blipFill>
          <a:blip r:embed="rId4">
            <a:alphaModFix/>
          </a:blip>
          <a:stretch>
            <a:fillRect/>
          </a:stretch>
        </p:blipFill>
        <p:spPr>
          <a:xfrm>
            <a:off x="4602875" y="3358150"/>
            <a:ext cx="3950701" cy="1096175"/>
          </a:xfrm>
          <a:prstGeom prst="rect">
            <a:avLst/>
          </a:prstGeom>
          <a:noFill/>
          <a:ln>
            <a:noFill/>
          </a:ln>
        </p:spPr>
      </p:pic>
      <p:pic>
        <p:nvPicPr>
          <p:cNvPr id="252" name="Google Shape;252;p36"/>
          <p:cNvPicPr preferRelativeResize="0"/>
          <p:nvPr/>
        </p:nvPicPr>
        <p:blipFill>
          <a:blip r:embed="rId5">
            <a:alphaModFix/>
          </a:blip>
          <a:stretch>
            <a:fillRect/>
          </a:stretch>
        </p:blipFill>
        <p:spPr>
          <a:xfrm>
            <a:off x="5358137" y="2604700"/>
            <a:ext cx="2600835" cy="572700"/>
          </a:xfrm>
          <a:prstGeom prst="rect">
            <a:avLst/>
          </a:prstGeom>
          <a:noFill/>
          <a:ln>
            <a:noFill/>
          </a:ln>
        </p:spPr>
      </p:pic>
      <p:pic>
        <p:nvPicPr>
          <p:cNvPr id="253" name="Google Shape;253;p36"/>
          <p:cNvPicPr preferRelativeResize="0"/>
          <p:nvPr/>
        </p:nvPicPr>
        <p:blipFill>
          <a:blip r:embed="rId6">
            <a:alphaModFix/>
          </a:blip>
          <a:stretch>
            <a:fillRect/>
          </a:stretch>
        </p:blipFill>
        <p:spPr>
          <a:xfrm>
            <a:off x="275627" y="3358150"/>
            <a:ext cx="3271747" cy="847750"/>
          </a:xfrm>
          <a:prstGeom prst="rect">
            <a:avLst/>
          </a:prstGeom>
          <a:noFill/>
          <a:ln>
            <a:noFill/>
          </a:ln>
        </p:spPr>
      </p:pic>
      <p:sp>
        <p:nvSpPr>
          <p:cNvPr id="254" name="Google Shape;254;p36"/>
          <p:cNvSpPr/>
          <p:nvPr/>
        </p:nvSpPr>
        <p:spPr>
          <a:xfrm>
            <a:off x="3764325" y="3547075"/>
            <a:ext cx="538500" cy="4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60" name="Google Shape;260;p3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numerator is equivalent to a joint probability model: </a:t>
            </a:r>
            <a:endParaRPr sz="2900">
              <a:solidFill>
                <a:srgbClr val="434343"/>
              </a:solidFill>
              <a:latin typeface="Montserrat"/>
              <a:ea typeface="Montserrat"/>
              <a:cs typeface="Montserrat"/>
              <a:sym typeface="Montserrat"/>
            </a:endParaRPr>
          </a:p>
        </p:txBody>
      </p:sp>
      <p:pic>
        <p:nvPicPr>
          <p:cNvPr descr="watermark.jpg" id="261" name="Google Shape;26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3" name="Google Shape;263;p37"/>
          <p:cNvPicPr preferRelativeResize="0"/>
          <p:nvPr/>
        </p:nvPicPr>
        <p:blipFill>
          <a:blip r:embed="rId4">
            <a:alphaModFix/>
          </a:blip>
          <a:stretch>
            <a:fillRect/>
          </a:stretch>
        </p:blipFill>
        <p:spPr>
          <a:xfrm>
            <a:off x="347325" y="2909450"/>
            <a:ext cx="3950701" cy="1096175"/>
          </a:xfrm>
          <a:prstGeom prst="rect">
            <a:avLst/>
          </a:prstGeom>
          <a:noFill/>
          <a:ln>
            <a:noFill/>
          </a:ln>
        </p:spPr>
      </p:pic>
      <p:pic>
        <p:nvPicPr>
          <p:cNvPr id="264" name="Google Shape;264;p37"/>
          <p:cNvPicPr preferRelativeResize="0"/>
          <p:nvPr/>
        </p:nvPicPr>
        <p:blipFill>
          <a:blip r:embed="rId4">
            <a:alphaModFix/>
          </a:blip>
          <a:stretch>
            <a:fillRect/>
          </a:stretch>
        </p:blipFill>
        <p:spPr>
          <a:xfrm>
            <a:off x="4881525" y="2909450"/>
            <a:ext cx="3950701" cy="1096175"/>
          </a:xfrm>
          <a:prstGeom prst="rect">
            <a:avLst/>
          </a:prstGeom>
          <a:noFill/>
          <a:ln>
            <a:noFill/>
          </a:ln>
        </p:spPr>
      </p:pic>
      <p:pic>
        <p:nvPicPr>
          <p:cNvPr id="265" name="Google Shape;265;p37"/>
          <p:cNvPicPr preferRelativeResize="0"/>
          <p:nvPr/>
        </p:nvPicPr>
        <p:blipFill>
          <a:blip r:embed="rId5">
            <a:alphaModFix/>
          </a:blip>
          <a:stretch>
            <a:fillRect/>
          </a:stretch>
        </p:blipFill>
        <p:spPr>
          <a:xfrm>
            <a:off x="6559800" y="2909450"/>
            <a:ext cx="2315825" cy="555100"/>
          </a:xfrm>
          <a:prstGeom prst="rect">
            <a:avLst/>
          </a:prstGeom>
          <a:noFill/>
          <a:ln>
            <a:noFill/>
          </a:ln>
        </p:spPr>
      </p:pic>
      <p:sp>
        <p:nvSpPr>
          <p:cNvPr id="266" name="Google Shape;266;p37"/>
          <p:cNvSpPr/>
          <p:nvPr/>
        </p:nvSpPr>
        <p:spPr>
          <a:xfrm>
            <a:off x="4343025" y="3244988"/>
            <a:ext cx="538500" cy="4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72" name="Google Shape;272;p3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chain rule can rewrite this numerator as a series of products of conditional probabilities:</a:t>
            </a:r>
            <a:endParaRPr sz="2900">
              <a:solidFill>
                <a:srgbClr val="434343"/>
              </a:solidFill>
              <a:latin typeface="Montserrat"/>
              <a:ea typeface="Montserrat"/>
              <a:cs typeface="Montserrat"/>
              <a:sym typeface="Montserrat"/>
            </a:endParaRPr>
          </a:p>
        </p:txBody>
      </p:sp>
      <p:pic>
        <p:nvPicPr>
          <p:cNvPr descr="watermark.jpg" id="273" name="Google Shape;273;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 name="Google Shape;274;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75" name="Google Shape;275;p38"/>
          <p:cNvPicPr preferRelativeResize="0"/>
          <p:nvPr/>
        </p:nvPicPr>
        <p:blipFill>
          <a:blip r:embed="rId4">
            <a:alphaModFix/>
          </a:blip>
          <a:stretch>
            <a:fillRect/>
          </a:stretch>
        </p:blipFill>
        <p:spPr>
          <a:xfrm>
            <a:off x="275200" y="2800825"/>
            <a:ext cx="8453173" cy="1421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81" name="Google Shape;281;p3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Finally we need to make an assumption, we assume all x features are </a:t>
            </a:r>
            <a:r>
              <a:rPr b="1" lang="en" sz="2900">
                <a:solidFill>
                  <a:srgbClr val="434343"/>
                </a:solidFill>
                <a:latin typeface="Montserrat"/>
                <a:ea typeface="Montserrat"/>
                <a:cs typeface="Montserrat"/>
                <a:sym typeface="Montserrat"/>
              </a:rPr>
              <a:t>mutually independent </a:t>
            </a:r>
            <a:r>
              <a:rPr lang="en" sz="2900">
                <a:solidFill>
                  <a:srgbClr val="434343"/>
                </a:solidFill>
                <a:latin typeface="Montserrat"/>
                <a:ea typeface="Montserrat"/>
                <a:cs typeface="Montserrat"/>
                <a:sym typeface="Montserrat"/>
              </a:rPr>
              <a:t>of each 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Allowing for this conditional probability:</a:t>
            </a:r>
            <a:endParaRPr sz="2900">
              <a:solidFill>
                <a:srgbClr val="434343"/>
              </a:solidFill>
              <a:latin typeface="Montserrat"/>
              <a:ea typeface="Montserrat"/>
              <a:cs typeface="Montserrat"/>
              <a:sym typeface="Montserrat"/>
            </a:endParaRPr>
          </a:p>
        </p:txBody>
      </p:sp>
      <p:pic>
        <p:nvPicPr>
          <p:cNvPr descr="watermark.jpg" id="282" name="Google Shape;282;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 name="Google Shape;283;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84" name="Google Shape;284;p39"/>
          <p:cNvPicPr preferRelativeResize="0"/>
          <p:nvPr/>
        </p:nvPicPr>
        <p:blipFill>
          <a:blip r:embed="rId4">
            <a:alphaModFix/>
          </a:blip>
          <a:stretch>
            <a:fillRect/>
          </a:stretch>
        </p:blipFill>
        <p:spPr>
          <a:xfrm>
            <a:off x="1602525" y="3432700"/>
            <a:ext cx="5938951" cy="797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90" name="Google Shape;290;p40"/>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joint model (the full Naive Bayes model) is fully written as:</a:t>
            </a:r>
            <a:endParaRPr sz="2900">
              <a:solidFill>
                <a:srgbClr val="434343"/>
              </a:solidFill>
              <a:latin typeface="Montserrat"/>
              <a:ea typeface="Montserrat"/>
              <a:cs typeface="Montserrat"/>
              <a:sym typeface="Montserrat"/>
            </a:endParaRPr>
          </a:p>
        </p:txBody>
      </p:sp>
      <p:pic>
        <p:nvPicPr>
          <p:cNvPr descr="watermark.jpg" id="291" name="Google Shape;291;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 name="Google Shape;292;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3" name="Google Shape;293;p40"/>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99" name="Google Shape;299;p41"/>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a:t>
            </a:r>
            <a:r>
              <a:rPr b="1" lang="en" sz="32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 denotes proportionality:</a:t>
            </a:r>
            <a:endParaRPr sz="2900">
              <a:solidFill>
                <a:srgbClr val="434343"/>
              </a:solidFill>
              <a:latin typeface="Montserrat"/>
              <a:ea typeface="Montserrat"/>
              <a:cs typeface="Montserrat"/>
              <a:sym typeface="Montserrat"/>
            </a:endParaRPr>
          </a:p>
        </p:txBody>
      </p:sp>
      <p:pic>
        <p:nvPicPr>
          <p:cNvPr descr="watermark.jpg" id="300" name="Google Shape;300;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2" name="Google Shape;302;p41"/>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Naive Bayes and NLP</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13716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Algorithm and NLP</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Extracting Features from Text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Text Classification Project </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This section focuses on supervised learning text tasks. We will discuss unsupervised text tasks later on.</a:t>
            </a:r>
            <a:endParaRPr i="1"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08" name="Google Shape;308;p42"/>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an example of using this Naive Bayes model.</a:t>
            </a:r>
            <a:endParaRPr sz="2900">
              <a:solidFill>
                <a:srgbClr val="434343"/>
              </a:solidFill>
              <a:latin typeface="Montserrat"/>
              <a:ea typeface="Montserrat"/>
              <a:cs typeface="Montserrat"/>
              <a:sym typeface="Montserrat"/>
            </a:endParaRPr>
          </a:p>
        </p:txBody>
      </p:sp>
      <p:pic>
        <p:nvPicPr>
          <p:cNvPr descr="watermark.jpg" id="309" name="Google Shape;30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11" name="Google Shape;311;p42"/>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17" name="Google Shape;317;p43"/>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many variations of Naive Bayes models, including:</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Multinomial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Gaussian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Complement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Bernoulli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Categorical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Check out the online documentation!</a:t>
            </a:r>
            <a:endParaRPr b="1" i="1" sz="2900">
              <a:solidFill>
                <a:srgbClr val="434343"/>
              </a:solidFill>
              <a:latin typeface="Montserrat"/>
              <a:ea typeface="Montserrat"/>
              <a:cs typeface="Montserrat"/>
              <a:sym typeface="Montserrat"/>
            </a:endParaRPr>
          </a:p>
        </p:txBody>
      </p:sp>
      <p:pic>
        <p:nvPicPr>
          <p:cNvPr descr="watermark.jpg" id="318" name="Google Shape;318;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9" name="Google Shape;319;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25" name="Google Shape;325;p4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be focusing on Multinomial Naive Bayes, since its used most often in the context of natural language processing.</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we want to create a movie review aggregation website where we need to classify movie reviews into two categories: positive or negative.</a:t>
            </a:r>
            <a:endParaRPr sz="2900">
              <a:solidFill>
                <a:srgbClr val="434343"/>
              </a:solidFill>
              <a:latin typeface="Montserrat"/>
              <a:ea typeface="Montserrat"/>
              <a:cs typeface="Montserrat"/>
              <a:sym typeface="Montserrat"/>
            </a:endParaRPr>
          </a:p>
        </p:txBody>
      </p:sp>
      <p:pic>
        <p:nvPicPr>
          <p:cNvPr descr="watermark.jpg" id="326" name="Google Shape;326;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7" name="Google Shape;327;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33" name="Google Shape;333;p4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previous reviews, we can have someone manually label them in order to create a labeled data set.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in the future, we could use our machine learning algorithm to automatically classify a new text review for us.</a:t>
            </a:r>
            <a:endParaRPr sz="2900">
              <a:solidFill>
                <a:srgbClr val="434343"/>
              </a:solidFill>
              <a:latin typeface="Montserrat"/>
              <a:ea typeface="Montserrat"/>
              <a:cs typeface="Montserrat"/>
              <a:sym typeface="Montserrat"/>
            </a:endParaRPr>
          </a:p>
        </p:txBody>
      </p:sp>
      <p:pic>
        <p:nvPicPr>
          <p:cNvPr descr="watermark.jpg" id="334" name="Google Shape;334;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41" name="Google Shape;341;p4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how do we actually train on this text data?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Multinomial Bayes can work quite well with a simple count vectorization model (counting the frequency of each word in each document).</a:t>
            </a:r>
            <a:endParaRPr sz="2900">
              <a:solidFill>
                <a:srgbClr val="434343"/>
              </a:solidFill>
              <a:latin typeface="Montserrat"/>
              <a:ea typeface="Montserrat"/>
              <a:cs typeface="Montserrat"/>
              <a:sym typeface="Montserrat"/>
            </a:endParaRPr>
          </a:p>
        </p:txBody>
      </p:sp>
      <p:pic>
        <p:nvPicPr>
          <p:cNvPr descr="watermark.jpg" id="342" name="Google Shape;34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3" name="Google Shape;34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49" name="Google Shape;349;p4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Begin by separating out document classes:</a:t>
            </a:r>
            <a:endParaRPr sz="2900">
              <a:solidFill>
                <a:srgbClr val="434343"/>
              </a:solidFill>
              <a:latin typeface="Montserrat"/>
              <a:ea typeface="Montserrat"/>
              <a:cs typeface="Montserrat"/>
              <a:sym typeface="Montserrat"/>
            </a:endParaRPr>
          </a:p>
        </p:txBody>
      </p:sp>
      <p:pic>
        <p:nvPicPr>
          <p:cNvPr descr="watermark.jpg" id="350" name="Google Shape;350;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1" name="Google Shape;351;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2" name="Google Shape;352;p47"/>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53" name="Google Shape;353;p4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54" name="Google Shape;354;p47"/>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55" name="Google Shape;355;p47"/>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56" name="Google Shape;356;p4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357" name="Google Shape;357;p4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63" name="Google Shape;363;p4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“prior” probabilities for each class:</a:t>
            </a:r>
            <a:endParaRPr sz="2900">
              <a:solidFill>
                <a:srgbClr val="434343"/>
              </a:solidFill>
              <a:latin typeface="Montserrat"/>
              <a:ea typeface="Montserrat"/>
              <a:cs typeface="Montserrat"/>
              <a:sym typeface="Montserrat"/>
            </a:endParaRPr>
          </a:p>
        </p:txBody>
      </p:sp>
      <p:pic>
        <p:nvPicPr>
          <p:cNvPr descr="watermark.jpg" id="364" name="Google Shape;36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5" name="Google Shape;36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66" name="Google Shape;366;p48"/>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67" name="Google Shape;367;p4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68" name="Google Shape;368;p48"/>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69" name="Google Shape;369;p48"/>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70" name="Google Shape;370;p4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371" name="Google Shape;371;p4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77" name="Google Shape;377;p4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“prior” probabilities for each class:</a:t>
            </a:r>
            <a:endParaRPr sz="2900">
              <a:solidFill>
                <a:srgbClr val="434343"/>
              </a:solidFill>
              <a:latin typeface="Montserrat"/>
              <a:ea typeface="Montserrat"/>
              <a:cs typeface="Montserrat"/>
              <a:sym typeface="Montserrat"/>
            </a:endParaRPr>
          </a:p>
        </p:txBody>
      </p:sp>
      <p:pic>
        <p:nvPicPr>
          <p:cNvPr descr="watermark.jpg" id="378" name="Google Shape;378;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9" name="Google Shape;379;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80" name="Google Shape;380;p49"/>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81" name="Google Shape;381;p4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82" name="Google Shape;382;p49"/>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83" name="Google Shape;383;p49"/>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84" name="Google Shape;384;p49"/>
          <p:cNvSpPr txBox="1"/>
          <p:nvPr/>
        </p:nvSpPr>
        <p:spPr>
          <a:xfrm>
            <a:off x="813825" y="2021500"/>
            <a:ext cx="2277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P(pos) = </a:t>
            </a:r>
            <a:r>
              <a:rPr b="1" lang="en" sz="2000">
                <a:solidFill>
                  <a:srgbClr val="38761D"/>
                </a:solidFill>
                <a:latin typeface="Montserrat"/>
                <a:ea typeface="Montserrat"/>
                <a:cs typeface="Montserrat"/>
                <a:sym typeface="Montserrat"/>
              </a:rPr>
              <a:t>25/35</a:t>
            </a:r>
            <a:endParaRPr b="1" sz="2000">
              <a:solidFill>
                <a:srgbClr val="38761D"/>
              </a:solidFill>
              <a:latin typeface="Montserrat"/>
              <a:ea typeface="Montserrat"/>
              <a:cs typeface="Montserrat"/>
              <a:sym typeface="Montserrat"/>
            </a:endParaRPr>
          </a:p>
        </p:txBody>
      </p:sp>
      <p:sp>
        <p:nvSpPr>
          <p:cNvPr id="385" name="Google Shape;385;p49"/>
          <p:cNvSpPr txBox="1"/>
          <p:nvPr/>
        </p:nvSpPr>
        <p:spPr>
          <a:xfrm>
            <a:off x="966225" y="3697900"/>
            <a:ext cx="2049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P(neg) = </a:t>
            </a:r>
            <a:r>
              <a:rPr b="1" lang="en" sz="2000">
                <a:solidFill>
                  <a:srgbClr val="990000"/>
                </a:solidFill>
                <a:latin typeface="Montserrat"/>
                <a:ea typeface="Montserrat"/>
                <a:cs typeface="Montserrat"/>
                <a:sym typeface="Montserrat"/>
              </a:rPr>
              <a:t>10/35</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91" name="Google Shape;391;p50"/>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use these later!</a:t>
            </a:r>
            <a:endParaRPr sz="2900">
              <a:solidFill>
                <a:srgbClr val="434343"/>
              </a:solidFill>
              <a:latin typeface="Montserrat"/>
              <a:ea typeface="Montserrat"/>
              <a:cs typeface="Montserrat"/>
              <a:sym typeface="Montserrat"/>
            </a:endParaRPr>
          </a:p>
        </p:txBody>
      </p:sp>
      <p:pic>
        <p:nvPicPr>
          <p:cNvPr descr="watermark.jpg" id="392" name="Google Shape;39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3" name="Google Shape;39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4" name="Google Shape;394;p50"/>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95" name="Google Shape;395;p5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96" name="Google Shape;396;p50"/>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97" name="Google Shape;397;p50"/>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98" name="Google Shape;398;p50"/>
          <p:cNvSpPr txBox="1"/>
          <p:nvPr/>
        </p:nvSpPr>
        <p:spPr>
          <a:xfrm>
            <a:off x="813825" y="2021500"/>
            <a:ext cx="2277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P(pos) = 25/35</a:t>
            </a:r>
            <a:endParaRPr b="1" sz="2000">
              <a:solidFill>
                <a:srgbClr val="38761D"/>
              </a:solidFill>
              <a:latin typeface="Montserrat"/>
              <a:ea typeface="Montserrat"/>
              <a:cs typeface="Montserrat"/>
              <a:sym typeface="Montserrat"/>
            </a:endParaRPr>
          </a:p>
        </p:txBody>
      </p:sp>
      <p:sp>
        <p:nvSpPr>
          <p:cNvPr id="399" name="Google Shape;399;p50"/>
          <p:cNvSpPr txBox="1"/>
          <p:nvPr/>
        </p:nvSpPr>
        <p:spPr>
          <a:xfrm>
            <a:off x="966225" y="3697900"/>
            <a:ext cx="2049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P(neg) = 10/35</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5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05" name="Google Shape;40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06" name="Google Shape;406;p51"/>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count vectorization on classes:</a:t>
            </a:r>
            <a:endParaRPr sz="2900">
              <a:solidFill>
                <a:srgbClr val="434343"/>
              </a:solidFill>
              <a:latin typeface="Montserrat"/>
              <a:ea typeface="Montserrat"/>
              <a:cs typeface="Montserrat"/>
              <a:sym typeface="Montserrat"/>
            </a:endParaRPr>
          </a:p>
        </p:txBody>
      </p:sp>
      <p:pic>
        <p:nvPicPr>
          <p:cNvPr descr="watermark.jpg" id="407" name="Google Shape;407;p5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08" name="Google Shape;408;p5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09" name="Google Shape;409;p5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10" name="Google Shape;410;p5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11" name="Google Shape;411;p51"/>
          <p:cNvPicPr preferRelativeResize="0"/>
          <p:nvPr/>
        </p:nvPicPr>
        <p:blipFill>
          <a:blip r:embed="rId6">
            <a:alphaModFix/>
          </a:blip>
          <a:stretch>
            <a:fillRect/>
          </a:stretch>
        </p:blipFill>
        <p:spPr>
          <a:xfrm>
            <a:off x="985675" y="4164200"/>
            <a:ext cx="562225" cy="519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79" name="Google Shape;79;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 name="Google Shape;80;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17" name="Google Shape;41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18" name="Google Shape;418;p52"/>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count vectorization on classes:</a:t>
            </a:r>
            <a:endParaRPr sz="2900">
              <a:solidFill>
                <a:srgbClr val="434343"/>
              </a:solidFill>
              <a:latin typeface="Montserrat"/>
              <a:ea typeface="Montserrat"/>
              <a:cs typeface="Montserrat"/>
              <a:sym typeface="Montserrat"/>
            </a:endParaRPr>
          </a:p>
        </p:txBody>
      </p:sp>
      <p:pic>
        <p:nvPicPr>
          <p:cNvPr descr="watermark.jpg" id="419" name="Google Shape;419;p5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20" name="Google Shape;420;p5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21" name="Google Shape;421;p5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22" name="Google Shape;422;p5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23" name="Google Shape;423;p5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24" name="Google Shape;424;p52"/>
          <p:cNvGraphicFramePr/>
          <p:nvPr/>
        </p:nvGraphicFramePr>
        <p:xfrm>
          <a:off x="1757800" y="22823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25" name="Google Shape;425;p52"/>
          <p:cNvGraphicFramePr/>
          <p:nvPr/>
        </p:nvGraphicFramePr>
        <p:xfrm>
          <a:off x="1757800" y="37301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5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31" name="Google Shape;43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32" name="Google Shape;432;p53"/>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 per class and word.</a:t>
            </a:r>
            <a:endParaRPr sz="2900">
              <a:solidFill>
                <a:srgbClr val="434343"/>
              </a:solidFill>
              <a:latin typeface="Montserrat"/>
              <a:ea typeface="Montserrat"/>
              <a:cs typeface="Montserrat"/>
              <a:sym typeface="Montserrat"/>
            </a:endParaRPr>
          </a:p>
        </p:txBody>
      </p:sp>
      <p:pic>
        <p:nvPicPr>
          <p:cNvPr descr="watermark.jpg" id="433" name="Google Shape;433;p5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34" name="Google Shape;434;p5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35" name="Google Shape;435;p5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36" name="Google Shape;436;p5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37" name="Google Shape;437;p5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38" name="Google Shape;438;p53"/>
          <p:cNvGraphicFramePr/>
          <p:nvPr/>
        </p:nvGraphicFramePr>
        <p:xfrm>
          <a:off x="1757800" y="22823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39" name="Google Shape;439;p53"/>
          <p:cNvGraphicFramePr/>
          <p:nvPr/>
        </p:nvGraphicFramePr>
        <p:xfrm>
          <a:off x="1757800" y="37301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5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45" name="Google Shape;445;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46" name="Google Shape;446;p54"/>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47" name="Google Shape;447;p5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48" name="Google Shape;448;p5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49" name="Google Shape;449;p5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50" name="Google Shape;450;p5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51" name="Google Shape;451;p5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52" name="Google Shape;452;p54"/>
          <p:cNvGraphicFramePr/>
          <p:nvPr/>
        </p:nvGraphicFramePr>
        <p:xfrm>
          <a:off x="1757800" y="22823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53" name="Google Shape;453;p54"/>
          <p:cNvGraphicFramePr/>
          <p:nvPr/>
        </p:nvGraphicFramePr>
        <p:xfrm>
          <a:off x="1757800" y="37301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54" name="Google Shape;454;p54"/>
          <p:cNvSpPr txBox="1"/>
          <p:nvPr/>
        </p:nvSpPr>
        <p:spPr>
          <a:xfrm>
            <a:off x="5379675" y="2380450"/>
            <a:ext cx="254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a:t>
            </a:r>
            <a:endParaRPr b="1" sz="2000">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5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60" name="Google Shape;46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61" name="Google Shape;461;p55"/>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62" name="Google Shape;462;p5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63" name="Google Shape;463;p5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64" name="Google Shape;464;p5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65" name="Google Shape;465;p5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66" name="Google Shape;466;p5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67" name="Google Shape;467;p55"/>
          <p:cNvGraphicFramePr/>
          <p:nvPr/>
        </p:nvGraphicFramePr>
        <p:xfrm>
          <a:off x="1757800" y="22823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68" name="Google Shape;468;p55"/>
          <p:cNvGraphicFramePr/>
          <p:nvPr/>
        </p:nvGraphicFramePr>
        <p:xfrm>
          <a:off x="1757800" y="37301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69" name="Google Shape;469;p55"/>
          <p:cNvSpPr txBox="1"/>
          <p:nvPr/>
        </p:nvSpPr>
        <p:spPr>
          <a:xfrm>
            <a:off x="5379675" y="2380450"/>
            <a:ext cx="376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 10/24=0.42</a:t>
            </a:r>
            <a:endParaRPr b="1" sz="2000">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5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75" name="Google Shape;475;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76" name="Google Shape;476;p56"/>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77" name="Google Shape;477;p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78" name="Google Shape;478;p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79" name="Google Shape;479;p5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80" name="Google Shape;480;p5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81" name="Google Shape;481;p5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82" name="Google Shape;482;p56"/>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83" name="Google Shape;483;p56"/>
          <p:cNvGraphicFramePr/>
          <p:nvPr/>
        </p:nvGraphicFramePr>
        <p:xfrm>
          <a:off x="1757800" y="37301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84" name="Google Shape;484;p56"/>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 10/24 = 0.42</a:t>
            </a:r>
            <a:endParaRPr b="1" sz="2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P(actor|</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2/24 = 0.08</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P(great|</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8/24 = 0.33</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P(film|</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4/24 = 0.17</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5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90" name="Google Shape;49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91" name="Google Shape;491;p57"/>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92" name="Google Shape;492;p5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93" name="Google Shape;493;p5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94" name="Google Shape;494;p5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95" name="Google Shape;495;p5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96" name="Google Shape;496;p5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97" name="Google Shape;497;p57"/>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98" name="Google Shape;498;p57"/>
          <p:cNvGraphicFramePr/>
          <p:nvPr/>
        </p:nvGraphicFramePr>
        <p:xfrm>
          <a:off x="1757800" y="37301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99" name="Google Shape;499;p57"/>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latin typeface="Montserrat"/>
                <a:ea typeface="Montserrat"/>
                <a:cs typeface="Montserrat"/>
                <a:sym typeface="Montserrat"/>
              </a:rPr>
              <a:t>)= 8/20 = 0.4</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10/20 = 0.5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0/20 = 0</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P(film|</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2/20 = 0.1</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id="504" name="Google Shape;504;p5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05" name="Google Shape;50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06" name="Google Shape;506;p58"/>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507" name="Google Shape;507;p5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08" name="Google Shape;508;p5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09" name="Google Shape;509;p5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10" name="Google Shape;510;p5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11" name="Google Shape;511;p5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12" name="Google Shape;512;p58"/>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13" name="Google Shape;513;p58"/>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14" name="Google Shape;514;p58"/>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latin typeface="Montserrat"/>
                <a:ea typeface="Montserrat"/>
                <a:cs typeface="Montserrat"/>
                <a:sym typeface="Montserrat"/>
              </a:rPr>
              <a:t>)= 8/20 = 0.4</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10/20 = 0.5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0/20 = 0</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P(film|</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2/20 = 0.1</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id="519" name="Google Shape;519;p5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20" name="Google Shape;520;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21" name="Google Shape;521;p59"/>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 new review was created:</a:t>
            </a:r>
            <a:endParaRPr sz="2900">
              <a:solidFill>
                <a:srgbClr val="434343"/>
              </a:solidFill>
              <a:latin typeface="Montserrat"/>
              <a:ea typeface="Montserrat"/>
              <a:cs typeface="Montserrat"/>
              <a:sym typeface="Montserrat"/>
            </a:endParaRPr>
          </a:p>
        </p:txBody>
      </p:sp>
      <p:pic>
        <p:nvPicPr>
          <p:cNvPr descr="watermark.jpg" id="522" name="Google Shape;522;p5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23" name="Google Shape;523;p5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24" name="Google Shape;524;p5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25" name="Google Shape;525;p5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26" name="Google Shape;526;p5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27" name="Google Shape;527;p59"/>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28" name="Google Shape;528;p59"/>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29" name="Google Shape;529;p59"/>
          <p:cNvSpPr txBox="1"/>
          <p:nvPr/>
        </p:nvSpPr>
        <p:spPr>
          <a:xfrm>
            <a:off x="5341900" y="1804250"/>
            <a:ext cx="376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id="534" name="Google Shape;534;p6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35" name="Google Shape;53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36" name="Google Shape;536;p60"/>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 new review was created:</a:t>
            </a:r>
            <a:endParaRPr sz="2900">
              <a:solidFill>
                <a:srgbClr val="434343"/>
              </a:solidFill>
              <a:latin typeface="Montserrat"/>
              <a:ea typeface="Montserrat"/>
              <a:cs typeface="Montserrat"/>
              <a:sym typeface="Montserrat"/>
            </a:endParaRPr>
          </a:p>
        </p:txBody>
      </p:sp>
      <p:pic>
        <p:nvPicPr>
          <p:cNvPr descr="watermark.jpg" id="537" name="Google Shape;537;p6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38" name="Google Shape;538;p6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39" name="Google Shape;539;p6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40" name="Google Shape;540;p6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41" name="Google Shape;541;p6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42" name="Google Shape;542;p60"/>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43" name="Google Shape;543;p60"/>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44" name="Google Shape;544;p60"/>
          <p:cNvSpPr txBox="1"/>
          <p:nvPr/>
        </p:nvSpPr>
        <p:spPr>
          <a:xfrm>
            <a:off x="5341900" y="1804250"/>
            <a:ext cx="3764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a:t>
            </a:r>
            <a:endParaRPr b="1" sz="2000">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6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50" name="Google Shape;5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51" name="Google Shape;551;p61"/>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the prior probability</a:t>
            </a:r>
            <a:endParaRPr sz="2900">
              <a:solidFill>
                <a:srgbClr val="434343"/>
              </a:solidFill>
              <a:latin typeface="Montserrat"/>
              <a:ea typeface="Montserrat"/>
              <a:cs typeface="Montserrat"/>
              <a:sym typeface="Montserrat"/>
            </a:endParaRPr>
          </a:p>
        </p:txBody>
      </p:sp>
      <p:pic>
        <p:nvPicPr>
          <p:cNvPr descr="watermark.jpg" id="552" name="Google Shape;552;p6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53" name="Google Shape;553;p6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54" name="Google Shape;554;p6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55" name="Google Shape;555;p6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56" name="Google Shape;556;p61"/>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57" name="Google Shape;557;p61"/>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58" name="Google Shape;558;p61"/>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59" name="Google Shape;559;p61"/>
          <p:cNvSpPr txBox="1"/>
          <p:nvPr/>
        </p:nvSpPr>
        <p:spPr>
          <a:xfrm>
            <a:off x="5341900" y="1804250"/>
            <a:ext cx="3764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60" name="Google Shape;560;p61"/>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61" name="Google Shape;561;p61"/>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a:t>
            </a:r>
            <a:endParaRPr b="1">
              <a:latin typeface="Montserrat"/>
              <a:ea typeface="Montserrat"/>
              <a:cs typeface="Montserrat"/>
              <a:sym typeface="Montserrat"/>
            </a:endParaRPr>
          </a:p>
        </p:txBody>
      </p:sp>
      <p:sp>
        <p:nvSpPr>
          <p:cNvPr id="86" name="Google Shape;86;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Bayes’ </a:t>
            </a:r>
            <a:r>
              <a:rPr lang="en"/>
              <a:t>Theorem</a:t>
            </a:r>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pic>
        <p:nvPicPr>
          <p:cNvPr id="566" name="Google Shape;566;p6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67" name="Google Shape;567;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68" name="Google Shape;568;p62"/>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prior probability</a:t>
            </a:r>
            <a:endParaRPr sz="2900">
              <a:solidFill>
                <a:srgbClr val="434343"/>
              </a:solidFill>
              <a:latin typeface="Montserrat"/>
              <a:ea typeface="Montserrat"/>
              <a:cs typeface="Montserrat"/>
              <a:sym typeface="Montserrat"/>
            </a:endParaRPr>
          </a:p>
        </p:txBody>
      </p:sp>
      <p:pic>
        <p:nvPicPr>
          <p:cNvPr descr="watermark.jpg" id="569" name="Google Shape;569;p6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70" name="Google Shape;570;p6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71" name="Google Shape;571;p6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72" name="Google Shape;572;p6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73" name="Google Shape;573;p6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74" name="Google Shape;574;p62"/>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75" name="Google Shape;575;p62"/>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76" name="Google Shape;576;p62"/>
          <p:cNvSpPr txBox="1"/>
          <p:nvPr/>
        </p:nvSpPr>
        <p:spPr>
          <a:xfrm>
            <a:off x="5341900" y="1804250"/>
            <a:ext cx="3764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(25/35)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77" name="Google Shape;577;p62"/>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78" name="Google Shape;578;p62"/>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pic>
        <p:nvPicPr>
          <p:cNvPr id="583" name="Google Shape;583;p6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84" name="Google Shape;584;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85" name="Google Shape;585;p63"/>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586" name="Google Shape;586;p6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87" name="Google Shape;587;p6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88" name="Google Shape;588;p6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89" name="Google Shape;589;p6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90" name="Google Shape;590;p6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91" name="Google Shape;591;p63"/>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92" name="Google Shape;592;p63"/>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93" name="Google Shape;593;p63"/>
          <p:cNvSpPr txBox="1"/>
          <p:nvPr/>
        </p:nvSpPr>
        <p:spPr>
          <a:xfrm>
            <a:off x="4590900" y="2413850"/>
            <a:ext cx="45153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P(</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)×P(movie|</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94" name="Google Shape;594;p63"/>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95" name="Google Shape;595;p63"/>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6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01" name="Google Shape;60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02" name="Google Shape;602;p64"/>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03" name="Google Shape;603;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04" name="Google Shape;604;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05" name="Google Shape;605;p6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06" name="Google Shape;606;p6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07" name="Google Shape;607;p6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08" name="Google Shape;608;p64"/>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09" name="Google Shape;609;p64"/>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10" name="Google Shape;610;p64"/>
          <p:cNvSpPr txBox="1"/>
          <p:nvPr/>
        </p:nvSpPr>
        <p:spPr>
          <a:xfrm>
            <a:off x="4590900" y="2413850"/>
            <a:ext cx="45153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P(</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)×P(movie|</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)×P(actor|</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11" name="Google Shape;611;p64"/>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12" name="Google Shape;612;p64"/>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pic>
        <p:nvPicPr>
          <p:cNvPr id="617" name="Google Shape;617;p6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18" name="Google Shape;618;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19" name="Google Shape;619;p65"/>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20" name="Google Shape;620;p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21" name="Google Shape;621;p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22" name="Google Shape;622;p6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23" name="Google Shape;623;p6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24" name="Google Shape;624;p6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25" name="Google Shape;625;p65"/>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26" name="Google Shape;626;p65"/>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27" name="Google Shape;627;p65"/>
          <p:cNvSpPr txBox="1"/>
          <p:nvPr/>
        </p:nvSpPr>
        <p:spPr>
          <a:xfrm>
            <a:off x="4590900" y="2413850"/>
            <a:ext cx="4515300" cy="198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28" name="Google Shape;628;p65"/>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29" name="Google Shape;629;p65"/>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pic>
        <p:nvPicPr>
          <p:cNvPr id="634" name="Google Shape;634;p6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35" name="Google Shape;63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36" name="Google Shape;636;p66"/>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37" name="Google Shape;637;p6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38" name="Google Shape;638;p6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39" name="Google Shape;639;p6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40" name="Google Shape;640;p6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41" name="Google Shape;641;p6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42" name="Google Shape;642;p66"/>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43" name="Google Shape;643;p66"/>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44" name="Google Shape;644;p66"/>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45" name="Google Shape;645;p66"/>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46" name="Google Shape;646;p66"/>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pic>
        <p:nvPicPr>
          <p:cNvPr id="651" name="Google Shape;651;p6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52" name="Google Shape;652;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53" name="Google Shape;653;p67"/>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Calculate this score factor as 0.024</a:t>
            </a:r>
            <a:endParaRPr sz="2800">
              <a:solidFill>
                <a:srgbClr val="434343"/>
              </a:solidFill>
              <a:latin typeface="Montserrat"/>
              <a:ea typeface="Montserrat"/>
              <a:cs typeface="Montserrat"/>
              <a:sym typeface="Montserrat"/>
            </a:endParaRPr>
          </a:p>
        </p:txBody>
      </p:sp>
      <p:pic>
        <p:nvPicPr>
          <p:cNvPr descr="watermark.jpg" id="654" name="Google Shape;654;p6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55" name="Google Shape;655;p6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56" name="Google Shape;656;p6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57" name="Google Shape;657;p6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58" name="Google Shape;658;p6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59" name="Google Shape;659;p67"/>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60" name="Google Shape;660;p67"/>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61" name="Google Shape;661;p67"/>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62" name="Google Shape;662;p6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63" name="Google Shape;663;p6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pic>
        <p:nvPicPr>
          <p:cNvPr id="668" name="Google Shape;668;p6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69" name="Google Shape;66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70" name="Google Shape;670;p68"/>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P(pos|“movie actor”)</a:t>
            </a:r>
            <a:endParaRPr sz="2800">
              <a:solidFill>
                <a:srgbClr val="434343"/>
              </a:solidFill>
              <a:latin typeface="Montserrat"/>
              <a:ea typeface="Montserrat"/>
              <a:cs typeface="Montserrat"/>
              <a:sym typeface="Montserrat"/>
            </a:endParaRPr>
          </a:p>
        </p:txBody>
      </p:sp>
      <p:pic>
        <p:nvPicPr>
          <p:cNvPr descr="watermark.jpg" id="671" name="Google Shape;671;p6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72" name="Google Shape;672;p6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73" name="Google Shape;673;p6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74" name="Google Shape;674;p6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75" name="Google Shape;675;p6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76" name="Google Shape;676;p68"/>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77" name="Google Shape;677;p68"/>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78" name="Google Shape;678;p68"/>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79" name="Google Shape;679;p6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80" name="Google Shape;680;p6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pic>
        <p:nvPicPr>
          <p:cNvPr id="685" name="Google Shape;685;p6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86" name="Google Shape;686;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87" name="Google Shape;687;p69"/>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P(pos|“movie actor”)</a:t>
            </a:r>
            <a:endParaRPr sz="2800">
              <a:solidFill>
                <a:srgbClr val="434343"/>
              </a:solidFill>
              <a:latin typeface="Montserrat"/>
              <a:ea typeface="Montserrat"/>
              <a:cs typeface="Montserrat"/>
              <a:sym typeface="Montserrat"/>
            </a:endParaRPr>
          </a:p>
        </p:txBody>
      </p:sp>
      <p:pic>
        <p:nvPicPr>
          <p:cNvPr descr="watermark.jpg" id="688" name="Google Shape;688;p6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89" name="Google Shape;689;p6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90" name="Google Shape;690;p6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91" name="Google Shape;691;p6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92" name="Google Shape;692;p6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93" name="Google Shape;693;p69"/>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94" name="Google Shape;694;p69"/>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95" name="Google Shape;695;p69"/>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96" name="Google Shape;696;p69"/>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97" name="Google Shape;697;p69"/>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pic>
        <p:nvPicPr>
          <p:cNvPr id="702" name="Google Shape;702;p7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03" name="Google Shape;703;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04" name="Google Shape;704;p70"/>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Repeat same process with negative class</a:t>
            </a:r>
            <a:endParaRPr sz="2800">
              <a:solidFill>
                <a:srgbClr val="434343"/>
              </a:solidFill>
              <a:latin typeface="Montserrat"/>
              <a:ea typeface="Montserrat"/>
              <a:cs typeface="Montserrat"/>
              <a:sym typeface="Montserrat"/>
            </a:endParaRPr>
          </a:p>
        </p:txBody>
      </p:sp>
      <p:pic>
        <p:nvPicPr>
          <p:cNvPr descr="watermark.jpg" id="705" name="Google Shape;705;p7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06" name="Google Shape;706;p7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07" name="Google Shape;707;p7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08" name="Google Shape;708;p7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09" name="Google Shape;709;p7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10" name="Google Shape;710;p70"/>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11" name="Google Shape;711;p70"/>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12" name="Google Shape;712;p70"/>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13" name="Google Shape;713;p70"/>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14" name="Google Shape;714;p70"/>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pic>
        <p:nvPicPr>
          <p:cNvPr id="719" name="Google Shape;719;p7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20" name="Google Shape;72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21" name="Google Shape;721;p71"/>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Repeat same process with negative class</a:t>
            </a:r>
            <a:endParaRPr sz="2800">
              <a:solidFill>
                <a:srgbClr val="434343"/>
              </a:solidFill>
              <a:latin typeface="Montserrat"/>
              <a:ea typeface="Montserrat"/>
              <a:cs typeface="Montserrat"/>
              <a:sym typeface="Montserrat"/>
            </a:endParaRPr>
          </a:p>
        </p:txBody>
      </p:sp>
      <p:pic>
        <p:nvPicPr>
          <p:cNvPr descr="watermark.jpg" id="722" name="Google Shape;722;p7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23" name="Google Shape;723;p7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24" name="Google Shape;724;p7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25" name="Google Shape;725;p7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26" name="Google Shape;726;p71"/>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27" name="Google Shape;727;p71"/>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28" name="Google Shape;728;p71"/>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29" name="Google Shape;729;p71"/>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(10/35)×(0.4)×(0.5) = 0.057</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30" name="Google Shape;730;p71"/>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31" name="Google Shape;731;p71"/>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94" name="Google Shape;94;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is the shorthand for a set of algorithms that use Bayes’ Theorem for supervised learning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 is a probability formula that leverages previously known probabilities to define probability of related events occuring.</a:t>
            </a:r>
            <a:endParaRPr sz="2900">
              <a:solidFill>
                <a:srgbClr val="434343"/>
              </a:solidFill>
              <a:latin typeface="Montserrat"/>
              <a:ea typeface="Montserrat"/>
              <a:cs typeface="Montserrat"/>
              <a:sym typeface="Montserrat"/>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pic>
        <p:nvPicPr>
          <p:cNvPr id="736" name="Google Shape;736;p7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37" name="Google Shape;73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38" name="Google Shape;738;p72"/>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P(neg|“movie actor”)</a:t>
            </a:r>
            <a:endParaRPr sz="2800">
              <a:solidFill>
                <a:srgbClr val="434343"/>
              </a:solidFill>
              <a:latin typeface="Montserrat"/>
              <a:ea typeface="Montserrat"/>
              <a:cs typeface="Montserrat"/>
              <a:sym typeface="Montserrat"/>
            </a:endParaRPr>
          </a:p>
        </p:txBody>
      </p:sp>
      <p:pic>
        <p:nvPicPr>
          <p:cNvPr descr="watermark.jpg" id="739" name="Google Shape;739;p7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40" name="Google Shape;740;p7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41" name="Google Shape;741;p7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42" name="Google Shape;742;p7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43" name="Google Shape;743;p7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44" name="Google Shape;744;p72"/>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45" name="Google Shape;745;p72"/>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46" name="Google Shape;746;p72"/>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a:t>
            </a:r>
            <a:r>
              <a:rPr b="1" lang="en" sz="2000">
                <a:solidFill>
                  <a:schemeClr val="dk1"/>
                </a:solidFill>
                <a:latin typeface="Montserrat"/>
                <a:ea typeface="Montserrat"/>
                <a:cs typeface="Montserrat"/>
                <a:sym typeface="Montserrat"/>
              </a:rPr>
              <a:t> ∝ P(neg| “movie actor”)</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47" name="Google Shape;747;p72"/>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48" name="Google Shape;748;p72"/>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pic>
        <p:nvPicPr>
          <p:cNvPr id="753" name="Google Shape;753;p7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54" name="Google Shape;75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55" name="Google Shape;755;p73"/>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Compare both scores against each other</a:t>
            </a:r>
            <a:endParaRPr sz="2800">
              <a:solidFill>
                <a:srgbClr val="434343"/>
              </a:solidFill>
              <a:latin typeface="Montserrat"/>
              <a:ea typeface="Montserrat"/>
              <a:cs typeface="Montserrat"/>
              <a:sym typeface="Montserrat"/>
            </a:endParaRPr>
          </a:p>
        </p:txBody>
      </p:sp>
      <p:pic>
        <p:nvPicPr>
          <p:cNvPr descr="watermark.jpg" id="756" name="Google Shape;756;p7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57" name="Google Shape;757;p7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58" name="Google Shape;758;p7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59" name="Google Shape;759;p7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60" name="Google Shape;760;p7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61" name="Google Shape;761;p73"/>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62" name="Google Shape;762;p73"/>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63" name="Google Shape;763;p73"/>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64" name="Google Shape;764;p73"/>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65" name="Google Shape;765;p73"/>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pic>
        <p:nvPicPr>
          <p:cNvPr id="770" name="Google Shape;770;p7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71" name="Google Shape;771;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72" name="Google Shape;772;p74"/>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Classify based on highest score:</a:t>
            </a:r>
            <a:endParaRPr sz="2800">
              <a:solidFill>
                <a:srgbClr val="434343"/>
              </a:solidFill>
              <a:latin typeface="Montserrat"/>
              <a:ea typeface="Montserrat"/>
              <a:cs typeface="Montserrat"/>
              <a:sym typeface="Montserrat"/>
            </a:endParaRPr>
          </a:p>
        </p:txBody>
      </p:sp>
      <p:pic>
        <p:nvPicPr>
          <p:cNvPr descr="watermark.jpg" id="773" name="Google Shape;773;p7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74" name="Google Shape;774;p7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75" name="Google Shape;775;p7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76" name="Google Shape;776;p7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77" name="Google Shape;777;p7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78" name="Google Shape;778;p74"/>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79" name="Google Shape;779;p74"/>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80" name="Google Shape;780;p74"/>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81" name="Google Shape;781;p74"/>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82" name="Google Shape;782;p74"/>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pic>
        <p:nvPicPr>
          <p:cNvPr id="787" name="Google Shape;787;p7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88" name="Google Shape;788;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89" name="Google Shape;789;p75"/>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This is </a:t>
            </a:r>
            <a:r>
              <a:rPr lang="en" sz="2800">
                <a:solidFill>
                  <a:srgbClr val="434343"/>
                </a:solidFill>
                <a:latin typeface="Montserrat"/>
                <a:ea typeface="Montserrat"/>
                <a:cs typeface="Montserrat"/>
                <a:sym typeface="Montserrat"/>
              </a:rPr>
              <a:t>classified</a:t>
            </a:r>
            <a:r>
              <a:rPr lang="en" sz="2800">
                <a:solidFill>
                  <a:srgbClr val="434343"/>
                </a:solidFill>
                <a:latin typeface="Montserrat"/>
                <a:ea typeface="Montserrat"/>
                <a:cs typeface="Montserrat"/>
                <a:sym typeface="Montserrat"/>
              </a:rPr>
              <a:t> as a </a:t>
            </a:r>
            <a:r>
              <a:rPr b="1" lang="en" sz="2800">
                <a:solidFill>
                  <a:srgbClr val="434343"/>
                </a:solidFill>
                <a:latin typeface="Montserrat"/>
                <a:ea typeface="Montserrat"/>
                <a:cs typeface="Montserrat"/>
                <a:sym typeface="Montserrat"/>
              </a:rPr>
              <a:t>negative</a:t>
            </a:r>
            <a:r>
              <a:rPr lang="en" sz="2800">
                <a:solidFill>
                  <a:srgbClr val="434343"/>
                </a:solidFill>
                <a:latin typeface="Montserrat"/>
                <a:ea typeface="Montserrat"/>
                <a:cs typeface="Montserrat"/>
                <a:sym typeface="Montserrat"/>
              </a:rPr>
              <a:t> review</a:t>
            </a:r>
            <a:endParaRPr sz="2800">
              <a:solidFill>
                <a:srgbClr val="434343"/>
              </a:solidFill>
              <a:latin typeface="Montserrat"/>
              <a:ea typeface="Montserrat"/>
              <a:cs typeface="Montserrat"/>
              <a:sym typeface="Montserrat"/>
            </a:endParaRPr>
          </a:p>
        </p:txBody>
      </p:sp>
      <p:pic>
        <p:nvPicPr>
          <p:cNvPr descr="watermark.jpg" id="790" name="Google Shape;790;p7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91" name="Google Shape;791;p7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92" name="Google Shape;792;p7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93" name="Google Shape;793;p7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94" name="Google Shape;794;p7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95" name="Google Shape;795;p75"/>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96" name="Google Shape;796;p75"/>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97" name="Google Shape;797;p75"/>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98" name="Google Shape;798;p75"/>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99" name="Google Shape;799;p75"/>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pic>
        <p:nvPicPr>
          <p:cNvPr id="804" name="Google Shape;804;p7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05" name="Google Shape;805;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06" name="Google Shape;806;p76"/>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What about 0 count words?</a:t>
            </a:r>
            <a:endParaRPr sz="2800">
              <a:solidFill>
                <a:srgbClr val="434343"/>
              </a:solidFill>
              <a:latin typeface="Montserrat"/>
              <a:ea typeface="Montserrat"/>
              <a:cs typeface="Montserrat"/>
              <a:sym typeface="Montserrat"/>
            </a:endParaRPr>
          </a:p>
        </p:txBody>
      </p:sp>
      <p:pic>
        <p:nvPicPr>
          <p:cNvPr descr="watermark.jpg" id="807" name="Google Shape;807;p7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08" name="Google Shape;808;p7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09" name="Google Shape;809;p7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10" name="Google Shape;810;p7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11" name="Google Shape;811;p7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12" name="Google Shape;812;p76"/>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13" name="Google Shape;813;p76"/>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14" name="Google Shape;814;p76"/>
          <p:cNvSpPr txBox="1"/>
          <p:nvPr/>
        </p:nvSpPr>
        <p:spPr>
          <a:xfrm>
            <a:off x="4979700" y="2239075"/>
            <a:ext cx="4392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15" name="Google Shape;815;p76"/>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16" name="Google Shape;816;p76"/>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pic>
        <p:nvPicPr>
          <p:cNvPr id="821" name="Google Shape;821;p7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22" name="Google Shape;822;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23" name="Google Shape;823;p77"/>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What about 0 count words?</a:t>
            </a:r>
            <a:endParaRPr sz="2800">
              <a:solidFill>
                <a:srgbClr val="434343"/>
              </a:solidFill>
              <a:latin typeface="Montserrat"/>
              <a:ea typeface="Montserrat"/>
              <a:cs typeface="Montserrat"/>
              <a:sym typeface="Montserrat"/>
            </a:endParaRPr>
          </a:p>
        </p:txBody>
      </p:sp>
      <p:pic>
        <p:nvPicPr>
          <p:cNvPr descr="watermark.jpg" id="824" name="Google Shape;824;p7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25" name="Google Shape;825;p7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26" name="Google Shape;826;p7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27" name="Google Shape;827;p7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28" name="Google Shape;828;p7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29" name="Google Shape;829;p77"/>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30" name="Google Shape;830;p77"/>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31" name="Google Shape;831;p77"/>
          <p:cNvSpPr txBox="1"/>
          <p:nvPr/>
        </p:nvSpPr>
        <p:spPr>
          <a:xfrm>
            <a:off x="4979700" y="2239075"/>
            <a:ext cx="4392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32" name="Google Shape;832;p7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33" name="Google Shape;833;p7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34" name="Google Shape;834;p77"/>
          <p:cNvSpPr/>
          <p:nvPr/>
        </p:nvSpPr>
        <p:spPr>
          <a:xfrm>
            <a:off x="6376250" y="2290750"/>
            <a:ext cx="727500" cy="3684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7"/>
          <p:cNvSpPr/>
          <p:nvPr/>
        </p:nvSpPr>
        <p:spPr>
          <a:xfrm>
            <a:off x="3401925" y="3937188"/>
            <a:ext cx="727500" cy="7467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pic>
        <p:nvPicPr>
          <p:cNvPr id="840" name="Google Shape;840;p7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41" name="Google Shape;841;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42" name="Google Shape;842;p78"/>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Probability is zero! Regardless of text!</a:t>
            </a:r>
            <a:endParaRPr sz="2800">
              <a:solidFill>
                <a:srgbClr val="434343"/>
              </a:solidFill>
              <a:latin typeface="Montserrat"/>
              <a:ea typeface="Montserrat"/>
              <a:cs typeface="Montserrat"/>
              <a:sym typeface="Montserrat"/>
            </a:endParaRPr>
          </a:p>
        </p:txBody>
      </p:sp>
      <p:pic>
        <p:nvPicPr>
          <p:cNvPr descr="watermark.jpg" id="843" name="Google Shape;843;p7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44" name="Google Shape;844;p7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45" name="Google Shape;845;p7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46" name="Google Shape;846;p7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47" name="Google Shape;847;p7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48" name="Google Shape;848;p78"/>
          <p:cNvGraphicFramePr/>
          <p:nvPr/>
        </p:nvGraphicFramePr>
        <p:xfrm>
          <a:off x="1757800" y="18667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49" name="Google Shape;849;p78"/>
          <p:cNvGraphicFramePr/>
          <p:nvPr/>
        </p:nvGraphicFramePr>
        <p:xfrm>
          <a:off x="1757800" y="35270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50" name="Google Shape;850;p7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51" name="Google Shape;851;p7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52" name="Google Shape;852;p78"/>
          <p:cNvSpPr/>
          <p:nvPr/>
        </p:nvSpPr>
        <p:spPr>
          <a:xfrm>
            <a:off x="3401925" y="3937188"/>
            <a:ext cx="727500" cy="7467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8"/>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54" name="Google Shape;854;p78"/>
          <p:cNvSpPr/>
          <p:nvPr/>
        </p:nvSpPr>
        <p:spPr>
          <a:xfrm>
            <a:off x="5391625" y="3050300"/>
            <a:ext cx="1664700" cy="4926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pic>
        <p:nvPicPr>
          <p:cNvPr id="859" name="Google Shape;859;p7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60" name="Google Shape;86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61" name="Google Shape;861;p79"/>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Alpha smoothing parameter to add counts:</a:t>
            </a:r>
            <a:endParaRPr sz="2800">
              <a:solidFill>
                <a:srgbClr val="434343"/>
              </a:solidFill>
              <a:latin typeface="Montserrat"/>
              <a:ea typeface="Montserrat"/>
              <a:cs typeface="Montserrat"/>
              <a:sym typeface="Montserrat"/>
            </a:endParaRPr>
          </a:p>
        </p:txBody>
      </p:sp>
      <p:pic>
        <p:nvPicPr>
          <p:cNvPr descr="watermark.jpg" id="862" name="Google Shape;862;p7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63" name="Google Shape;863;p7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64" name="Google Shape;864;p7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65" name="Google Shape;865;p7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66" name="Google Shape;866;p7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67" name="Google Shape;867;p79"/>
          <p:cNvGraphicFramePr/>
          <p:nvPr/>
        </p:nvGraphicFramePr>
        <p:xfrm>
          <a:off x="1757800" y="20953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68" name="Google Shape;868;p79"/>
          <p:cNvGraphicFramePr/>
          <p:nvPr/>
        </p:nvGraphicFramePr>
        <p:xfrm>
          <a:off x="1757800" y="37556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69" name="Google Shape;869;p79"/>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70" name="Google Shape;870;p79"/>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71" name="Google Shape;871;p79"/>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pic>
        <p:nvPicPr>
          <p:cNvPr id="876" name="Google Shape;876;p8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77" name="Google Shape;877;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78" name="Google Shape;878;p80"/>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Recalculate conditional probabilities...</a:t>
            </a:r>
            <a:endParaRPr sz="2800">
              <a:solidFill>
                <a:srgbClr val="434343"/>
              </a:solidFill>
              <a:latin typeface="Montserrat"/>
              <a:ea typeface="Montserrat"/>
              <a:cs typeface="Montserrat"/>
              <a:sym typeface="Montserrat"/>
            </a:endParaRPr>
          </a:p>
        </p:txBody>
      </p:sp>
      <p:pic>
        <p:nvPicPr>
          <p:cNvPr descr="watermark.jpg" id="879" name="Google Shape;879;p8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80" name="Google Shape;880;p8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81" name="Google Shape;881;p8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82" name="Google Shape;882;p8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83" name="Google Shape;883;p8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84" name="Google Shape;884;p80"/>
          <p:cNvGraphicFramePr/>
          <p:nvPr/>
        </p:nvGraphicFramePr>
        <p:xfrm>
          <a:off x="1757800" y="2095325"/>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85" name="Google Shape;885;p80"/>
          <p:cNvGraphicFramePr/>
          <p:nvPr/>
        </p:nvGraphicFramePr>
        <p:xfrm>
          <a:off x="1757800" y="3755650"/>
          <a:ext cx="3000000" cy="3000000"/>
        </p:xfrm>
        <a:graphic>
          <a:graphicData uri="http://schemas.openxmlformats.org/drawingml/2006/table">
            <a:tbl>
              <a:tblPr>
                <a:noFill/>
                <a:tableStyleId>{1DCDAFF6-8423-4154-BE07-26E125E94D23}</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86" name="Google Shape;886;p80"/>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87" name="Google Shape;887;p80"/>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93" name="Google Shape;893;p81"/>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how a higher alpha value will be more “smoothing”, giving each word less distinct importance.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move on to focusing on feature extraction in general.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Are there better ways than just simply word frequency counts to extract features from text?</a:t>
            </a:r>
            <a:endParaRPr sz="2900">
              <a:solidFill>
                <a:srgbClr val="434343"/>
              </a:solidFill>
              <a:latin typeface="Montserrat"/>
              <a:ea typeface="Montserrat"/>
              <a:cs typeface="Montserrat"/>
              <a:sym typeface="Montserrat"/>
            </a:endParaRPr>
          </a:p>
        </p:txBody>
      </p:sp>
      <p:pic>
        <p:nvPicPr>
          <p:cNvPr descr="watermark.jpg" id="894" name="Google Shape;894;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5" name="Google Shape;895;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methods are a set of supervised learning algorithms based on applying Bayes’ Theorem.</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5" name="Google Shape;105;p19"/>
          <p:cNvPicPr preferRelativeResize="0"/>
          <p:nvPr/>
        </p:nvPicPr>
        <p:blipFill>
          <a:blip r:embed="rId4">
            <a:alphaModFix/>
          </a:blip>
          <a:stretch>
            <a:fillRect/>
          </a:stretch>
        </p:blipFill>
        <p:spPr>
          <a:xfrm>
            <a:off x="5915625" y="2288600"/>
            <a:ext cx="2221125" cy="2381875"/>
          </a:xfrm>
          <a:prstGeom prst="rect">
            <a:avLst/>
          </a:prstGeom>
          <a:noFill/>
          <a:ln>
            <a:noFill/>
          </a:ln>
        </p:spPr>
      </p:pic>
      <p:pic>
        <p:nvPicPr>
          <p:cNvPr id="106" name="Google Shape;106;p19"/>
          <p:cNvPicPr preferRelativeResize="0"/>
          <p:nvPr/>
        </p:nvPicPr>
        <p:blipFill>
          <a:blip r:embed="rId5">
            <a:alphaModFix/>
          </a:blip>
          <a:stretch>
            <a:fillRect/>
          </a:stretch>
        </p:blipFill>
        <p:spPr>
          <a:xfrm>
            <a:off x="754225" y="2860325"/>
            <a:ext cx="5133749" cy="13302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8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901" name="Google Shape;901;p8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 and Intuition</a:t>
            </a:r>
            <a:endParaRPr/>
          </a:p>
        </p:txBody>
      </p:sp>
      <p:pic>
        <p:nvPicPr>
          <p:cNvPr descr="watermark.jpg" id="902" name="Google Shape;902;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909" name="Google Shape;909;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classic machine learning algorithms can’t take in raw text as data.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we need to perform a feature “extraction” from the raw text in order to pass numerical features to the machine learning algorithm.</a:t>
            </a:r>
            <a:endParaRPr sz="2900">
              <a:solidFill>
                <a:srgbClr val="434343"/>
              </a:solidFill>
              <a:latin typeface="Montserrat"/>
              <a:ea typeface="Montserrat"/>
              <a:cs typeface="Montserrat"/>
              <a:sym typeface="Montserrat"/>
            </a:endParaRPr>
          </a:p>
        </p:txBody>
      </p:sp>
      <p:pic>
        <p:nvPicPr>
          <p:cNvPr descr="watermark.jpg" id="910" name="Google Shape;910;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17" name="Google Shape;917;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Main Methods for Feature Extraction: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 Inverse Document Frequency</a:t>
            </a:r>
            <a:endParaRPr sz="2900">
              <a:solidFill>
                <a:srgbClr val="434343"/>
              </a:solidFill>
              <a:latin typeface="Montserrat"/>
              <a:ea typeface="Montserrat"/>
              <a:cs typeface="Montserrat"/>
              <a:sym typeface="Montserrat"/>
            </a:endParaRPr>
          </a:p>
        </p:txBody>
      </p:sp>
      <p:pic>
        <p:nvPicPr>
          <p:cNvPr descr="watermark.jpg" id="918" name="Google Shape;918;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25" name="Google Shape;925;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926" name="Google Shape;926;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28" name="Google Shape;928;p85"/>
          <p:cNvGraphicFramePr/>
          <p:nvPr/>
        </p:nvGraphicFramePr>
        <p:xfrm>
          <a:off x="2762250" y="2317525"/>
          <a:ext cx="3000000" cy="3000000"/>
        </p:xfrm>
        <a:graphic>
          <a:graphicData uri="http://schemas.openxmlformats.org/drawingml/2006/table">
            <a:tbl>
              <a:tblPr>
                <a:noFill/>
                <a:tableStyleId>{1DCDAFF6-8423-4154-BE07-26E125E94D23}</a:tableStyleId>
              </a:tblPr>
              <a:tblGrid>
                <a:gridCol w="36195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34" name="Google Shape;934;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a:t>
            </a:r>
            <a:r>
              <a:rPr lang="en" sz="2900">
                <a:solidFill>
                  <a:srgbClr val="434343"/>
                </a:solidFill>
                <a:latin typeface="Montserrat"/>
                <a:ea typeface="Montserrat"/>
                <a:cs typeface="Montserrat"/>
                <a:sym typeface="Montserrat"/>
              </a:rPr>
              <a:t>vocabulary of all possible words</a:t>
            </a:r>
            <a:endParaRPr sz="2900">
              <a:solidFill>
                <a:srgbClr val="434343"/>
              </a:solidFill>
              <a:latin typeface="Montserrat"/>
              <a:ea typeface="Montserrat"/>
              <a:cs typeface="Montserrat"/>
              <a:sym typeface="Montserrat"/>
            </a:endParaRPr>
          </a:p>
        </p:txBody>
      </p:sp>
      <p:pic>
        <p:nvPicPr>
          <p:cNvPr descr="watermark.jpg" id="935" name="Google Shape;935;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6" name="Google Shape;936;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37" name="Google Shape;937;p86"/>
          <p:cNvGraphicFramePr/>
          <p:nvPr/>
        </p:nvGraphicFramePr>
        <p:xfrm>
          <a:off x="2762250" y="2317525"/>
          <a:ext cx="3000000" cy="3000000"/>
        </p:xfrm>
        <a:graphic>
          <a:graphicData uri="http://schemas.openxmlformats.org/drawingml/2006/table">
            <a:tbl>
              <a:tblPr>
                <a:noFill/>
                <a:tableStyleId>{1DCDAFF6-8423-4154-BE07-26E125E94D23}</a:tableStyleId>
              </a:tblPr>
              <a:tblGrid>
                <a:gridCol w="36195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43" name="Google Shape;943;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vocabulary of all possible words</a:t>
            </a:r>
            <a:endParaRPr sz="2900">
              <a:solidFill>
                <a:srgbClr val="434343"/>
              </a:solidFill>
              <a:latin typeface="Montserrat"/>
              <a:ea typeface="Montserrat"/>
              <a:cs typeface="Montserrat"/>
              <a:sym typeface="Montserrat"/>
            </a:endParaRPr>
          </a:p>
        </p:txBody>
      </p:sp>
      <p:pic>
        <p:nvPicPr>
          <p:cNvPr descr="watermark.jpg" id="944" name="Google Shape;94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5" name="Google Shape;94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46" name="Google Shape;946;p87"/>
          <p:cNvGraphicFramePr/>
          <p:nvPr/>
        </p:nvGraphicFramePr>
        <p:xfrm>
          <a:off x="1034250" y="1875900"/>
          <a:ext cx="3000000" cy="3000000"/>
        </p:xfrm>
        <a:graphic>
          <a:graphicData uri="http://schemas.openxmlformats.org/drawingml/2006/table">
            <a:tbl>
              <a:tblPr>
                <a:noFill/>
                <a:tableStyleId>{1DCDAFF6-8423-4154-BE07-26E125E94D23}</a:tableStyleId>
              </a:tblPr>
              <a:tblGrid>
                <a:gridCol w="1206500"/>
                <a:gridCol w="1206500"/>
                <a:gridCol w="1206500"/>
                <a:gridCol w="1206500"/>
                <a:gridCol w="1206500"/>
                <a:gridCol w="1206500"/>
              </a:tblGrid>
              <a:tr h="3810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52" name="Google Shape;952;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vector of frequency counts</a:t>
            </a:r>
            <a:endParaRPr sz="2900">
              <a:solidFill>
                <a:srgbClr val="434343"/>
              </a:solidFill>
              <a:latin typeface="Montserrat"/>
              <a:ea typeface="Montserrat"/>
              <a:cs typeface="Montserrat"/>
              <a:sym typeface="Montserrat"/>
            </a:endParaRPr>
          </a:p>
        </p:txBody>
      </p:sp>
      <p:pic>
        <p:nvPicPr>
          <p:cNvPr descr="watermark.jpg" id="953" name="Google Shape;953;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4" name="Google Shape;954;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55" name="Google Shape;955;p88"/>
          <p:cNvGraphicFramePr/>
          <p:nvPr/>
        </p:nvGraphicFramePr>
        <p:xfrm>
          <a:off x="2036475" y="2174200"/>
          <a:ext cx="3000000" cy="3000000"/>
        </p:xfrm>
        <a:graphic>
          <a:graphicData uri="http://schemas.openxmlformats.org/drawingml/2006/table">
            <a:tbl>
              <a:tblPr>
                <a:noFill/>
                <a:tableStyleId>{1DCDAFF6-8423-4154-BE07-26E125E94D23}</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56" name="Google Shape;956;p88"/>
          <p:cNvGraphicFramePr/>
          <p:nvPr/>
        </p:nvGraphicFramePr>
        <p:xfrm>
          <a:off x="122025" y="2600900"/>
          <a:ext cx="3000000" cy="3000000"/>
        </p:xfrm>
        <a:graphic>
          <a:graphicData uri="http://schemas.openxmlformats.org/drawingml/2006/table">
            <a:tbl>
              <a:tblPr>
                <a:noFill/>
                <a:tableStyleId>{1DCDAFF6-8423-4154-BE07-26E125E94D23}</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62" name="Google Shape;962;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vector of frequency counts</a:t>
            </a:r>
            <a:endParaRPr sz="2900">
              <a:solidFill>
                <a:srgbClr val="434343"/>
              </a:solidFill>
              <a:latin typeface="Montserrat"/>
              <a:ea typeface="Montserrat"/>
              <a:cs typeface="Montserrat"/>
              <a:sym typeface="Montserrat"/>
            </a:endParaRPr>
          </a:p>
        </p:txBody>
      </p:sp>
      <p:pic>
        <p:nvPicPr>
          <p:cNvPr descr="watermark.jpg" id="963" name="Google Shape;963;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4" name="Google Shape;964;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65" name="Google Shape;965;p89"/>
          <p:cNvGraphicFramePr/>
          <p:nvPr/>
        </p:nvGraphicFramePr>
        <p:xfrm>
          <a:off x="2036475" y="2174200"/>
          <a:ext cx="3000000" cy="3000000"/>
        </p:xfrm>
        <a:graphic>
          <a:graphicData uri="http://schemas.openxmlformats.org/drawingml/2006/table">
            <a:tbl>
              <a:tblPr>
                <a:noFill/>
                <a:tableStyleId>{1DCDAFF6-8423-4154-BE07-26E125E94D23}</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r h="472400">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72425">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95250">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66" name="Google Shape;966;p89"/>
          <p:cNvGraphicFramePr/>
          <p:nvPr/>
        </p:nvGraphicFramePr>
        <p:xfrm>
          <a:off x="122025" y="2600900"/>
          <a:ext cx="3000000" cy="3000000"/>
        </p:xfrm>
        <a:graphic>
          <a:graphicData uri="http://schemas.openxmlformats.org/drawingml/2006/table">
            <a:tbl>
              <a:tblPr>
                <a:noFill/>
                <a:tableStyleId>{1DCDAFF6-8423-4154-BE07-26E125E94D23}</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72" name="Google Shape;972;p9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most values will be zero!</a:t>
            </a:r>
            <a:endParaRPr sz="2900">
              <a:solidFill>
                <a:srgbClr val="434343"/>
              </a:solidFill>
              <a:latin typeface="Montserrat"/>
              <a:ea typeface="Montserrat"/>
              <a:cs typeface="Montserrat"/>
              <a:sym typeface="Montserrat"/>
            </a:endParaRPr>
          </a:p>
        </p:txBody>
      </p:sp>
      <p:pic>
        <p:nvPicPr>
          <p:cNvPr descr="watermark.jpg" id="973" name="Google Shape;973;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4" name="Google Shape;974;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75" name="Google Shape;975;p90"/>
          <p:cNvGraphicFramePr/>
          <p:nvPr/>
        </p:nvGraphicFramePr>
        <p:xfrm>
          <a:off x="2036475" y="2174200"/>
          <a:ext cx="3000000" cy="3000000"/>
        </p:xfrm>
        <a:graphic>
          <a:graphicData uri="http://schemas.openxmlformats.org/drawingml/2006/table">
            <a:tbl>
              <a:tblPr>
                <a:noFill/>
                <a:tableStyleId>{1DCDAFF6-8423-4154-BE07-26E125E94D23}</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r h="472400">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72425">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95250">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76" name="Google Shape;976;p90"/>
          <p:cNvGraphicFramePr/>
          <p:nvPr/>
        </p:nvGraphicFramePr>
        <p:xfrm>
          <a:off x="122025" y="2600900"/>
          <a:ext cx="3000000" cy="3000000"/>
        </p:xfrm>
        <a:graphic>
          <a:graphicData uri="http://schemas.openxmlformats.org/drawingml/2006/table">
            <a:tbl>
              <a:tblPr>
                <a:noFill/>
                <a:tableStyleId>{1DCDAFF6-8423-4154-BE07-26E125E94D23}</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2" name="Google Shape;982;p9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983" name="Google Shape;983;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4" name="Google Shape;984;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85" name="Google Shape;985;p91"/>
          <p:cNvPicPr preferRelativeResize="0"/>
          <p:nvPr/>
        </p:nvPicPr>
        <p:blipFill>
          <a:blip r:embed="rId4">
            <a:alphaModFix/>
          </a:blip>
          <a:stretch>
            <a:fillRect/>
          </a:stretch>
        </p:blipFill>
        <p:spPr>
          <a:xfrm>
            <a:off x="1228163" y="2169150"/>
            <a:ext cx="6687676" cy="1214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12" name="Google Shape;112;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1700s: Thomas Bayes was a Presbyterian minister in England who studied theology, statistics, and logic.</a:t>
            </a:r>
            <a:endParaRPr sz="2900">
              <a:solidFill>
                <a:srgbClr val="434343"/>
              </a:solidFill>
              <a:latin typeface="Montserrat"/>
              <a:ea typeface="Montserrat"/>
              <a:cs typeface="Montserrat"/>
              <a:sym typeface="Montserrat"/>
            </a:endParaRPr>
          </a:p>
        </p:txBody>
      </p:sp>
      <p:pic>
        <p:nvPicPr>
          <p:cNvPr descr="watermark.jpg" id="113" name="Google Shape;113;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 name="Google Shape;114;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5" name="Google Shape;115;p20"/>
          <p:cNvPicPr preferRelativeResize="0"/>
          <p:nvPr/>
        </p:nvPicPr>
        <p:blipFill>
          <a:blip r:embed="rId4">
            <a:alphaModFix/>
          </a:blip>
          <a:stretch>
            <a:fillRect/>
          </a:stretch>
        </p:blipFill>
        <p:spPr>
          <a:xfrm>
            <a:off x="5915625" y="2288600"/>
            <a:ext cx="2221125" cy="2381875"/>
          </a:xfrm>
          <a:prstGeom prst="rect">
            <a:avLst/>
          </a:prstGeom>
          <a:noFill/>
          <a:ln>
            <a:noFill/>
          </a:ln>
        </p:spPr>
      </p:pic>
      <p:pic>
        <p:nvPicPr>
          <p:cNvPr id="116" name="Google Shape;116;p20"/>
          <p:cNvPicPr preferRelativeResize="0"/>
          <p:nvPr/>
        </p:nvPicPr>
        <p:blipFill>
          <a:blip r:embed="rId5">
            <a:alphaModFix/>
          </a:blip>
          <a:stretch>
            <a:fillRect/>
          </a:stretch>
        </p:blipFill>
        <p:spPr>
          <a:xfrm>
            <a:off x="754225" y="2860325"/>
            <a:ext cx="5133749" cy="13302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1" name="Google Shape;991;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Document Term Matrix (DTM)</a:t>
            </a:r>
            <a:endParaRPr sz="2900">
              <a:solidFill>
                <a:srgbClr val="434343"/>
              </a:solidFill>
              <a:latin typeface="Montserrat"/>
              <a:ea typeface="Montserrat"/>
              <a:cs typeface="Montserrat"/>
              <a:sym typeface="Montserrat"/>
            </a:endParaRPr>
          </a:p>
        </p:txBody>
      </p:sp>
      <p:pic>
        <p:nvPicPr>
          <p:cNvPr descr="watermark.jpg" id="992" name="Google Shape;992;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3" name="Google Shape;993;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94" name="Google Shape;994;p92"/>
          <p:cNvPicPr preferRelativeResize="0"/>
          <p:nvPr/>
        </p:nvPicPr>
        <p:blipFill>
          <a:blip r:embed="rId4">
            <a:alphaModFix/>
          </a:blip>
          <a:stretch>
            <a:fillRect/>
          </a:stretch>
        </p:blipFill>
        <p:spPr>
          <a:xfrm>
            <a:off x="1167438" y="2399953"/>
            <a:ext cx="6809125" cy="1687794"/>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0" name="Google Shape;100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 treats every word as a feature, with the frequency counts acting as a “strength” of the feature/word.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larger documents, matrices are stored as a </a:t>
            </a:r>
            <a:r>
              <a:rPr b="1" lang="en" sz="2900">
                <a:solidFill>
                  <a:srgbClr val="434343"/>
                </a:solidFill>
                <a:latin typeface="Montserrat"/>
                <a:ea typeface="Montserrat"/>
                <a:cs typeface="Montserrat"/>
                <a:sym typeface="Montserrat"/>
              </a:rPr>
              <a:t>sparse matrix</a:t>
            </a:r>
            <a:r>
              <a:rPr lang="en" sz="2900">
                <a:solidFill>
                  <a:srgbClr val="434343"/>
                </a:solidFill>
                <a:latin typeface="Montserrat"/>
                <a:ea typeface="Montserrat"/>
                <a:cs typeface="Montserrat"/>
                <a:sym typeface="Montserrat"/>
              </a:rPr>
              <a:t> to save space, since so many values will be zero.</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001" name="Google Shape;100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2" name="Google Shape;100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8" name="Google Shape;100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Issues to consider: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Very common words (e.g. “a” , “the”,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Words </a:t>
            </a:r>
            <a:r>
              <a:rPr lang="en" sz="2900">
                <a:solidFill>
                  <a:srgbClr val="434343"/>
                </a:solidFill>
                <a:latin typeface="Montserrat"/>
                <a:ea typeface="Montserrat"/>
                <a:cs typeface="Montserrat"/>
                <a:sym typeface="Montserrat"/>
              </a:rPr>
              <a:t>common to a particular set of documents (e.g. “run” in a set of different sports articles).</a:t>
            </a:r>
            <a:endParaRPr sz="2900">
              <a:solidFill>
                <a:srgbClr val="434343"/>
              </a:solidFill>
              <a:latin typeface="Montserrat"/>
              <a:ea typeface="Montserrat"/>
              <a:cs typeface="Montserrat"/>
              <a:sym typeface="Montserrat"/>
            </a:endParaRPr>
          </a:p>
        </p:txBody>
      </p:sp>
      <p:pic>
        <p:nvPicPr>
          <p:cNvPr descr="watermark.jpg" id="1009" name="Google Shape;100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0" name="Google Shape;101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6" name="Google Shape;101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Stop Words are words common enough throughout a language that its usually safe to remove them and not consider them as important.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NLP libraries have a built-in list of common stop words.</a:t>
            </a:r>
            <a:endParaRPr sz="2900">
              <a:solidFill>
                <a:srgbClr val="434343"/>
              </a:solidFill>
              <a:latin typeface="Montserrat"/>
              <a:ea typeface="Montserrat"/>
              <a:cs typeface="Montserrat"/>
              <a:sym typeface="Montserrat"/>
            </a:endParaRPr>
          </a:p>
        </p:txBody>
      </p:sp>
      <p:pic>
        <p:nvPicPr>
          <p:cNvPr descr="watermark.jpg" id="1017" name="Google Shape;101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8" name="Google Shape;101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24" name="Google Shape;102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address the issue of document frequency by using a TF-IDF Vectorization process.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filling the DTM with word frequency counts it calculates term frequency-inverse document frequency value for each word(TF-IDF). </a:t>
            </a:r>
            <a:endParaRPr sz="2900">
              <a:solidFill>
                <a:srgbClr val="434343"/>
              </a:solidFill>
              <a:latin typeface="Montserrat"/>
              <a:ea typeface="Montserrat"/>
              <a:cs typeface="Montserrat"/>
              <a:sym typeface="Montserrat"/>
            </a:endParaRPr>
          </a:p>
        </p:txBody>
      </p:sp>
      <p:pic>
        <p:nvPicPr>
          <p:cNvPr descr="watermark.jpg" id="1025" name="Google Shape;102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6" name="Google Shape;102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a:t>
            </a:r>
            <a:r>
              <a:rPr b="1" lang="en" sz="2900">
                <a:solidFill>
                  <a:srgbClr val="434343"/>
                </a:solidFill>
                <a:latin typeface="Montserrat"/>
                <a:ea typeface="Montserrat"/>
                <a:cs typeface="Montserrat"/>
                <a:sym typeface="Montserrat"/>
              </a:rPr>
              <a:t>tf(t,d)</a:t>
            </a:r>
            <a:r>
              <a:rPr lang="en" sz="2900">
                <a:solidFill>
                  <a:srgbClr val="434343"/>
                </a:solidFill>
                <a:latin typeface="Montserrat"/>
                <a:ea typeface="Montserrat"/>
                <a:cs typeface="Montserrat"/>
                <a:sym typeface="Montserrat"/>
              </a:rPr>
              <a:t>: is the raw count of a term in a document: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number of times that term </a:t>
            </a:r>
            <a:r>
              <a:rPr b="1" lang="en" sz="2900">
                <a:solidFill>
                  <a:srgbClr val="434343"/>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 occurs in document </a:t>
            </a:r>
            <a:r>
              <a:rPr b="1" lang="en" sz="2900">
                <a:solidFill>
                  <a:srgbClr val="434343"/>
                </a:solidFill>
                <a:latin typeface="Montserrat"/>
                <a:ea typeface="Montserrat"/>
                <a:cs typeface="Montserrat"/>
                <a:sym typeface="Montserrat"/>
              </a:rPr>
              <a:t>d</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033" name="Google Shape;103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0" name="Google Shape;104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Term Frequency alone isn’t enough for a thorough feature analysis of the text!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very common terms, like “a” or “the”...</a:t>
            </a:r>
            <a:endParaRPr sz="2900">
              <a:solidFill>
                <a:srgbClr val="434343"/>
              </a:solidFill>
              <a:latin typeface="Montserrat"/>
              <a:ea typeface="Montserrat"/>
              <a:cs typeface="Montserrat"/>
              <a:sym typeface="Montserrat"/>
            </a:endParaRPr>
          </a:p>
        </p:txBody>
      </p:sp>
      <p:pic>
        <p:nvPicPr>
          <p:cNvPr descr="watermark.jpg" id="1041" name="Google Shape;104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2" name="Google Shape;104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8" name="Google Shape;1048;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the term "the" is so common, term frequency will tend to incorrectly emphasize documents which happen to use the word "the" more frequently, without giving enough weight to the more meaningful terms "red" and "dogs". </a:t>
            </a:r>
            <a:endParaRPr sz="2900">
              <a:solidFill>
                <a:srgbClr val="434343"/>
              </a:solidFill>
              <a:latin typeface="Montserrat"/>
              <a:ea typeface="Montserrat"/>
              <a:cs typeface="Montserrat"/>
              <a:sym typeface="Montserrat"/>
            </a:endParaRPr>
          </a:p>
        </p:txBody>
      </p:sp>
      <p:pic>
        <p:nvPicPr>
          <p:cNvPr descr="watermark.jpg" id="1049" name="Google Shape;1049;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0" name="Google Shape;1050;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6" name="Google Shape;1056;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also need to consider a group of documents where non stop words are common throughout all the documents: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word “run” in documents about various sports.</a:t>
            </a:r>
            <a:endParaRPr sz="2900">
              <a:solidFill>
                <a:srgbClr val="434343"/>
              </a:solidFill>
              <a:latin typeface="Montserrat"/>
              <a:ea typeface="Montserrat"/>
              <a:cs typeface="Montserrat"/>
              <a:sym typeface="Montserrat"/>
            </a:endParaRPr>
          </a:p>
        </p:txBody>
      </p:sp>
      <p:pic>
        <p:nvPicPr>
          <p:cNvPr descr="watermark.jpg" id="1057" name="Google Shape;1057;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8" name="Google Shape;1058;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4" name="Google Shape;1064;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inverse document frequency factor is incorporated which diminishes the weight of terms that occur very frequently in the document set and increases the weight of terms that occur rarely.</a:t>
            </a:r>
            <a:endParaRPr sz="2900">
              <a:solidFill>
                <a:srgbClr val="434343"/>
              </a:solidFill>
              <a:latin typeface="Montserrat"/>
              <a:ea typeface="Montserrat"/>
              <a:cs typeface="Montserrat"/>
              <a:sym typeface="Montserrat"/>
            </a:endParaRPr>
          </a:p>
        </p:txBody>
      </p:sp>
      <p:pic>
        <p:nvPicPr>
          <p:cNvPr descr="watermark.jpg" id="1065" name="Google Shape;1065;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6" name="Google Shape;1066;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22" name="Google Shape;122;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1700s: Bayes’ Theorem was published after his death! Richard Price edited and published his notes.</a:t>
            </a:r>
            <a:endParaRPr sz="2900">
              <a:solidFill>
                <a:srgbClr val="434343"/>
              </a:solidFill>
              <a:latin typeface="Montserrat"/>
              <a:ea typeface="Montserrat"/>
              <a:cs typeface="Montserrat"/>
              <a:sym typeface="Montserrat"/>
            </a:endParaRPr>
          </a:p>
        </p:txBody>
      </p:sp>
      <p:pic>
        <p:nvPicPr>
          <p:cNvPr descr="watermark.jpg" id="123" name="Google Shape;123;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 name="Google Shape;124;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 name="Google Shape;125;p21"/>
          <p:cNvPicPr preferRelativeResize="0"/>
          <p:nvPr/>
        </p:nvPicPr>
        <p:blipFill>
          <a:blip r:embed="rId4">
            <a:alphaModFix/>
          </a:blip>
          <a:stretch>
            <a:fillRect/>
          </a:stretch>
        </p:blipFill>
        <p:spPr>
          <a:xfrm>
            <a:off x="754225" y="2860325"/>
            <a:ext cx="5133749" cy="1330225"/>
          </a:xfrm>
          <a:prstGeom prst="rect">
            <a:avLst/>
          </a:prstGeom>
          <a:noFill/>
          <a:ln>
            <a:noFill/>
          </a:ln>
        </p:spPr>
      </p:pic>
      <p:pic>
        <p:nvPicPr>
          <p:cNvPr id="126" name="Google Shape;126;p21"/>
          <p:cNvPicPr preferRelativeResize="0"/>
          <p:nvPr/>
        </p:nvPicPr>
        <p:blipFill>
          <a:blip r:embed="rId5">
            <a:alphaModFix/>
          </a:blip>
          <a:stretch>
            <a:fillRect/>
          </a:stretch>
        </p:blipFill>
        <p:spPr>
          <a:xfrm>
            <a:off x="6179225" y="2195300"/>
            <a:ext cx="2032150" cy="26602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2" name="Google Shape;107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is the logarithmically scaled inverse fraction of the documents that contain the word (obtained by dividing the total number of documents by the number of documents containing the term, and then taking the logarithm of that quotient)</a:t>
            </a:r>
            <a:endParaRPr sz="2900">
              <a:solidFill>
                <a:srgbClr val="434343"/>
              </a:solidFill>
              <a:latin typeface="Montserrat"/>
              <a:ea typeface="Montserrat"/>
              <a:cs typeface="Montserrat"/>
              <a:sym typeface="Montserrat"/>
            </a:endParaRPr>
          </a:p>
        </p:txBody>
      </p:sp>
      <p:pic>
        <p:nvPicPr>
          <p:cNvPr descr="watermark.jpg" id="1073" name="Google Shape;107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4" name="Google Shape;107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0" name="Google Shape;1080;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IDF is how common or rare a word is in the entire document set.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closer it is to 0, the more common a word is.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Calculated by taking the </a:t>
            </a:r>
            <a:r>
              <a:rPr b="1" lang="en" sz="2900">
                <a:solidFill>
                  <a:srgbClr val="434343"/>
                </a:solidFill>
                <a:latin typeface="Montserrat"/>
                <a:ea typeface="Montserrat"/>
                <a:cs typeface="Montserrat"/>
                <a:sym typeface="Montserrat"/>
              </a:rPr>
              <a:t>total number of documents</a:t>
            </a: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dividing it by the number of documents that contain a word</a:t>
            </a:r>
            <a:r>
              <a:rPr lang="en" sz="2900">
                <a:solidFill>
                  <a:srgbClr val="434343"/>
                </a:solidFill>
                <a:latin typeface="Montserrat"/>
                <a:ea typeface="Montserrat"/>
                <a:cs typeface="Montserrat"/>
                <a:sym typeface="Montserrat"/>
              </a:rPr>
              <a:t>, and </a:t>
            </a:r>
            <a:r>
              <a:rPr b="1" lang="en" sz="2900">
                <a:solidFill>
                  <a:srgbClr val="434343"/>
                </a:solidFill>
                <a:latin typeface="Montserrat"/>
                <a:ea typeface="Montserrat"/>
                <a:cs typeface="Montserrat"/>
                <a:sym typeface="Montserrat"/>
              </a:rPr>
              <a:t>calculating the logarithm.</a:t>
            </a:r>
            <a:endParaRPr b="1" sz="2900">
              <a:solidFill>
                <a:srgbClr val="434343"/>
              </a:solidFill>
              <a:latin typeface="Montserrat"/>
              <a:ea typeface="Montserrat"/>
              <a:cs typeface="Montserrat"/>
              <a:sym typeface="Montserrat"/>
            </a:endParaRPr>
          </a:p>
        </p:txBody>
      </p:sp>
      <p:pic>
        <p:nvPicPr>
          <p:cNvPr descr="watermark.jpg" id="1081" name="Google Shape;1081;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2" name="Google Shape;1082;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8" name="Google Shape;1088;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(1 / document frequency)</a:t>
            </a:r>
            <a:endParaRPr b="1" sz="2500">
              <a:solidFill>
                <a:srgbClr val="434343"/>
              </a:solidFill>
              <a:latin typeface="Overpass"/>
              <a:ea typeface="Overpass"/>
              <a:cs typeface="Overpass"/>
              <a:sym typeface="Overpass"/>
            </a:endParaRPr>
          </a:p>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inverse document freq</a:t>
            </a:r>
            <a:endParaRPr b="1" sz="2500">
              <a:solidFill>
                <a:srgbClr val="434343"/>
              </a:solidFill>
              <a:latin typeface="Overpass"/>
              <a:ea typeface="Overpass"/>
              <a:cs typeface="Overpass"/>
              <a:sym typeface="Overpass"/>
            </a:endParaRPr>
          </a:p>
        </p:txBody>
      </p:sp>
      <p:pic>
        <p:nvPicPr>
          <p:cNvPr descr="watermark.jpg" id="1089" name="Google Shape;1089;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0" name="Google Shape;1090;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91" name="Google Shape;1091;p104"/>
          <p:cNvPicPr preferRelativeResize="0"/>
          <p:nvPr/>
        </p:nvPicPr>
        <p:blipFill>
          <a:blip r:embed="rId4">
            <a:alphaModFix/>
          </a:blip>
          <a:stretch>
            <a:fillRect/>
          </a:stretch>
        </p:blipFill>
        <p:spPr>
          <a:xfrm>
            <a:off x="1923825" y="3205875"/>
            <a:ext cx="5882775" cy="1394875"/>
          </a:xfrm>
          <a:prstGeom prst="rect">
            <a:avLst/>
          </a:prstGeom>
          <a:noFill/>
          <a:ln>
            <a:noFill/>
          </a:ln>
        </p:spPr>
      </p:pic>
      <p:pic>
        <p:nvPicPr>
          <p:cNvPr id="1092" name="Google Shape;1092;p104"/>
          <p:cNvPicPr preferRelativeResize="0"/>
          <p:nvPr/>
        </p:nvPicPr>
        <p:blipFill>
          <a:blip r:embed="rId5">
            <a:alphaModFix/>
          </a:blip>
          <a:stretch>
            <a:fillRect/>
          </a:stretch>
        </p:blipFill>
        <p:spPr>
          <a:xfrm>
            <a:off x="1995397" y="2361675"/>
            <a:ext cx="5462975" cy="72742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98" name="Google Shape;109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Scikit-learn can calculate all these terms for us through the use of its API.</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similar the syntax is to our previous use of ML models in Scikit-Learn!</a:t>
            </a:r>
            <a:endParaRPr sz="2900">
              <a:solidFill>
                <a:srgbClr val="434343"/>
              </a:solidFill>
              <a:latin typeface="Montserrat"/>
              <a:ea typeface="Montserrat"/>
              <a:cs typeface="Montserrat"/>
              <a:sym typeface="Montserrat"/>
            </a:endParaRPr>
          </a:p>
        </p:txBody>
      </p:sp>
      <p:pic>
        <p:nvPicPr>
          <p:cNvPr descr="watermark.jpg" id="1099" name="Google Shape;109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0" name="Google Shape;110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6" name="Google Shape;110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07" name="Google Shape;110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8" name="Google Shape;110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09" name="Google Shape;1109;p106"/>
          <p:cNvPicPr preferRelativeResize="0"/>
          <p:nvPr/>
        </p:nvPicPr>
        <p:blipFill>
          <a:blip r:embed="rId4">
            <a:alphaModFix/>
          </a:blip>
          <a:stretch>
            <a:fillRect/>
          </a:stretch>
        </p:blipFill>
        <p:spPr>
          <a:xfrm>
            <a:off x="1167363" y="1362687"/>
            <a:ext cx="6634801" cy="1266825"/>
          </a:xfrm>
          <a:prstGeom prst="rect">
            <a:avLst/>
          </a:prstGeom>
          <a:noFill/>
          <a:ln>
            <a:noFill/>
          </a:ln>
        </p:spPr>
      </p:pic>
      <p:pic>
        <p:nvPicPr>
          <p:cNvPr id="1110" name="Google Shape;1110;p106"/>
          <p:cNvPicPr preferRelativeResize="0"/>
          <p:nvPr/>
        </p:nvPicPr>
        <p:blipFill>
          <a:blip r:embed="rId5">
            <a:alphaModFix/>
          </a:blip>
          <a:stretch>
            <a:fillRect/>
          </a:stretch>
        </p:blipFill>
        <p:spPr>
          <a:xfrm>
            <a:off x="1186640" y="3123700"/>
            <a:ext cx="6596232" cy="13239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6" name="Google Shape;1116;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 allows us to understand the context of words across an entire corpus of documents, instead of just its relative importance in a single document.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Coming up next we’ll explore how to perform these operations with Python and SciKit-Learn!</a:t>
            </a:r>
            <a:endParaRPr sz="2900">
              <a:solidFill>
                <a:srgbClr val="434343"/>
              </a:solidFill>
              <a:latin typeface="Montserrat"/>
              <a:ea typeface="Montserrat"/>
              <a:cs typeface="Montserrat"/>
              <a:sym typeface="Montserrat"/>
            </a:endParaRPr>
          </a:p>
        </p:txBody>
      </p:sp>
      <p:pic>
        <p:nvPicPr>
          <p:cNvPr descr="watermark.jpg" id="1117" name="Google Shape;1117;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8" name="Google Shape;1118;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10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1124" name="Google Shape;1124;p10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Understanding</a:t>
            </a:r>
            <a:r>
              <a:rPr lang="en"/>
              <a:t> Core Concepts</a:t>
            </a:r>
            <a:endParaRPr/>
          </a:p>
        </p:txBody>
      </p:sp>
      <p:pic>
        <p:nvPicPr>
          <p:cNvPr descr="watermark.jpg" id="1125" name="Google Shape;1125;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6" name="Google Shape;1126;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1132" name="Google Shape;1132;p10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begin understanding core concepts by manually creating a “bag of words”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this is a frequency count of words in the documents.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133" name="Google Shape;1133;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4" name="Google Shape;1134;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11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1140" name="Google Shape;1140;p11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Utilizing Scikit-Learn</a:t>
            </a:r>
            <a:endParaRPr/>
          </a:p>
        </p:txBody>
      </p:sp>
      <p:pic>
        <p:nvPicPr>
          <p:cNvPr descr="watermark.jpg" id="1141" name="Google Shape;1141;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2" name="Google Shape;1142;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1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with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Text Data</a:t>
            </a:r>
            <a:endParaRPr b="1">
              <a:latin typeface="Montserrat"/>
              <a:ea typeface="Montserrat"/>
              <a:cs typeface="Montserrat"/>
              <a:sym typeface="Montserrat"/>
            </a:endParaRPr>
          </a:p>
        </p:txBody>
      </p:sp>
      <p:sp>
        <p:nvSpPr>
          <p:cNvPr id="1148" name="Google Shape;1148;p1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Data Analysis and Features</a:t>
            </a:r>
            <a:endParaRPr/>
          </a:p>
        </p:txBody>
      </p:sp>
      <p:pic>
        <p:nvPicPr>
          <p:cNvPr descr="watermark.jpg" id="1149" name="Google Shape;1149;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0" name="Google Shape;1150;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