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Lst>
  <p:notesMasterIdLst>
    <p:notesMasterId r:id="rId16"/>
  </p:notesMasterIdLst>
  <p:handoutMasterIdLst>
    <p:handoutMasterId r:id="rId17"/>
  </p:handoutMasterIdLst>
  <p:sldIdLst>
    <p:sldId id="289" r:id="rId5"/>
    <p:sldId id="261" r:id="rId6"/>
    <p:sldId id="290" r:id="rId7"/>
    <p:sldId id="291" r:id="rId8"/>
    <p:sldId id="292" r:id="rId9"/>
    <p:sldId id="293" r:id="rId10"/>
    <p:sldId id="294" r:id="rId11"/>
    <p:sldId id="295" r:id="rId12"/>
    <p:sldId id="296" r:id="rId13"/>
    <p:sldId id="297" r:id="rId14"/>
    <p:sldId id="29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92F93B-9827-D2A8-9095-DDE973AA929C}" v="1417" dt="2025-09-21T23:29:53.137"/>
    <p1510:client id="{9DC82525-C170-6894-A051-08581CCE023E}" v="419" dt="2025-09-21T21:44:47.129"/>
    <p1510:client id="{D0DC1973-DB17-4754-40F9-1CD7CDC3A8EF}" v="691" dt="2025-09-22T01:47:56.616"/>
  </p1510:revLst>
</p1510:revInfo>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9/21/2025</a:t>
            </a:fld>
            <a:endParaRPr lang="en-US"/>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B16356-3B28-4AAF-8099-7941810E2475}" type="datetimeFigureOut">
              <a:rPr lang="en-US" smtClean="0"/>
              <a:t>9/21/2025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5DA344-5FA2-43F7-9D95-CA56C82B080A}" type="slidenum">
              <a:rPr lang="en-US" smtClean="0"/>
              <a:t>‹#›</a:t>
            </a:fld>
            <a:endParaRPr lang="en-US"/>
          </a:p>
        </p:txBody>
      </p:sp>
    </p:spTree>
    <p:extLst>
      <p:ext uri="{BB962C8B-B14F-4D97-AF65-F5344CB8AC3E}">
        <p14:creationId xmlns:p14="http://schemas.microsoft.com/office/powerpoint/2010/main" val="1255762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1</a:t>
            </a:fld>
            <a:endParaRPr lang="en-US"/>
          </a:p>
        </p:txBody>
      </p:sp>
    </p:spTree>
    <p:extLst>
      <p:ext uri="{BB962C8B-B14F-4D97-AF65-F5344CB8AC3E}">
        <p14:creationId xmlns:p14="http://schemas.microsoft.com/office/powerpoint/2010/main" val="695444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2</a:t>
            </a:fld>
            <a:endParaRPr lang="en-US"/>
          </a:p>
        </p:txBody>
      </p:sp>
    </p:spTree>
    <p:extLst>
      <p:ext uri="{BB962C8B-B14F-4D97-AF65-F5344CB8AC3E}">
        <p14:creationId xmlns:p14="http://schemas.microsoft.com/office/powerpoint/2010/main" val="3988440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D6D8061D-18C3-4F4F-85EF-561633F58754}" type="datetimeFigureOut">
              <a:rPr lang="en-US" smtClean="0"/>
              <a:t>9/21/2025</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256817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D6D8061D-18C3-4F4F-85EF-561633F58754}" type="datetimeFigureOut">
              <a:rPr lang="en-US" smtClean="0"/>
              <a:t>9/21/2025</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275446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D6D8061D-18C3-4F4F-85EF-561633F58754}" type="datetimeFigureOut">
              <a:rPr lang="en-US" smtClean="0"/>
              <a:t>9/21/2025</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354359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accent3">
            <a:lumMod val="20000"/>
            <a:lumOff val="80000"/>
          </a:schemeClr>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74AAEB19-4B49-2801-9B15-7682CDF04C04}"/>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D23C3EC-28B3-4644-8BE5-3288734B4639}"/>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857468" y="486137"/>
            <a:ext cx="5427584" cy="3599727"/>
          </a:xfrm>
        </p:spPr>
        <p:txBody>
          <a:bodyPr anchor="b" anchorCtr="0">
            <a:noAutofit/>
          </a:bodyPr>
          <a:lstStyle>
            <a:lvl1pPr algn="l">
              <a:defRPr sz="4400" cap="all" baseline="0">
                <a:solidFill>
                  <a:schemeClr val="accent1"/>
                </a:solidFill>
              </a:defRPr>
            </a:lvl1pPr>
          </a:lstStyle>
          <a:p>
            <a:r>
              <a:rPr lang="en-US"/>
              <a:t>Click to add title</a:t>
            </a:r>
          </a:p>
        </p:txBody>
      </p:sp>
      <p:sp>
        <p:nvSpPr>
          <p:cNvPr id="13" name="Picture Placeholder 12">
            <a:extLst>
              <a:ext uri="{FF2B5EF4-FFF2-40B4-BE49-F238E27FC236}">
                <a16:creationId xmlns:a16="http://schemas.microsoft.com/office/drawing/2014/main" id="{B64FCBF4-90E6-FFAA-143D-3A01CE52569B}"/>
              </a:ext>
            </a:extLst>
          </p:cNvPr>
          <p:cNvSpPr>
            <a:spLocks noGrp="1"/>
          </p:cNvSpPr>
          <p:nvPr>
            <p:ph type="pic" sz="quarter" idx="10"/>
          </p:nvPr>
        </p:nvSpPr>
        <p:spPr>
          <a:xfrm>
            <a:off x="5624774" y="-6713"/>
            <a:ext cx="6578801" cy="6894576"/>
          </a:xfrm>
          <a:custGeom>
            <a:avLst/>
            <a:gdLst>
              <a:gd name="connsiteX0" fmla="*/ 0 w 6613525"/>
              <a:gd name="connsiteY0" fmla="*/ 0 h 6858000"/>
              <a:gd name="connsiteX1" fmla="*/ 6613525 w 6613525"/>
              <a:gd name="connsiteY1" fmla="*/ 0 h 6858000"/>
              <a:gd name="connsiteX2" fmla="*/ 6613525 w 6613525"/>
              <a:gd name="connsiteY2" fmla="*/ 6858000 h 6858000"/>
              <a:gd name="connsiteX3" fmla="*/ 0 w 6613525"/>
              <a:gd name="connsiteY3" fmla="*/ 6858000 h 6858000"/>
              <a:gd name="connsiteX4" fmla="*/ 0 w 6613525"/>
              <a:gd name="connsiteY4" fmla="*/ 0 h 6858000"/>
              <a:gd name="connsiteX0" fmla="*/ 1875099 w 6613525"/>
              <a:gd name="connsiteY0" fmla="*/ 0 h 6858000"/>
              <a:gd name="connsiteX1" fmla="*/ 6613525 w 6613525"/>
              <a:gd name="connsiteY1" fmla="*/ 0 h 6858000"/>
              <a:gd name="connsiteX2" fmla="*/ 6613525 w 6613525"/>
              <a:gd name="connsiteY2" fmla="*/ 6858000 h 6858000"/>
              <a:gd name="connsiteX3" fmla="*/ 0 w 6613525"/>
              <a:gd name="connsiteY3" fmla="*/ 6858000 h 6858000"/>
              <a:gd name="connsiteX4" fmla="*/ 1875099 w 6613525"/>
              <a:gd name="connsiteY4" fmla="*/ 0 h 6858000"/>
              <a:gd name="connsiteX0" fmla="*/ 1840375 w 6578801"/>
              <a:gd name="connsiteY0" fmla="*/ 0 h 6869575"/>
              <a:gd name="connsiteX1" fmla="*/ 6578801 w 6578801"/>
              <a:gd name="connsiteY1" fmla="*/ 0 h 6869575"/>
              <a:gd name="connsiteX2" fmla="*/ 6578801 w 6578801"/>
              <a:gd name="connsiteY2" fmla="*/ 6858000 h 6869575"/>
              <a:gd name="connsiteX3" fmla="*/ 0 w 6578801"/>
              <a:gd name="connsiteY3" fmla="*/ 6869575 h 6869575"/>
              <a:gd name="connsiteX4" fmla="*/ 1840375 w 6578801"/>
              <a:gd name="connsiteY4" fmla="*/ 0 h 6869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8801" h="6869575">
                <a:moveTo>
                  <a:pt x="1840375" y="0"/>
                </a:moveTo>
                <a:lnTo>
                  <a:pt x="6578801" y="0"/>
                </a:lnTo>
                <a:lnTo>
                  <a:pt x="6578801" y="6858000"/>
                </a:lnTo>
                <a:lnTo>
                  <a:pt x="0" y="6869575"/>
                </a:lnTo>
                <a:lnTo>
                  <a:pt x="1840375" y="0"/>
                </a:lnTo>
                <a:close/>
              </a:path>
            </a:pathLst>
          </a:custGeom>
        </p:spPr>
        <p:txBody>
          <a:bodyPr tIns="274320" rIns="274320">
            <a:normAutofit/>
          </a:bodyPr>
          <a:lstStyle>
            <a:lvl1pPr marL="0" indent="0" algn="r">
              <a:buNone/>
              <a:defRPr sz="2000"/>
            </a:lvl1pPr>
          </a:lstStyle>
          <a:p>
            <a:r>
              <a:rPr lang="en-US"/>
              <a:t>Click icon to add picture</a:t>
            </a:r>
          </a:p>
        </p:txBody>
      </p:sp>
    </p:spTree>
    <p:extLst>
      <p:ext uri="{BB962C8B-B14F-4D97-AF65-F5344CB8AC3E}">
        <p14:creationId xmlns:p14="http://schemas.microsoft.com/office/powerpoint/2010/main" val="5467025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2">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E1BBEEFE-AE8A-8083-54B6-DBE9BC0E9F10}"/>
              </a:ext>
              <a:ext uri="{C183D7F6-B498-43B3-948B-1728B52AA6E4}">
                <adec:decorative xmlns:adec="http://schemas.microsoft.com/office/drawing/2017/decorative" val="1"/>
              </a:ext>
            </a:extLst>
          </p:cNvPr>
          <p:cNvSpPr/>
          <p:nvPr userDrawn="1"/>
        </p:nvSpPr>
        <p:spPr>
          <a:xfrm>
            <a:off x="-42863" y="0"/>
            <a:ext cx="4658392" cy="6858000"/>
          </a:xfrm>
          <a:custGeom>
            <a:avLst/>
            <a:gdLst>
              <a:gd name="connsiteX0" fmla="*/ 0 w 4658392"/>
              <a:gd name="connsiteY0" fmla="*/ 0 h 6858000"/>
              <a:gd name="connsiteX1" fmla="*/ 4658392 w 4658392"/>
              <a:gd name="connsiteY1" fmla="*/ 0 h 6858000"/>
              <a:gd name="connsiteX2" fmla="*/ 2820797 w 4658392"/>
              <a:gd name="connsiteY2" fmla="*/ 6858000 h 6858000"/>
              <a:gd name="connsiteX3" fmla="*/ 0 w 4658392"/>
              <a:gd name="connsiteY3" fmla="*/ 6858000 h 6858000"/>
              <a:gd name="connsiteX4" fmla="*/ 0 w 465839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8392" h="6858000">
                <a:moveTo>
                  <a:pt x="0" y="0"/>
                </a:moveTo>
                <a:lnTo>
                  <a:pt x="4658392" y="0"/>
                </a:lnTo>
                <a:lnTo>
                  <a:pt x="2820797" y="6858000"/>
                </a:lnTo>
                <a:lnTo>
                  <a:pt x="0" y="6858000"/>
                </a:lnTo>
                <a:lnTo>
                  <a:pt x="0" y="0"/>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8" name="Straight Connector 7">
            <a:extLst>
              <a:ext uri="{FF2B5EF4-FFF2-40B4-BE49-F238E27FC236}">
                <a16:creationId xmlns:a16="http://schemas.microsoft.com/office/drawing/2014/main" id="{E64FF31D-04D7-B1F4-53B1-AA4170602E03}"/>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9F040EF-92FF-AEA1-BBA6-A4B739E11945}"/>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CA59A84-C321-FDF9-555F-1FB322EBBC7B}"/>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838200" y="509286"/>
            <a:ext cx="3200400" cy="5617193"/>
          </a:xfrm>
        </p:spPr>
        <p:txBody>
          <a:bodyPr>
            <a:noAutofit/>
          </a:bodyPr>
          <a:lstStyle/>
          <a:p>
            <a:r>
              <a:rPr lang="en-US"/>
              <a:t>Click to add title</a:t>
            </a:r>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023412" y="509286"/>
            <a:ext cx="4328932" cy="5617194"/>
          </a:xfrm>
        </p:spPr>
        <p:txBody>
          <a:bodyPr anchor="ctr" anchorCtr="0">
            <a:normAutofit/>
          </a:bodyPr>
          <a:lstStyle>
            <a:lvl1pPr marL="0" indent="0">
              <a:lnSpc>
                <a:spcPct val="150000"/>
              </a:lnSpc>
              <a:spcBef>
                <a:spcPts val="1000"/>
              </a:spcBef>
              <a:buNone/>
              <a:defRPr sz="1800"/>
            </a:lvl1pPr>
            <a:lvl2pPr marL="457200" indent="0">
              <a:lnSpc>
                <a:spcPct val="150000"/>
              </a:lnSpc>
              <a:spcBef>
                <a:spcPts val="1000"/>
              </a:spcBef>
              <a:buNone/>
              <a:defRPr sz="1600"/>
            </a:lvl2pPr>
            <a:lvl3pPr marL="914400" indent="0">
              <a:lnSpc>
                <a:spcPct val="150000"/>
              </a:lnSpc>
              <a:spcBef>
                <a:spcPts val="1000"/>
              </a:spcBef>
              <a:buNone/>
              <a:defRPr sz="1400"/>
            </a:lvl3pPr>
            <a:lvl4pPr marL="1371600" indent="0">
              <a:lnSpc>
                <a:spcPct val="150000"/>
              </a:lnSpc>
              <a:spcBef>
                <a:spcPts val="1000"/>
              </a:spcBef>
              <a:buNone/>
              <a:defRPr sz="1200"/>
            </a:lvl4pPr>
            <a:lvl5pPr marL="1828800" indent="0">
              <a:lnSpc>
                <a:spcPct val="150000"/>
              </a:lnSpc>
              <a:spcBef>
                <a:spcPts val="1000"/>
              </a:spcBef>
              <a:buNone/>
              <a:defRPr sz="12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4" name="Picture Placeholder 13">
            <a:extLst>
              <a:ext uri="{FF2B5EF4-FFF2-40B4-BE49-F238E27FC236}">
                <a16:creationId xmlns:a16="http://schemas.microsoft.com/office/drawing/2014/main" id="{760CD5A6-A0E4-A658-65B1-0D6C0533166A}"/>
              </a:ext>
            </a:extLst>
          </p:cNvPr>
          <p:cNvSpPr>
            <a:spLocks noGrp="1"/>
          </p:cNvSpPr>
          <p:nvPr>
            <p:ph type="pic" sz="quarter" idx="13"/>
          </p:nvPr>
        </p:nvSpPr>
        <p:spPr>
          <a:xfrm>
            <a:off x="9548813" y="-22860"/>
            <a:ext cx="2651760" cy="6903720"/>
          </a:xfrm>
        </p:spPr>
        <p:txBody>
          <a:bodyPr lIns="182880" tIns="274320" rIns="182880">
            <a:normAutofit/>
          </a:bodyPr>
          <a:lstStyle>
            <a:lvl1pPr marL="0" indent="0" algn="ctr">
              <a:buNone/>
              <a:defRPr sz="2000"/>
            </a:lvl1pPr>
          </a:lstStyle>
          <a:p>
            <a:r>
              <a:rPr lang="en-US"/>
              <a:t>Click icon to add picture</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9/21/2025</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2819171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 picture">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C6EC6AF9-CC07-5258-9160-8C6391530C61}"/>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5BC6DCCE-3025-75FB-9405-8D51DCD63D67}"/>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516CCC3-736F-49AC-F079-9A090DAA816E}"/>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3BF578A-ADDB-6713-E5AD-0FF27EDC2E5E}"/>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076C4EAC-BBDE-1963-BD72-3BD2A47DC59C}"/>
              </a:ext>
            </a:extLst>
          </p:cNvPr>
          <p:cNvSpPr>
            <a:spLocks noGrp="1"/>
          </p:cNvSpPr>
          <p:nvPr>
            <p:ph type="ctrTitle" hasCustomPrompt="1"/>
          </p:nvPr>
        </p:nvSpPr>
        <p:spPr>
          <a:xfrm>
            <a:off x="1524000" y="743671"/>
            <a:ext cx="9144000" cy="3361254"/>
          </a:xfrm>
        </p:spPr>
        <p:txBody>
          <a:bodyPr anchor="b">
            <a:noAutofit/>
          </a:bodyPr>
          <a:lstStyle>
            <a:lvl1pPr algn="ctr">
              <a:defRPr sz="4400"/>
            </a:lvl1pPr>
          </a:lstStyle>
          <a:p>
            <a:r>
              <a:rPr lang="en-US"/>
              <a:t>Click to add title</a:t>
            </a:r>
          </a:p>
        </p:txBody>
      </p:sp>
      <p:sp>
        <p:nvSpPr>
          <p:cNvPr id="8" name="Picture Placeholder 7">
            <a:extLst>
              <a:ext uri="{FF2B5EF4-FFF2-40B4-BE49-F238E27FC236}">
                <a16:creationId xmlns:a16="http://schemas.microsoft.com/office/drawing/2014/main" id="{E592AF4F-2F83-7005-B3AC-6FCC7FB19140}"/>
              </a:ext>
            </a:extLst>
          </p:cNvPr>
          <p:cNvSpPr>
            <a:spLocks noGrp="1"/>
          </p:cNvSpPr>
          <p:nvPr>
            <p:ph type="pic" sz="quarter" idx="13"/>
          </p:nvPr>
        </p:nvSpPr>
        <p:spPr>
          <a:xfrm>
            <a:off x="-7620" y="4766434"/>
            <a:ext cx="12207240" cy="2121408"/>
          </a:xfrm>
        </p:spPr>
        <p:txBody>
          <a:bodyPr>
            <a:noAutofit/>
          </a:bodyPr>
          <a:lstStyle>
            <a:lvl1pPr marL="0" indent="0" algn="ctr">
              <a:buNone/>
              <a:defRPr sz="2000"/>
            </a:lvl1pPr>
          </a:lstStyle>
          <a:p>
            <a:r>
              <a:rPr lang="en-US"/>
              <a:t>Click icon to add picture</a:t>
            </a:r>
          </a:p>
        </p:txBody>
      </p:sp>
    </p:spTree>
    <p:extLst>
      <p:ext uri="{BB962C8B-B14F-4D97-AF65-F5344CB8AC3E}">
        <p14:creationId xmlns:p14="http://schemas.microsoft.com/office/powerpoint/2010/main" val="31460601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 subtitle + picture">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83CF0EA4-D201-44E7-3558-D05CB4233ECE}"/>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A643EA3-ACAA-539C-A041-266A895A2B1C}"/>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681E18B-2347-8DB6-2A7F-3EAC100A4129}"/>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1215072" y="528320"/>
            <a:ext cx="5028566" cy="3354992"/>
          </a:xfrm>
        </p:spPr>
        <p:txBody>
          <a:bodyPr anchor="b">
            <a:noAutofit/>
          </a:bodyPr>
          <a:lstStyle>
            <a:lvl1pPr algn="l">
              <a:defRPr sz="4400"/>
            </a:lvl1pPr>
          </a:lstStyle>
          <a:p>
            <a:endParaRPr lang="en-US"/>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215072" y="4027992"/>
            <a:ext cx="5028565" cy="1894972"/>
          </a:xfrm>
        </p:spPr>
        <p:txBody>
          <a:bodyPr>
            <a:noAutofit/>
          </a:bodyPr>
          <a:lstStyle>
            <a:lvl1pPr marL="0" indent="0" algn="l">
              <a:buNone/>
              <a:defRPr sz="1800" b="1"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7" name="Picture Placeholder 7">
            <a:extLst>
              <a:ext uri="{FF2B5EF4-FFF2-40B4-BE49-F238E27FC236}">
                <a16:creationId xmlns:a16="http://schemas.microsoft.com/office/drawing/2014/main" id="{AA872EE9-FDFB-95A7-3547-DCAA0B51FE21}"/>
              </a:ext>
            </a:extLst>
          </p:cNvPr>
          <p:cNvSpPr>
            <a:spLocks noGrp="1"/>
          </p:cNvSpPr>
          <p:nvPr>
            <p:ph type="pic" sz="quarter" idx="13"/>
          </p:nvPr>
        </p:nvSpPr>
        <p:spPr>
          <a:xfrm>
            <a:off x="7257326" y="-11576"/>
            <a:ext cx="4946249" cy="6903720"/>
          </a:xfrm>
          <a:custGeom>
            <a:avLst/>
            <a:gdLst>
              <a:gd name="connsiteX0" fmla="*/ 0 w 4977139"/>
              <a:gd name="connsiteY0" fmla="*/ 0 h 6858000"/>
              <a:gd name="connsiteX1" fmla="*/ 4977139 w 4977139"/>
              <a:gd name="connsiteY1" fmla="*/ 0 h 6858000"/>
              <a:gd name="connsiteX2" fmla="*/ 4977139 w 4977139"/>
              <a:gd name="connsiteY2" fmla="*/ 6858000 h 6858000"/>
              <a:gd name="connsiteX3" fmla="*/ 0 w 4977139"/>
              <a:gd name="connsiteY3" fmla="*/ 6858000 h 6858000"/>
              <a:gd name="connsiteX4" fmla="*/ 0 w 4977139"/>
              <a:gd name="connsiteY4" fmla="*/ 0 h 6858000"/>
              <a:gd name="connsiteX0" fmla="*/ 0 w 4977139"/>
              <a:gd name="connsiteY0" fmla="*/ 0 h 6892724"/>
              <a:gd name="connsiteX1" fmla="*/ 4977139 w 4977139"/>
              <a:gd name="connsiteY1" fmla="*/ 0 h 6892724"/>
              <a:gd name="connsiteX2" fmla="*/ 4977139 w 4977139"/>
              <a:gd name="connsiteY2" fmla="*/ 6858000 h 6892724"/>
              <a:gd name="connsiteX3" fmla="*/ 1863524 w 4977139"/>
              <a:gd name="connsiteY3" fmla="*/ 6892724 h 6892724"/>
              <a:gd name="connsiteX4" fmla="*/ 0 w 4977139"/>
              <a:gd name="connsiteY4" fmla="*/ 0 h 6892724"/>
              <a:gd name="connsiteX0" fmla="*/ 0 w 4977139"/>
              <a:gd name="connsiteY0" fmla="*/ 0 h 6892724"/>
              <a:gd name="connsiteX1" fmla="*/ 4977139 w 4977139"/>
              <a:gd name="connsiteY1" fmla="*/ 0 h 6892724"/>
              <a:gd name="connsiteX2" fmla="*/ 4977139 w 4977139"/>
              <a:gd name="connsiteY2" fmla="*/ 6892724 h 6892724"/>
              <a:gd name="connsiteX3" fmla="*/ 1863524 w 4977139"/>
              <a:gd name="connsiteY3" fmla="*/ 6892724 h 6892724"/>
              <a:gd name="connsiteX4" fmla="*/ 0 w 4977139"/>
              <a:gd name="connsiteY4" fmla="*/ 0 h 6892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77139" h="6892724">
                <a:moveTo>
                  <a:pt x="0" y="0"/>
                </a:moveTo>
                <a:lnTo>
                  <a:pt x="4977139" y="0"/>
                </a:lnTo>
                <a:lnTo>
                  <a:pt x="4977139" y="6892724"/>
                </a:lnTo>
                <a:lnTo>
                  <a:pt x="1863524" y="6892724"/>
                </a:lnTo>
                <a:lnTo>
                  <a:pt x="0" y="0"/>
                </a:lnTo>
                <a:close/>
              </a:path>
            </a:pathLst>
          </a:custGeom>
        </p:spPr>
        <p:txBody>
          <a:bodyPr tIns="274320" rIns="274320">
            <a:normAutofit/>
          </a:bodyPr>
          <a:lstStyle>
            <a:lvl1pPr marL="0" indent="0" algn="r">
              <a:buNone/>
              <a:defRPr sz="2000"/>
            </a:lvl1pPr>
          </a:lstStyle>
          <a:p>
            <a:r>
              <a:rPr lang="en-US"/>
              <a:t>Click icon to add picture</a:t>
            </a:r>
          </a:p>
        </p:txBody>
      </p:sp>
    </p:spTree>
    <p:extLst>
      <p:ext uri="{BB962C8B-B14F-4D97-AF65-F5344CB8AC3E}">
        <p14:creationId xmlns:p14="http://schemas.microsoft.com/office/powerpoint/2010/main" val="1418350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66CBD635-4863-B127-5668-D2C7DA8CDE92}"/>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1629720-DD91-8012-686D-AABA439870ED}"/>
              </a:ext>
              <a:ext uri="{C183D7F6-B498-43B3-948B-1728B52AA6E4}">
                <adec:decorative xmlns:adec="http://schemas.microsoft.com/office/drawing/2017/decorative" val="1"/>
              </a:ext>
            </a:extLst>
          </p:cNvPr>
          <p:cNvCxnSpPr>
            <a:cxnSpLocks/>
          </p:cNvCxnSpPr>
          <p:nvPr userDrawn="1"/>
        </p:nvCxnSpPr>
        <p:spPr>
          <a:xfrm flipH="1">
            <a:off x="10911820" y="0"/>
            <a:ext cx="913577" cy="68580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3970117" y="185195"/>
            <a:ext cx="6930838" cy="1505493"/>
          </a:xfrm>
        </p:spPr>
        <p:txBody>
          <a:bodyPr anchor="b" anchorCtr="0">
            <a:noAutofit/>
          </a:bodyPr>
          <a:lstStyle>
            <a:lvl1pPr>
              <a:defRPr sz="3600"/>
            </a:lvl1pPr>
          </a:lstStyle>
          <a:p>
            <a:r>
              <a:rPr lang="en-US"/>
              <a:t>Click to add title</a:t>
            </a:r>
          </a:p>
        </p:txBody>
      </p:sp>
      <p:sp>
        <p:nvSpPr>
          <p:cNvPr id="12" name="Picture Placeholder 11">
            <a:extLst>
              <a:ext uri="{FF2B5EF4-FFF2-40B4-BE49-F238E27FC236}">
                <a16:creationId xmlns:a16="http://schemas.microsoft.com/office/drawing/2014/main" id="{1FB27827-7491-B1C2-D9C5-975A9FF66EC1}"/>
              </a:ext>
            </a:extLst>
          </p:cNvPr>
          <p:cNvSpPr>
            <a:spLocks noGrp="1"/>
          </p:cNvSpPr>
          <p:nvPr>
            <p:ph type="pic" sz="quarter" idx="10"/>
          </p:nvPr>
        </p:nvSpPr>
        <p:spPr>
          <a:xfrm>
            <a:off x="-18788" y="-22860"/>
            <a:ext cx="3291840" cy="6903720"/>
          </a:xfrm>
        </p:spPr>
        <p:txBody>
          <a:bodyPr lIns="182880" tIns="274320" rIns="182880">
            <a:normAutofit/>
          </a:bodyPr>
          <a:lstStyle>
            <a:lvl1pPr marL="0" indent="0" algn="ctr">
              <a:buNone/>
              <a:defRPr sz="2000"/>
            </a:lvl1pPr>
          </a:lstStyle>
          <a:p>
            <a:r>
              <a:rPr lang="en-US"/>
              <a:t>Click icon to add picture</a:t>
            </a:r>
          </a:p>
        </p:txBody>
      </p:sp>
      <p:sp>
        <p:nvSpPr>
          <p:cNvPr id="11" name="Content Placeholder 3">
            <a:extLst>
              <a:ext uri="{FF2B5EF4-FFF2-40B4-BE49-F238E27FC236}">
                <a16:creationId xmlns:a16="http://schemas.microsoft.com/office/drawing/2014/main" id="{7D4D4555-A25D-09B6-36AF-5977189F2DDE}"/>
              </a:ext>
            </a:extLst>
          </p:cNvPr>
          <p:cNvSpPr>
            <a:spLocks noGrp="1"/>
          </p:cNvSpPr>
          <p:nvPr>
            <p:ph sz="half" idx="2" hasCustomPrompt="1"/>
          </p:nvPr>
        </p:nvSpPr>
        <p:spPr>
          <a:xfrm>
            <a:off x="3970116" y="2022395"/>
            <a:ext cx="6941703" cy="4297680"/>
          </a:xfrm>
        </p:spPr>
        <p:txBody>
          <a:bodyPr>
            <a:normAutofit/>
          </a:bodyPr>
          <a:lstStyle>
            <a:lvl1pPr marL="228600" indent="-228600">
              <a:spcBef>
                <a:spcPts val="1000"/>
              </a:spcBef>
              <a:spcAft>
                <a:spcPts val="1500"/>
              </a:spcAft>
              <a:buFont typeface="Arial" panose="020B0604020202020204" pitchFamily="34" charset="0"/>
              <a:buChar char="•"/>
              <a:defRPr sz="1800"/>
            </a:lvl1pPr>
            <a:lvl2pPr>
              <a:spcBef>
                <a:spcPts val="1000"/>
              </a:spcBef>
              <a:spcAft>
                <a:spcPts val="1500"/>
              </a:spcAft>
              <a:defRPr sz="1800"/>
            </a:lvl2pPr>
            <a:lvl3pPr>
              <a:spcBef>
                <a:spcPts val="1000"/>
              </a:spcBef>
              <a:spcAft>
                <a:spcPts val="1500"/>
              </a:spcAft>
              <a:defRPr sz="1800"/>
            </a:lvl3pPr>
            <a:lvl4pPr>
              <a:spcBef>
                <a:spcPts val="1000"/>
              </a:spcBef>
              <a:spcAft>
                <a:spcPts val="1500"/>
              </a:spcAft>
              <a:defRPr sz="1800"/>
            </a:lvl4pPr>
            <a:lvl5pPr>
              <a:spcBef>
                <a:spcPts val="1000"/>
              </a:spcBef>
              <a:spcAft>
                <a:spcPts val="1500"/>
              </a:spcAft>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911334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 subtitle">
    <p:spTree>
      <p:nvGrpSpPr>
        <p:cNvPr id="1" name=""/>
        <p:cNvGrpSpPr/>
        <p:nvPr/>
      </p:nvGrpSpPr>
      <p:grpSpPr>
        <a:xfrm>
          <a:off x="0" y="0"/>
          <a:ext cx="0" cy="0"/>
          <a:chOff x="0" y="0"/>
          <a:chExt cx="0" cy="0"/>
        </a:xfrm>
      </p:grpSpPr>
      <p:sp>
        <p:nvSpPr>
          <p:cNvPr id="7" name="Freeform 10">
            <a:extLst>
              <a:ext uri="{FF2B5EF4-FFF2-40B4-BE49-F238E27FC236}">
                <a16:creationId xmlns:a16="http://schemas.microsoft.com/office/drawing/2014/main" id="{C4293765-78A6-5206-26C2-E8817B2834F6}"/>
              </a:ext>
              <a:ext uri="{C183D7F6-B498-43B3-948B-1728B52AA6E4}">
                <adec:decorative xmlns:adec="http://schemas.microsoft.com/office/drawing/2017/decorative" val="1"/>
              </a:ext>
            </a:extLst>
          </p:cNvPr>
          <p:cNvSpPr/>
          <p:nvPr userDrawn="1"/>
        </p:nvSpPr>
        <p:spPr>
          <a:xfrm>
            <a:off x="0" y="0"/>
            <a:ext cx="7470792" cy="6858000"/>
          </a:xfrm>
          <a:custGeom>
            <a:avLst/>
            <a:gdLst>
              <a:gd name="connsiteX0" fmla="*/ 0 w 7470792"/>
              <a:gd name="connsiteY0" fmla="*/ 0 h 6858000"/>
              <a:gd name="connsiteX1" fmla="*/ 7470792 w 7470792"/>
              <a:gd name="connsiteY1" fmla="*/ 0 h 6858000"/>
              <a:gd name="connsiteX2" fmla="*/ 5633197 w 7470792"/>
              <a:gd name="connsiteY2" fmla="*/ 6858000 h 6858000"/>
              <a:gd name="connsiteX3" fmla="*/ 0 w 747079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470792" h="6858000">
                <a:moveTo>
                  <a:pt x="0" y="0"/>
                </a:moveTo>
                <a:lnTo>
                  <a:pt x="7470792" y="0"/>
                </a:lnTo>
                <a:lnTo>
                  <a:pt x="5633197" y="6858000"/>
                </a:lnTo>
                <a:lnTo>
                  <a:pt x="0" y="6858000"/>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n>
                <a:noFill/>
              </a:ln>
            </a:endParaRPr>
          </a:p>
        </p:txBody>
      </p:sp>
      <p:cxnSp>
        <p:nvCxnSpPr>
          <p:cNvPr id="8" name="Straight Connector 7">
            <a:extLst>
              <a:ext uri="{FF2B5EF4-FFF2-40B4-BE49-F238E27FC236}">
                <a16:creationId xmlns:a16="http://schemas.microsoft.com/office/drawing/2014/main" id="{BB4E351F-7451-86A3-5271-0D00B9EFA662}"/>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A860223-A40E-30ED-6832-0825A930BB67}"/>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0B6907E-F17B-783E-D454-DFC62D0977A0}"/>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B12211-7E94-9534-6F2D-2AFD2EBE36F0}"/>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6580245-E985-EC3F-9385-D0F517F0C151}"/>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75A82A3-E3DF-978F-4BD7-10E0F1075B64}"/>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EDC40AE-D1CB-7535-22E2-E6D910FB8229}"/>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685800"/>
            <a:ext cx="9144000" cy="3136738"/>
          </a:xfrm>
        </p:spPr>
        <p:txBody>
          <a:bodyPr anchor="b">
            <a:noAutofit/>
          </a:bodyPr>
          <a:lstStyle>
            <a:lvl1pPr algn="ctr">
              <a:defRPr sz="4400">
                <a:solidFill>
                  <a:schemeClr val="accent6"/>
                </a:solidFill>
              </a:defRPr>
            </a:lvl1pPr>
          </a:lstStyle>
          <a:p>
            <a:r>
              <a:rPr lang="en-US"/>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978800"/>
            <a:ext cx="9144000" cy="1965960"/>
          </a:xfrm>
        </p:spPr>
        <p:txBody>
          <a:bodyPr>
            <a:noAutofit/>
          </a:bodyPr>
          <a:lstStyle>
            <a:lvl1pPr marL="0" indent="0" algn="ctr">
              <a:buNone/>
              <a:defRPr sz="1800" b="1"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Tree>
    <p:extLst>
      <p:ext uri="{BB962C8B-B14F-4D97-AF65-F5344CB8AC3E}">
        <p14:creationId xmlns:p14="http://schemas.microsoft.com/office/powerpoint/2010/main" val="3711713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59E49FCE-658C-FF5A-6405-3D10F1AC1B06}"/>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903C516-D418-5E3E-1E4E-1DF8464338FE}"/>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7BF5B15-0E8A-A82C-6E9C-FCF3FBAAD468}"/>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54B33CA-9490-C8E1-FE4F-06367AF2921F}"/>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586824F-3198-FE44-5A4A-70312048DAF9}"/>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058CD71-6E97-B6A9-11B6-867ED408DEE2}"/>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E9FDAA6-BDE8-D6C3-17CD-F87BFB54F54A}"/>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b" anchorCtr="0">
            <a:noAutofit/>
          </a:bodyPr>
          <a:lstStyle>
            <a:lvl1pPr>
              <a:defRPr sz="3600"/>
            </a:lvl1pPr>
          </a:lstStyle>
          <a:p>
            <a:r>
              <a:rPr lang="en-US"/>
              <a:t>Click to add title</a:t>
            </a:r>
          </a:p>
        </p:txBody>
      </p:sp>
      <p:sp>
        <p:nvSpPr>
          <p:cNvPr id="17" name="Content Placeholder 3">
            <a:extLst>
              <a:ext uri="{FF2B5EF4-FFF2-40B4-BE49-F238E27FC236}">
                <a16:creationId xmlns:a16="http://schemas.microsoft.com/office/drawing/2014/main" id="{42A0738D-E9A9-14B7-4739-62E402B0C2DF}"/>
              </a:ext>
            </a:extLst>
          </p:cNvPr>
          <p:cNvSpPr>
            <a:spLocks noGrp="1"/>
          </p:cNvSpPr>
          <p:nvPr>
            <p:ph sz="half" idx="14" hasCustomPrompt="1"/>
          </p:nvPr>
        </p:nvSpPr>
        <p:spPr>
          <a:xfrm>
            <a:off x="834961" y="2032663"/>
            <a:ext cx="4463005" cy="4067492"/>
          </a:xfrm>
        </p:spPr>
        <p:txBody>
          <a:bodyPr>
            <a:normAutofit/>
          </a:bodyPr>
          <a:lstStyle>
            <a:lvl1pPr marL="0" indent="0">
              <a:spcBef>
                <a:spcPts val="1000"/>
              </a:spcBef>
              <a:spcAft>
                <a:spcPts val="500"/>
              </a:spcAft>
              <a:buNone/>
              <a:defRPr sz="1800"/>
            </a:lvl1pPr>
            <a:lvl2pPr marL="0">
              <a:spcBef>
                <a:spcPts val="1000"/>
              </a:spcBef>
              <a:spcAft>
                <a:spcPts val="500"/>
              </a:spcAft>
              <a:defRPr sz="1800"/>
            </a:lvl2pPr>
            <a:lvl3pPr marL="457200">
              <a:spcBef>
                <a:spcPts val="1000"/>
              </a:spcBef>
              <a:spcAft>
                <a:spcPts val="500"/>
              </a:spcAft>
              <a:defRPr sz="1800"/>
            </a:lvl3pPr>
            <a:lvl4pPr marL="685800">
              <a:spcBef>
                <a:spcPts val="1000"/>
              </a:spcBef>
              <a:spcAft>
                <a:spcPts val="500"/>
              </a:spcAft>
              <a:defRPr sz="1800"/>
            </a:lvl4pPr>
            <a:lvl5pPr marL="914400">
              <a:spcBef>
                <a:spcPts val="1000"/>
              </a:spcBef>
              <a:spcAft>
                <a:spcPts val="500"/>
              </a:spcAft>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5" name="Content Placeholder 3">
            <a:extLst>
              <a:ext uri="{FF2B5EF4-FFF2-40B4-BE49-F238E27FC236}">
                <a16:creationId xmlns:a16="http://schemas.microsoft.com/office/drawing/2014/main" id="{A766D4CB-8BCE-C6EE-EF57-A8A819EBD366}"/>
              </a:ext>
            </a:extLst>
          </p:cNvPr>
          <p:cNvSpPr>
            <a:spLocks noGrp="1"/>
          </p:cNvSpPr>
          <p:nvPr>
            <p:ph sz="half" idx="13" hasCustomPrompt="1"/>
          </p:nvPr>
        </p:nvSpPr>
        <p:spPr>
          <a:xfrm>
            <a:off x="6141720" y="2032663"/>
            <a:ext cx="5212080" cy="4067492"/>
          </a:xfrm>
        </p:spPr>
        <p:txBody>
          <a:bodyPr>
            <a:normAutofit/>
          </a:bodyPr>
          <a:lstStyle>
            <a:lvl1pPr marL="0" indent="0">
              <a:spcBef>
                <a:spcPts val="1000"/>
              </a:spcBef>
              <a:spcAft>
                <a:spcPts val="500"/>
              </a:spcAft>
              <a:buNone/>
              <a:defRPr sz="1800"/>
            </a:lvl1pPr>
            <a:lvl2pPr marL="0">
              <a:spcBef>
                <a:spcPts val="1000"/>
              </a:spcBef>
              <a:spcAft>
                <a:spcPts val="500"/>
              </a:spcAft>
              <a:defRPr sz="1800"/>
            </a:lvl2pPr>
            <a:lvl3pPr marL="457200">
              <a:spcBef>
                <a:spcPts val="1000"/>
              </a:spcBef>
              <a:spcAft>
                <a:spcPts val="500"/>
              </a:spcAft>
              <a:defRPr sz="1800"/>
            </a:lvl3pPr>
            <a:lvl4pPr marL="685800">
              <a:spcBef>
                <a:spcPts val="1000"/>
              </a:spcBef>
              <a:spcAft>
                <a:spcPts val="500"/>
              </a:spcAft>
              <a:defRPr sz="1800"/>
            </a:lvl4pPr>
            <a:lvl5pPr marL="914400">
              <a:spcBef>
                <a:spcPts val="1000"/>
              </a:spcBef>
              <a:spcAft>
                <a:spcPts val="500"/>
              </a:spcAft>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9/21/2025</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9365481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wo Content 2">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DD9208B-0FD2-A7E3-5202-0F18392AE4FA}"/>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04010E2-9C6F-C582-1E3A-F5D43D0FFBBC}"/>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3D2B8AF-94DE-C211-EAE7-0971C111BEAD}"/>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247A2AC-F284-077E-9A14-EB7D1DE62745}"/>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0E91F1F-5151-2442-2B89-CE0AB1178507}"/>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FBD82AC-3C5B-819E-E0FF-157D74B840BC}"/>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F299648-2E6E-FA0D-85E4-8884BE34A008}"/>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b" anchorCtr="0">
            <a:noAutofit/>
          </a:bodyPr>
          <a:lstStyle>
            <a:lvl1pPr>
              <a:defRPr sz="3600"/>
            </a:lvl1pPr>
          </a:lstStyle>
          <a:p>
            <a:r>
              <a:rPr lang="en-US"/>
              <a:t>Click to add title</a:t>
            </a:r>
          </a:p>
        </p:txBody>
      </p:sp>
      <p:sp>
        <p:nvSpPr>
          <p:cNvPr id="17" name="Content Placeholder 3">
            <a:extLst>
              <a:ext uri="{FF2B5EF4-FFF2-40B4-BE49-F238E27FC236}">
                <a16:creationId xmlns:a16="http://schemas.microsoft.com/office/drawing/2014/main" id="{07BD0263-5D42-E696-F170-1F9CF5FF2A74}"/>
              </a:ext>
            </a:extLst>
          </p:cNvPr>
          <p:cNvSpPr>
            <a:spLocks noGrp="1"/>
          </p:cNvSpPr>
          <p:nvPr>
            <p:ph sz="half" idx="15" hasCustomPrompt="1"/>
          </p:nvPr>
        </p:nvSpPr>
        <p:spPr>
          <a:xfrm>
            <a:off x="838199" y="2078963"/>
            <a:ext cx="3435628" cy="4067492"/>
          </a:xfrm>
        </p:spPr>
        <p:txBody>
          <a:bodyPr>
            <a:normAutofit/>
          </a:bodyPr>
          <a:lstStyle>
            <a:lvl1pPr marL="457200" indent="-457200">
              <a:spcBef>
                <a:spcPts val="1000"/>
              </a:spcBef>
              <a:spcAft>
                <a:spcPts val="500"/>
              </a:spcAft>
              <a:buFont typeface="+mj-lt"/>
              <a:buAutoNum type="arabicPeriod"/>
              <a:defRPr sz="1800"/>
            </a:lvl1pPr>
            <a:lvl2pPr marL="914400" indent="-457200">
              <a:spcBef>
                <a:spcPts val="1000"/>
              </a:spcBef>
              <a:spcAft>
                <a:spcPts val="500"/>
              </a:spcAft>
              <a:buFont typeface="+mj-lt"/>
              <a:buAutoNum type="alphaLcPeriod"/>
              <a:defRPr sz="1800"/>
            </a:lvl2pPr>
            <a:lvl3pPr marL="1371600" indent="-457200">
              <a:spcBef>
                <a:spcPts val="1000"/>
              </a:spcBef>
              <a:spcAft>
                <a:spcPts val="500"/>
              </a:spcAft>
              <a:buFont typeface="+mj-lt"/>
              <a:buAutoNum type="arabicParenR"/>
              <a:defRPr sz="1800"/>
            </a:lvl3pPr>
            <a:lvl4pPr marL="1828800" indent="-457200">
              <a:spcBef>
                <a:spcPts val="1000"/>
              </a:spcBef>
              <a:spcAft>
                <a:spcPts val="500"/>
              </a:spcAft>
              <a:buFont typeface="+mj-lt"/>
              <a:buAutoNum type="alphaLcParenR"/>
              <a:defRPr sz="1800"/>
            </a:lvl4pPr>
            <a:lvl5pPr marL="2228850" indent="-457200">
              <a:spcBef>
                <a:spcPts val="1000"/>
              </a:spcBef>
              <a:spcAft>
                <a:spcPts val="500"/>
              </a:spcAft>
              <a:buFont typeface="+mj-lt"/>
              <a:buAutoNum type="romanLcPeriod"/>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6" name="Content Placeholder 3">
            <a:extLst>
              <a:ext uri="{FF2B5EF4-FFF2-40B4-BE49-F238E27FC236}">
                <a16:creationId xmlns:a16="http://schemas.microsoft.com/office/drawing/2014/main" id="{1BEE7174-135F-6F9F-11B9-3C3F2F9CDEAA}"/>
              </a:ext>
            </a:extLst>
          </p:cNvPr>
          <p:cNvSpPr>
            <a:spLocks noGrp="1"/>
          </p:cNvSpPr>
          <p:nvPr>
            <p:ph sz="half" idx="14" hasCustomPrompt="1"/>
          </p:nvPr>
        </p:nvSpPr>
        <p:spPr>
          <a:xfrm>
            <a:off x="4965539" y="2087315"/>
            <a:ext cx="6007261" cy="4067492"/>
          </a:xfrm>
        </p:spPr>
        <p:txBody>
          <a:bodyPr>
            <a:normAutofit/>
          </a:bodyPr>
          <a:lstStyle>
            <a:lvl1pPr marL="0" indent="0">
              <a:spcBef>
                <a:spcPts val="1000"/>
              </a:spcBef>
              <a:spcAft>
                <a:spcPts val="0"/>
              </a:spcAft>
              <a:buNone/>
              <a:defRPr sz="1800"/>
            </a:lvl1pPr>
            <a:lvl2pPr marL="0">
              <a:spcBef>
                <a:spcPts val="1000"/>
              </a:spcBef>
              <a:spcAft>
                <a:spcPts val="500"/>
              </a:spcAft>
              <a:defRPr sz="1800"/>
            </a:lvl2pPr>
            <a:lvl3pPr marL="457200">
              <a:spcBef>
                <a:spcPts val="1000"/>
              </a:spcBef>
              <a:spcAft>
                <a:spcPts val="500"/>
              </a:spcAft>
              <a:defRPr sz="1800"/>
            </a:lvl3pPr>
            <a:lvl4pPr marL="685800">
              <a:spcBef>
                <a:spcPts val="1000"/>
              </a:spcBef>
              <a:spcAft>
                <a:spcPts val="500"/>
              </a:spcAft>
              <a:defRPr sz="1800"/>
            </a:lvl4pPr>
            <a:lvl5pPr marL="914400">
              <a:spcBef>
                <a:spcPts val="1000"/>
              </a:spcBef>
              <a:spcAft>
                <a:spcPts val="500"/>
              </a:spcAft>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9/21/2025</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215529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D6D8061D-18C3-4F4F-85EF-561633F58754}" type="datetimeFigureOut">
              <a:rPr lang="en-US" smtClean="0"/>
              <a:t>9/21/2025</a:t>
            </a:fld>
            <a:endParaRPr lang="en-US"/>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0419682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tent + picture ">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700B3A65-BB60-F2B4-4CF4-19A7C53F188A}"/>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F1DB8D5-B954-BFC9-C8D8-F0491CCBE29B}"/>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507D69F-27D7-2C68-A17D-3F1399C8BE71}"/>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838199" y="365125"/>
            <a:ext cx="6645965" cy="1325563"/>
          </a:xfrm>
        </p:spPr>
        <p:txBody>
          <a:bodyPr anchor="b" anchorCtr="0">
            <a:noAutofit/>
          </a:bodyPr>
          <a:lstStyle>
            <a:lvl1pPr>
              <a:defRPr sz="3600"/>
            </a:lvl1pPr>
          </a:lstStyle>
          <a:p>
            <a:endParaRPr lang="en-US"/>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1" y="2055813"/>
            <a:ext cx="5781261" cy="4067492"/>
          </a:xfrm>
        </p:spPr>
        <p:txBody>
          <a:bodyPr>
            <a:normAutofit/>
          </a:bodyPr>
          <a:lstStyle>
            <a:lvl1pPr marL="0" indent="0">
              <a:spcBef>
                <a:spcPts val="1000"/>
              </a:spcBef>
              <a:spcAft>
                <a:spcPts val="500"/>
              </a:spcAft>
              <a:buNone/>
              <a:defRPr sz="1800"/>
            </a:lvl1pPr>
            <a:lvl2pPr>
              <a:spcBef>
                <a:spcPts val="1000"/>
              </a:spcBef>
              <a:spcAft>
                <a:spcPts val="500"/>
              </a:spcAft>
              <a:defRPr sz="1600"/>
            </a:lvl2pPr>
            <a:lvl3pPr>
              <a:spcBef>
                <a:spcPts val="1000"/>
              </a:spcBef>
              <a:spcAft>
                <a:spcPts val="500"/>
              </a:spcAft>
              <a:defRPr sz="1400"/>
            </a:lvl3pPr>
            <a:lvl4pPr>
              <a:spcBef>
                <a:spcPts val="1000"/>
              </a:spcBef>
              <a:spcAft>
                <a:spcPts val="500"/>
              </a:spcAft>
              <a:defRPr sz="1200"/>
            </a:lvl4pPr>
            <a:lvl5pPr>
              <a:spcBef>
                <a:spcPts val="1000"/>
              </a:spcBef>
              <a:spcAft>
                <a:spcPts val="500"/>
              </a:spcAft>
              <a:defRPr sz="12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8" name="Picture Placeholder 7">
            <a:extLst>
              <a:ext uri="{FF2B5EF4-FFF2-40B4-BE49-F238E27FC236}">
                <a16:creationId xmlns:a16="http://schemas.microsoft.com/office/drawing/2014/main" id="{BC013AD6-0EF3-2B25-DDBD-2DF706123AEE}"/>
              </a:ext>
            </a:extLst>
          </p:cNvPr>
          <p:cNvSpPr>
            <a:spLocks noGrp="1"/>
          </p:cNvSpPr>
          <p:nvPr>
            <p:ph type="pic" sz="quarter" idx="13"/>
          </p:nvPr>
        </p:nvSpPr>
        <p:spPr>
          <a:xfrm>
            <a:off x="7566991" y="-22860"/>
            <a:ext cx="4625008" cy="6903720"/>
          </a:xfrm>
        </p:spPr>
        <p:txBody>
          <a:bodyPr tIns="274320">
            <a:normAutofit/>
          </a:bodyPr>
          <a:lstStyle>
            <a:lvl1pPr marL="0" indent="0" algn="ctr">
              <a:buNone/>
              <a:defRPr sz="2000"/>
            </a:lvl1pPr>
          </a:lstStyle>
          <a:p>
            <a:r>
              <a:rPr lang="en-US"/>
              <a:t>Click icon to add picture</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9/21/2025</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4383283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ontent + tabl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BC45A11E-9896-BD8B-8CC6-A79C124D89BC}"/>
              </a:ext>
              <a:ext uri="{C183D7F6-B498-43B3-948B-1728B52AA6E4}">
                <adec:decorative xmlns:adec="http://schemas.microsoft.com/office/drawing/2017/decorative" val="1"/>
              </a:ext>
            </a:extLst>
          </p:cNvPr>
          <p:cNvCxnSpPr>
            <a:cxnSpLocks/>
          </p:cNvCxnSpPr>
          <p:nvPr userDrawn="1"/>
        </p:nvCxnSpPr>
        <p:spPr>
          <a:xfrm flipH="1">
            <a:off x="0" y="11575"/>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386022B-53D6-6CE0-2093-873FC64A5D34}"/>
              </a:ext>
              <a:ext uri="{C183D7F6-B498-43B3-948B-1728B52AA6E4}">
                <adec:decorative xmlns:adec="http://schemas.microsoft.com/office/drawing/2017/decorative" val="1"/>
              </a:ext>
            </a:extLst>
          </p:cNvPr>
          <p:cNvCxnSpPr>
            <a:cxnSpLocks/>
          </p:cNvCxnSpPr>
          <p:nvPr userDrawn="1"/>
        </p:nvCxnSpPr>
        <p:spPr>
          <a:xfrm flipH="1">
            <a:off x="0" y="11575"/>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BD4BD8F-684C-A145-3376-9E69B0E5BEE5}"/>
              </a:ext>
              <a:ext uri="{C183D7F6-B498-43B3-948B-1728B52AA6E4}">
                <adec:decorative xmlns:adec="http://schemas.microsoft.com/office/drawing/2017/decorative" val="1"/>
              </a:ext>
            </a:extLst>
          </p:cNvPr>
          <p:cNvCxnSpPr>
            <a:cxnSpLocks/>
          </p:cNvCxnSpPr>
          <p:nvPr userDrawn="1"/>
        </p:nvCxnSpPr>
        <p:spPr>
          <a:xfrm flipH="1" flipV="1">
            <a:off x="-42863" y="5802775"/>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E7C1DA9-2A25-EE21-085B-8857DC1AD722}"/>
              </a:ext>
              <a:ext uri="{C183D7F6-B498-43B3-948B-1728B52AA6E4}">
                <adec:decorative xmlns:adec="http://schemas.microsoft.com/office/drawing/2017/decorative" val="1"/>
              </a:ext>
            </a:extLst>
          </p:cNvPr>
          <p:cNvCxnSpPr>
            <a:cxnSpLocks/>
          </p:cNvCxnSpPr>
          <p:nvPr userDrawn="1"/>
        </p:nvCxnSpPr>
        <p:spPr>
          <a:xfrm flipH="1">
            <a:off x="8462964" y="5859925"/>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F236BB3-E567-A8A9-5EC2-BCEF79CFCF06}"/>
              </a:ext>
              <a:ext uri="{C183D7F6-B498-43B3-948B-1728B52AA6E4}">
                <adec:decorative xmlns:adec="http://schemas.microsoft.com/office/drawing/2017/decorative" val="1"/>
              </a:ext>
            </a:extLst>
          </p:cNvPr>
          <p:cNvCxnSpPr>
            <a:cxnSpLocks/>
          </p:cNvCxnSpPr>
          <p:nvPr userDrawn="1"/>
        </p:nvCxnSpPr>
        <p:spPr>
          <a:xfrm flipH="1">
            <a:off x="11543158" y="1659400"/>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4A87C9F-C765-C63C-951E-70721DDACDC3}"/>
              </a:ext>
              <a:ext uri="{C183D7F6-B498-43B3-948B-1728B52AA6E4}">
                <adec:decorative xmlns:adec="http://schemas.microsoft.com/office/drawing/2017/decorative" val="1"/>
              </a:ext>
            </a:extLst>
          </p:cNvPr>
          <p:cNvCxnSpPr>
            <a:cxnSpLocks/>
          </p:cNvCxnSpPr>
          <p:nvPr userDrawn="1"/>
        </p:nvCxnSpPr>
        <p:spPr>
          <a:xfrm flipH="1" flipV="1">
            <a:off x="10781554" y="11575"/>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4425665-0C9C-3899-9DB9-ED05D91E26E6}"/>
              </a:ext>
              <a:ext uri="{C183D7F6-B498-43B3-948B-1728B52AA6E4}">
                <adec:decorative xmlns:adec="http://schemas.microsoft.com/office/drawing/2017/decorative" val="1"/>
              </a:ext>
            </a:extLst>
          </p:cNvPr>
          <p:cNvCxnSpPr>
            <a:cxnSpLocks/>
          </p:cNvCxnSpPr>
          <p:nvPr userDrawn="1"/>
        </p:nvCxnSpPr>
        <p:spPr>
          <a:xfrm flipH="1" flipV="1">
            <a:off x="6529388" y="6812"/>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125"/>
            <a:ext cx="10330405" cy="1325563"/>
          </a:xfrm>
        </p:spPr>
        <p:txBody>
          <a:bodyPr anchor="b" anchorCtr="0">
            <a:noAutofit/>
          </a:bodyPr>
          <a:lstStyle>
            <a:lvl1pPr>
              <a:defRPr sz="3600"/>
            </a:lvl1pPr>
          </a:lstStyle>
          <a:p>
            <a:r>
              <a:rPr lang="en-US"/>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2137059"/>
            <a:ext cx="2816352" cy="3986246"/>
          </a:xfrm>
        </p:spPr>
        <p:txBody>
          <a:bodyPr>
            <a:normAutofit/>
          </a:bodyPr>
          <a:lstStyle>
            <a:lvl1pPr marL="0" indent="0">
              <a:spcBef>
                <a:spcPts val="1000"/>
              </a:spcBef>
              <a:spcAft>
                <a:spcPts val="500"/>
              </a:spcAft>
              <a:buNone/>
              <a:defRPr sz="1800"/>
            </a:lvl1pPr>
            <a:lvl2pPr>
              <a:spcBef>
                <a:spcPts val="1000"/>
              </a:spcBef>
              <a:spcAft>
                <a:spcPts val="500"/>
              </a:spcAft>
              <a:defRPr sz="1600"/>
            </a:lvl2pPr>
            <a:lvl3pPr>
              <a:spcBef>
                <a:spcPts val="1000"/>
              </a:spcBef>
              <a:spcAft>
                <a:spcPts val="500"/>
              </a:spcAft>
              <a:defRPr sz="1400"/>
            </a:lvl3pPr>
            <a:lvl4pPr>
              <a:spcBef>
                <a:spcPts val="1000"/>
              </a:spcBef>
              <a:spcAft>
                <a:spcPts val="500"/>
              </a:spcAft>
              <a:defRPr sz="1200"/>
            </a:lvl4pPr>
            <a:lvl5pPr>
              <a:spcBef>
                <a:spcPts val="1000"/>
              </a:spcBef>
              <a:spcAft>
                <a:spcPts val="500"/>
              </a:spcAft>
              <a:defRPr sz="12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p:nvPr>
        </p:nvSpPr>
        <p:spPr>
          <a:xfrm>
            <a:off x="4109014" y="2137059"/>
            <a:ext cx="7059592" cy="3986245"/>
          </a:xfrm>
        </p:spPr>
        <p:txBody>
          <a:bodyPr>
            <a:normAutofit/>
          </a:bodyPr>
          <a:lstStyle>
            <a:lvl1pPr marL="0" indent="0" algn="ctr">
              <a:buNone/>
              <a:defRPr lang="en-US" sz="2000" dirty="0"/>
            </a:lvl1pPr>
          </a:lstStyle>
          <a:p>
            <a:r>
              <a:rPr lang="en-US"/>
              <a:t>Click icon to add table</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9/21/2025</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5329173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wo Content 3">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949C8ABD-000F-7A94-A7B0-9589F4FEFD54}"/>
              </a:ext>
              <a:ext uri="{C183D7F6-B498-43B3-948B-1728B52AA6E4}">
                <adec:decorative xmlns:adec="http://schemas.microsoft.com/office/drawing/2017/decorative" val="1"/>
              </a:ext>
            </a:extLst>
          </p:cNvPr>
          <p:cNvCxnSpPr>
            <a:cxnSpLocks/>
          </p:cNvCxnSpPr>
          <p:nvPr userDrawn="1"/>
        </p:nvCxnSpPr>
        <p:spPr>
          <a:xfrm flipH="1">
            <a:off x="0" y="11575"/>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DC3A554-E5A9-B3CB-913D-45DBFBA79B40}"/>
              </a:ext>
              <a:ext uri="{C183D7F6-B498-43B3-948B-1728B52AA6E4}">
                <adec:decorative xmlns:adec="http://schemas.microsoft.com/office/drawing/2017/decorative" val="1"/>
              </a:ext>
            </a:extLst>
          </p:cNvPr>
          <p:cNvCxnSpPr>
            <a:cxnSpLocks/>
          </p:cNvCxnSpPr>
          <p:nvPr userDrawn="1"/>
        </p:nvCxnSpPr>
        <p:spPr>
          <a:xfrm flipH="1">
            <a:off x="0" y="11575"/>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E3A8DF3-F55A-2494-C55D-8FB94BBC6A49}"/>
              </a:ext>
              <a:ext uri="{C183D7F6-B498-43B3-948B-1728B52AA6E4}">
                <adec:decorative xmlns:adec="http://schemas.microsoft.com/office/drawing/2017/decorative" val="1"/>
              </a:ext>
            </a:extLst>
          </p:cNvPr>
          <p:cNvCxnSpPr>
            <a:cxnSpLocks/>
          </p:cNvCxnSpPr>
          <p:nvPr userDrawn="1"/>
        </p:nvCxnSpPr>
        <p:spPr>
          <a:xfrm flipH="1" flipV="1">
            <a:off x="-42863" y="5802775"/>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79DC86E-6F8A-B036-5CB2-AA8A79837F35}"/>
              </a:ext>
              <a:ext uri="{C183D7F6-B498-43B3-948B-1728B52AA6E4}">
                <adec:decorative xmlns:adec="http://schemas.microsoft.com/office/drawing/2017/decorative" val="1"/>
              </a:ext>
            </a:extLst>
          </p:cNvPr>
          <p:cNvCxnSpPr>
            <a:cxnSpLocks/>
          </p:cNvCxnSpPr>
          <p:nvPr userDrawn="1"/>
        </p:nvCxnSpPr>
        <p:spPr>
          <a:xfrm flipH="1">
            <a:off x="8462964" y="5859925"/>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9E0C03-C633-9356-4E28-678BAB7AE02E}"/>
              </a:ext>
              <a:ext uri="{C183D7F6-B498-43B3-948B-1728B52AA6E4}">
                <adec:decorative xmlns:adec="http://schemas.microsoft.com/office/drawing/2017/decorative" val="1"/>
              </a:ext>
            </a:extLst>
          </p:cNvPr>
          <p:cNvCxnSpPr>
            <a:cxnSpLocks/>
          </p:cNvCxnSpPr>
          <p:nvPr userDrawn="1"/>
        </p:nvCxnSpPr>
        <p:spPr>
          <a:xfrm flipH="1">
            <a:off x="11543158" y="1659400"/>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0C8A4F7-6C4C-719B-298F-3B81223D178B}"/>
              </a:ext>
              <a:ext uri="{C183D7F6-B498-43B3-948B-1728B52AA6E4}">
                <adec:decorative xmlns:adec="http://schemas.microsoft.com/office/drawing/2017/decorative" val="1"/>
              </a:ext>
            </a:extLst>
          </p:cNvPr>
          <p:cNvCxnSpPr>
            <a:cxnSpLocks/>
          </p:cNvCxnSpPr>
          <p:nvPr userDrawn="1"/>
        </p:nvCxnSpPr>
        <p:spPr>
          <a:xfrm flipH="1" flipV="1">
            <a:off x="10781554" y="11575"/>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E7E5D8B-D6BC-19AE-C0C9-249A5561700F}"/>
              </a:ext>
              <a:ext uri="{C183D7F6-B498-43B3-948B-1728B52AA6E4}">
                <adec:decorative xmlns:adec="http://schemas.microsoft.com/office/drawing/2017/decorative" val="1"/>
              </a:ext>
            </a:extLst>
          </p:cNvPr>
          <p:cNvCxnSpPr>
            <a:cxnSpLocks/>
          </p:cNvCxnSpPr>
          <p:nvPr userDrawn="1"/>
        </p:nvCxnSpPr>
        <p:spPr>
          <a:xfrm flipH="1" flipV="1">
            <a:off x="6529388" y="6812"/>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b" anchorCtr="0">
            <a:noAutofit/>
          </a:bodyPr>
          <a:lstStyle>
            <a:lvl1pPr>
              <a:defRPr sz="3600"/>
            </a:lvl1pPr>
          </a:lstStyle>
          <a:p>
            <a:r>
              <a:rPr lang="en-US"/>
              <a:t>Click to add title</a:t>
            </a:r>
          </a:p>
        </p:txBody>
      </p:sp>
      <p:sp>
        <p:nvSpPr>
          <p:cNvPr id="15" name="Content Placeholder 3">
            <a:extLst>
              <a:ext uri="{FF2B5EF4-FFF2-40B4-BE49-F238E27FC236}">
                <a16:creationId xmlns:a16="http://schemas.microsoft.com/office/drawing/2014/main" id="{7A6C5266-7ECA-B150-2C0F-8670F43AC82D}"/>
              </a:ext>
            </a:extLst>
          </p:cNvPr>
          <p:cNvSpPr>
            <a:spLocks noGrp="1"/>
          </p:cNvSpPr>
          <p:nvPr>
            <p:ph sz="half" idx="14" hasCustomPrompt="1"/>
          </p:nvPr>
        </p:nvSpPr>
        <p:spPr>
          <a:xfrm>
            <a:off x="838200" y="1987669"/>
            <a:ext cx="6974711" cy="4297679"/>
          </a:xfrm>
        </p:spPr>
        <p:txBody>
          <a:bodyPr>
            <a:normAutofit/>
          </a:bodyPr>
          <a:lstStyle>
            <a:lvl1pPr marL="0" indent="0">
              <a:spcBef>
                <a:spcPts val="1000"/>
              </a:spcBef>
              <a:spcAft>
                <a:spcPts val="0"/>
              </a:spcAft>
              <a:buNone/>
              <a:defRPr sz="1800"/>
            </a:lvl1pPr>
            <a:lvl2pPr>
              <a:spcBef>
                <a:spcPts val="1000"/>
              </a:spcBef>
              <a:spcAft>
                <a:spcPts val="500"/>
              </a:spcAft>
              <a:defRPr sz="1800"/>
            </a:lvl2pPr>
            <a:lvl3pPr>
              <a:spcBef>
                <a:spcPts val="1000"/>
              </a:spcBef>
              <a:spcAft>
                <a:spcPts val="500"/>
              </a:spcAft>
              <a:defRPr sz="1800"/>
            </a:lvl3pPr>
            <a:lvl4pPr>
              <a:spcBef>
                <a:spcPts val="1000"/>
              </a:spcBef>
              <a:spcAft>
                <a:spcPts val="500"/>
              </a:spcAft>
              <a:defRPr sz="1800"/>
            </a:lvl4pPr>
            <a:lvl5pPr>
              <a:spcBef>
                <a:spcPts val="1000"/>
              </a:spcBef>
              <a:spcAft>
                <a:spcPts val="500"/>
              </a:spcAft>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hasCustomPrompt="1"/>
          </p:nvPr>
        </p:nvSpPr>
        <p:spPr>
          <a:xfrm>
            <a:off x="7917085" y="1987670"/>
            <a:ext cx="3436716" cy="4297680"/>
          </a:xfrm>
        </p:spPr>
        <p:txBody>
          <a:bodyPr>
            <a:normAutofit/>
          </a:bodyPr>
          <a:lstStyle>
            <a:lvl1pPr marL="0" indent="0">
              <a:spcBef>
                <a:spcPts val="1000"/>
              </a:spcBef>
              <a:spcAft>
                <a:spcPts val="500"/>
              </a:spcAft>
              <a:buNone/>
              <a:defRPr sz="1800"/>
            </a:lvl1pPr>
            <a:lvl2pPr>
              <a:spcBef>
                <a:spcPts val="1000"/>
              </a:spcBef>
              <a:spcAft>
                <a:spcPts val="500"/>
              </a:spcAft>
              <a:defRPr sz="1600"/>
            </a:lvl2pPr>
            <a:lvl3pPr>
              <a:spcBef>
                <a:spcPts val="1000"/>
              </a:spcBef>
              <a:spcAft>
                <a:spcPts val="500"/>
              </a:spcAft>
              <a:defRPr sz="1400"/>
            </a:lvl3pPr>
            <a:lvl4pPr>
              <a:spcBef>
                <a:spcPts val="1000"/>
              </a:spcBef>
              <a:spcAft>
                <a:spcPts val="500"/>
              </a:spcAft>
              <a:defRPr sz="1200"/>
            </a:lvl4pPr>
            <a:lvl5pPr>
              <a:spcBef>
                <a:spcPts val="1000"/>
              </a:spcBef>
              <a:spcAft>
                <a:spcPts val="500"/>
              </a:spcAft>
              <a:defRPr sz="12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9/21/2025</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0672737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able">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37588714-FE55-FCEF-78C2-2A4D11ECD7FD}"/>
              </a:ext>
              <a:ext uri="{C183D7F6-B498-43B3-948B-1728B52AA6E4}">
                <adec:decorative xmlns:adec="http://schemas.microsoft.com/office/drawing/2017/decorative" val="1"/>
              </a:ext>
            </a:extLst>
          </p:cNvPr>
          <p:cNvCxnSpPr>
            <a:cxnSpLocks/>
          </p:cNvCxnSpPr>
          <p:nvPr userDrawn="1"/>
        </p:nvCxnSpPr>
        <p:spPr>
          <a:xfrm flipH="1">
            <a:off x="0" y="11575"/>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AF6BF02-4CD8-261B-BE58-05677EB947E9}"/>
              </a:ext>
              <a:ext uri="{C183D7F6-B498-43B3-948B-1728B52AA6E4}">
                <adec:decorative xmlns:adec="http://schemas.microsoft.com/office/drawing/2017/decorative" val="1"/>
              </a:ext>
            </a:extLst>
          </p:cNvPr>
          <p:cNvCxnSpPr>
            <a:cxnSpLocks/>
          </p:cNvCxnSpPr>
          <p:nvPr userDrawn="1"/>
        </p:nvCxnSpPr>
        <p:spPr>
          <a:xfrm flipH="1">
            <a:off x="0" y="11575"/>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1AF1F17-7A1F-BCA2-15C0-417928B4E789}"/>
              </a:ext>
              <a:ext uri="{C183D7F6-B498-43B3-948B-1728B52AA6E4}">
                <adec:decorative xmlns:adec="http://schemas.microsoft.com/office/drawing/2017/decorative" val="1"/>
              </a:ext>
            </a:extLst>
          </p:cNvPr>
          <p:cNvCxnSpPr>
            <a:cxnSpLocks/>
          </p:cNvCxnSpPr>
          <p:nvPr userDrawn="1"/>
        </p:nvCxnSpPr>
        <p:spPr>
          <a:xfrm flipH="1" flipV="1">
            <a:off x="-42863" y="5802775"/>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F0ADE0B-D150-E72B-EE9A-E5EFDBC6F01E}"/>
              </a:ext>
              <a:ext uri="{C183D7F6-B498-43B3-948B-1728B52AA6E4}">
                <adec:decorative xmlns:adec="http://schemas.microsoft.com/office/drawing/2017/decorative" val="1"/>
              </a:ext>
            </a:extLst>
          </p:cNvPr>
          <p:cNvCxnSpPr>
            <a:cxnSpLocks/>
          </p:cNvCxnSpPr>
          <p:nvPr userDrawn="1"/>
        </p:nvCxnSpPr>
        <p:spPr>
          <a:xfrm flipH="1">
            <a:off x="8462964" y="5859925"/>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BBCDD5A-A3C4-DF4F-74AD-CAF0F465BDAE}"/>
              </a:ext>
              <a:ext uri="{C183D7F6-B498-43B3-948B-1728B52AA6E4}">
                <adec:decorative xmlns:adec="http://schemas.microsoft.com/office/drawing/2017/decorative" val="1"/>
              </a:ext>
            </a:extLst>
          </p:cNvPr>
          <p:cNvCxnSpPr>
            <a:cxnSpLocks/>
          </p:cNvCxnSpPr>
          <p:nvPr userDrawn="1"/>
        </p:nvCxnSpPr>
        <p:spPr>
          <a:xfrm flipH="1">
            <a:off x="11543158" y="1659400"/>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9430AE4-C878-DFAB-EDA5-36B97176DE7A}"/>
              </a:ext>
              <a:ext uri="{C183D7F6-B498-43B3-948B-1728B52AA6E4}">
                <adec:decorative xmlns:adec="http://schemas.microsoft.com/office/drawing/2017/decorative" val="1"/>
              </a:ext>
            </a:extLst>
          </p:cNvPr>
          <p:cNvCxnSpPr>
            <a:cxnSpLocks/>
          </p:cNvCxnSpPr>
          <p:nvPr userDrawn="1"/>
        </p:nvCxnSpPr>
        <p:spPr>
          <a:xfrm flipH="1" flipV="1">
            <a:off x="10781554" y="11575"/>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61487B2-0348-2FFC-03FB-6508B6FD36B3}"/>
              </a:ext>
              <a:ext uri="{C183D7F6-B498-43B3-948B-1728B52AA6E4}">
                <adec:decorative xmlns:adec="http://schemas.microsoft.com/office/drawing/2017/decorative" val="1"/>
              </a:ext>
            </a:extLst>
          </p:cNvPr>
          <p:cNvCxnSpPr>
            <a:cxnSpLocks/>
          </p:cNvCxnSpPr>
          <p:nvPr userDrawn="1"/>
        </p:nvCxnSpPr>
        <p:spPr>
          <a:xfrm flipH="1" flipV="1">
            <a:off x="6529388" y="6812"/>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anchor="b" anchorCtr="0">
            <a:noAutofit/>
          </a:bodyPr>
          <a:lstStyle>
            <a:lvl1pPr>
              <a:defRPr sz="3600"/>
            </a:lvl1pPr>
          </a:lstStyle>
          <a:p>
            <a:r>
              <a:rPr lang="en-US"/>
              <a:t>Click to add title</a:t>
            </a:r>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838199" y="2125262"/>
            <a:ext cx="10515600" cy="3675944"/>
          </a:xfrm>
        </p:spPr>
        <p:txBody>
          <a:bodyPr>
            <a:normAutofit/>
          </a:bodyPr>
          <a:lstStyle>
            <a:lvl1pPr marL="0" indent="0" algn="ctr">
              <a:buNone/>
              <a:defRPr sz="2000"/>
            </a:lvl1pPr>
          </a:lstStyle>
          <a:p>
            <a:r>
              <a:rPr lang="en-US"/>
              <a:t>Click icon to add table</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9/21/2025</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9467785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ontent 3">
    <p:bg>
      <p:bgPr>
        <a:solidFill>
          <a:schemeClr val="accent3">
            <a:lumMod val="20000"/>
            <a:lumOff val="80000"/>
          </a:schemeClr>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11843C0D-8C0B-0B3C-7014-7B7217C008E5}"/>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7B715CF-E60F-DDAE-369E-BCC2CE4FF958}"/>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2BD8F5F-4228-6BB9-5EA6-553590898242}"/>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F721F95-97C0-7151-B9F6-C088CEA1A7F8}"/>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978AD50A-9C6A-454B-0CAD-EAB518440143}"/>
              </a:ext>
            </a:extLst>
          </p:cNvPr>
          <p:cNvSpPr>
            <a:spLocks noGrp="1"/>
          </p:cNvSpPr>
          <p:nvPr>
            <p:ph type="pic" sz="quarter" idx="10"/>
          </p:nvPr>
        </p:nvSpPr>
        <p:spPr>
          <a:xfrm>
            <a:off x="3810" y="0"/>
            <a:ext cx="7816995" cy="6858000"/>
          </a:xfrm>
          <a:custGeom>
            <a:avLst/>
            <a:gdLst>
              <a:gd name="connsiteX0" fmla="*/ 0 w 7813675"/>
              <a:gd name="connsiteY0" fmla="*/ 0 h 6903720"/>
              <a:gd name="connsiteX1" fmla="*/ 7813675 w 7813675"/>
              <a:gd name="connsiteY1" fmla="*/ 0 h 6903720"/>
              <a:gd name="connsiteX2" fmla="*/ 7813675 w 7813675"/>
              <a:gd name="connsiteY2" fmla="*/ 6903720 h 6903720"/>
              <a:gd name="connsiteX3" fmla="*/ 0 w 7813675"/>
              <a:gd name="connsiteY3" fmla="*/ 6903720 h 6903720"/>
              <a:gd name="connsiteX4" fmla="*/ 0 w 7813675"/>
              <a:gd name="connsiteY4" fmla="*/ 0 h 6903720"/>
              <a:gd name="connsiteX0" fmla="*/ 0 w 7813675"/>
              <a:gd name="connsiteY0" fmla="*/ 0 h 6903720"/>
              <a:gd name="connsiteX1" fmla="*/ 7813675 w 7813675"/>
              <a:gd name="connsiteY1" fmla="*/ 0 h 6903720"/>
              <a:gd name="connsiteX2" fmla="*/ 7813675 w 7813675"/>
              <a:gd name="connsiteY2" fmla="*/ 6903720 h 6903720"/>
              <a:gd name="connsiteX3" fmla="*/ 798854 w 7813675"/>
              <a:gd name="connsiteY3" fmla="*/ 6867163 h 6903720"/>
              <a:gd name="connsiteX4" fmla="*/ 0 w 7813675"/>
              <a:gd name="connsiteY4" fmla="*/ 6903720 h 6903720"/>
              <a:gd name="connsiteX5" fmla="*/ 0 w 7813675"/>
              <a:gd name="connsiteY5" fmla="*/ 0 h 6903720"/>
              <a:gd name="connsiteX0" fmla="*/ 0 w 7813675"/>
              <a:gd name="connsiteY0" fmla="*/ 0 h 6907803"/>
              <a:gd name="connsiteX1" fmla="*/ 7813675 w 7813675"/>
              <a:gd name="connsiteY1" fmla="*/ 0 h 6907803"/>
              <a:gd name="connsiteX2" fmla="*/ 7813675 w 7813675"/>
              <a:gd name="connsiteY2" fmla="*/ 6903720 h 6907803"/>
              <a:gd name="connsiteX3" fmla="*/ 809014 w 7813675"/>
              <a:gd name="connsiteY3" fmla="*/ 6907803 h 6907803"/>
              <a:gd name="connsiteX4" fmla="*/ 0 w 7813675"/>
              <a:gd name="connsiteY4" fmla="*/ 6903720 h 6907803"/>
              <a:gd name="connsiteX5" fmla="*/ 0 w 7813675"/>
              <a:gd name="connsiteY5" fmla="*/ 0 h 6907803"/>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8748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8748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9891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740434 w 7813675"/>
              <a:gd name="connsiteY3" fmla="*/ 6898913 h 6903720"/>
              <a:gd name="connsiteX4" fmla="*/ 0 w 7813675"/>
              <a:gd name="connsiteY4" fmla="*/ 6903720 h 6903720"/>
              <a:gd name="connsiteX5" fmla="*/ 0 w 7813675"/>
              <a:gd name="connsiteY5" fmla="*/ 0 h 6903720"/>
              <a:gd name="connsiteX0" fmla="*/ 0 w 7813675"/>
              <a:gd name="connsiteY0" fmla="*/ 0 h 6907385"/>
              <a:gd name="connsiteX1" fmla="*/ 7813675 w 7813675"/>
              <a:gd name="connsiteY1" fmla="*/ 0 h 6907385"/>
              <a:gd name="connsiteX2" fmla="*/ 7813675 w 7813675"/>
              <a:gd name="connsiteY2" fmla="*/ 6903720 h 6907385"/>
              <a:gd name="connsiteX3" fmla="*/ 6359380 w 7813675"/>
              <a:gd name="connsiteY3" fmla="*/ 6907385 h 6907385"/>
              <a:gd name="connsiteX4" fmla="*/ 740434 w 7813675"/>
              <a:gd name="connsiteY4" fmla="*/ 6898913 h 6907385"/>
              <a:gd name="connsiteX5" fmla="*/ 0 w 7813675"/>
              <a:gd name="connsiteY5" fmla="*/ 6903720 h 6907385"/>
              <a:gd name="connsiteX6" fmla="*/ 0 w 7813675"/>
              <a:gd name="connsiteY6"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3320 w 7816995"/>
              <a:gd name="connsiteY5" fmla="*/ 690372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2899555 w 7816995"/>
              <a:gd name="connsiteY2" fmla="*/ 464820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16995" h="6907385">
                <a:moveTo>
                  <a:pt x="3320" y="0"/>
                </a:moveTo>
                <a:lnTo>
                  <a:pt x="7816995" y="0"/>
                </a:lnTo>
                <a:lnTo>
                  <a:pt x="2899555" y="4648200"/>
                </a:lnTo>
                <a:lnTo>
                  <a:pt x="6362700" y="6907385"/>
                </a:lnTo>
                <a:lnTo>
                  <a:pt x="743754" y="6898913"/>
                </a:lnTo>
                <a:lnTo>
                  <a:pt x="2876060" y="4644390"/>
                </a:lnTo>
                <a:cubicBezTo>
                  <a:pt x="1610033" y="3689302"/>
                  <a:pt x="1117437" y="3324763"/>
                  <a:pt x="0" y="2510645"/>
                </a:cubicBezTo>
                <a:cubicBezTo>
                  <a:pt x="1107" y="1673763"/>
                  <a:pt x="2213" y="836882"/>
                  <a:pt x="3320" y="0"/>
                </a:cubicBezTo>
                <a:close/>
              </a:path>
            </a:pathLst>
          </a:custGeom>
          <a:solidFill>
            <a:schemeClr val="tx2"/>
          </a:solidFill>
          <a:ln w="22225">
            <a:noFill/>
          </a:ln>
        </p:spPr>
        <p:txBody>
          <a:bodyPr lIns="274320" tIns="274320">
            <a:normAutofit/>
          </a:bodyPr>
          <a:lstStyle>
            <a:lvl1pPr marL="0" indent="0">
              <a:buNone/>
              <a:defRPr sz="2000"/>
            </a:lvl1pPr>
          </a:lstStyle>
          <a:p>
            <a:r>
              <a:rPr lang="en-US"/>
              <a:t>Click icon to add picture</a:t>
            </a:r>
          </a:p>
        </p:txBody>
      </p:sp>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6080992" y="731562"/>
            <a:ext cx="4902843" cy="3526778"/>
          </a:xfrm>
          <a:noFill/>
        </p:spPr>
        <p:txBody>
          <a:bodyPr anchor="b">
            <a:noAutofit/>
          </a:bodyPr>
          <a:lstStyle/>
          <a:p>
            <a:endParaRPr lang="en-US"/>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080992" y="4373217"/>
            <a:ext cx="4902843" cy="1753221"/>
          </a:xfrm>
        </p:spPr>
        <p:txBody>
          <a:bodyPr anchor="t" anchorCtr="0">
            <a:normAutofit/>
          </a:bodyPr>
          <a:lstStyle>
            <a:lvl1pPr marL="0" indent="0">
              <a:spcBef>
                <a:spcPts val="1000"/>
              </a:spcBef>
              <a:buNone/>
              <a:defRPr sz="1800">
                <a:solidFill>
                  <a:schemeClr val="tx1"/>
                </a:solidFill>
              </a:defRPr>
            </a:lvl1pPr>
            <a:lvl2pPr>
              <a:spcBef>
                <a:spcPts val="1000"/>
              </a:spcBef>
              <a:defRPr sz="1600">
                <a:solidFill>
                  <a:schemeClr val="tx1"/>
                </a:solidFill>
              </a:defRPr>
            </a:lvl2pPr>
            <a:lvl3pPr>
              <a:spcBef>
                <a:spcPts val="1000"/>
              </a:spcBef>
              <a:defRPr sz="1400">
                <a:solidFill>
                  <a:schemeClr val="tx1"/>
                </a:solidFill>
              </a:defRPr>
            </a:lvl3pPr>
            <a:lvl4pPr>
              <a:spcBef>
                <a:spcPts val="1000"/>
              </a:spcBef>
              <a:defRPr sz="1200">
                <a:solidFill>
                  <a:schemeClr val="tx1"/>
                </a:solidFill>
              </a:defRPr>
            </a:lvl4pPr>
            <a:lvl5pPr>
              <a:spcBef>
                <a:spcPts val="1000"/>
              </a:spcBef>
              <a:defRPr sz="1200">
                <a:solidFill>
                  <a:schemeClr val="tx1"/>
                </a:solidFill>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1373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D6D8061D-18C3-4F4F-85EF-561633F58754}" type="datetimeFigureOut">
              <a:rPr lang="en-US" smtClean="0"/>
              <a:t>9/21/2025</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098767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D6D8061D-18C3-4F4F-85EF-561633F58754}" type="datetimeFigureOut">
              <a:rPr lang="en-US" smtClean="0"/>
              <a:t>9/21/2025</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753209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D6D8061D-18C3-4F4F-85EF-561633F58754}" type="datetimeFigureOut">
              <a:rPr lang="en-US" smtClean="0"/>
              <a:t>9/21/2025</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362053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D6D8061D-18C3-4F4F-85EF-561633F58754}" type="datetimeFigureOut">
              <a:rPr lang="en-US" smtClean="0"/>
              <a:t>9/21/2025</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429767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D6D8061D-18C3-4F4F-85EF-561633F58754}" type="datetimeFigureOut">
              <a:rPr lang="en-US" smtClean="0"/>
              <a:t>9/21/2025</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055602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D6D8061D-18C3-4F4F-85EF-561633F58754}" type="datetimeFigureOut">
              <a:rPr lang="en-US" smtClean="0"/>
              <a:t>9/21/2025</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848131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D6D8061D-18C3-4F4F-85EF-561633F58754}" type="datetimeFigureOut">
              <a:rPr lang="en-US" smtClean="0"/>
              <a:t>9/21/2025</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267143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D6D8061D-18C3-4F4F-85EF-561633F58754}" type="datetimeFigureOut">
              <a:rPr lang="en-US" smtClean="0"/>
              <a:t>9/21/2025</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2943391290"/>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 id="2147483686" r:id="rId19"/>
    <p:sldLayoutId id="2147483687" r:id="rId20"/>
    <p:sldLayoutId id="2147483688" r:id="rId21"/>
    <p:sldLayoutId id="2147483689" r:id="rId22"/>
    <p:sldLayoutId id="2147483690" r:id="rId23"/>
    <p:sldLayoutId id="2147483691" r:id="rId24"/>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336">
          <p15:clr>
            <a:srgbClr val="F26B43"/>
          </p15:clr>
        </p15:guide>
        <p15:guide id="4" orient="horz" pos="3984">
          <p15:clr>
            <a:srgbClr val="F26B43"/>
          </p15:clr>
        </p15:guide>
        <p15:guide id="5" pos="336">
          <p15:clr>
            <a:srgbClr val="F26B43"/>
          </p15:clr>
        </p15:guide>
        <p15:guide id="6" pos="7344">
          <p15:clr>
            <a:srgbClr val="F26B43"/>
          </p15:clr>
        </p15:guide>
        <p15:guide id="7" pos="720">
          <p15:clr>
            <a:srgbClr val="F26B43"/>
          </p15:clr>
        </p15:guide>
        <p15:guide id="8" pos="69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8" name="Rectangle 27">
            <a:extLst>
              <a:ext uri="{FF2B5EF4-FFF2-40B4-BE49-F238E27FC236}">
                <a16:creationId xmlns:a16="http://schemas.microsoft.com/office/drawing/2014/main" id="{82950D9A-4705-4314-961A-4F88B2CE4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13969F2-ED52-4E5C-B3FC-01E01B8B9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2"/>
            <a:ext cx="12192000" cy="68573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6FEC93CF-2672-7D78-F278-58C5E012E0DF}"/>
              </a:ext>
            </a:extLst>
          </p:cNvPr>
          <p:cNvSpPr>
            <a:spLocks noGrp="1"/>
          </p:cNvSpPr>
          <p:nvPr>
            <p:ph type="ctrTitle"/>
          </p:nvPr>
        </p:nvSpPr>
        <p:spPr>
          <a:xfrm>
            <a:off x="784784" y="1620453"/>
            <a:ext cx="5624116" cy="1812092"/>
          </a:xfrm>
        </p:spPr>
        <p:txBody>
          <a:bodyPr vert="horz" lIns="91440" tIns="45720" rIns="91440" bIns="45720" rtlCol="0" anchor="t">
            <a:normAutofit/>
          </a:bodyPr>
          <a:lstStyle/>
          <a:p>
            <a:r>
              <a:rPr lang="en-US" sz="5600" i="1" kern="1200" cap="all" baseline="0">
                <a:solidFill>
                  <a:schemeClr val="tx2"/>
                </a:solidFill>
                <a:latin typeface="+mj-lt"/>
                <a:ea typeface="+mj-ea"/>
                <a:cs typeface="+mj-cs"/>
              </a:rPr>
              <a:t>Consultoria hoteleria</a:t>
            </a:r>
          </a:p>
        </p:txBody>
      </p:sp>
      <p:pic>
        <p:nvPicPr>
          <p:cNvPr id="7" name="Picture Placeholder 6" descr="Looking up view of a city with skyscrapers">
            <a:extLst>
              <a:ext uri="{FF2B5EF4-FFF2-40B4-BE49-F238E27FC236}">
                <a16:creationId xmlns:a16="http://schemas.microsoft.com/office/drawing/2014/main" id="{ED21B7CD-3D69-26B5-8A0B-52A19A6B0A26}"/>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925" r="1926" b="1"/>
          <a:stretch>
            <a:fillRect/>
          </a:stretch>
        </p:blipFill>
        <p:spPr>
          <a:xfrm>
            <a:off x="5879804" y="-6350"/>
            <a:ext cx="6312196" cy="6874330"/>
          </a:xfrm>
          <a:custGeom>
            <a:avLst/>
            <a:gdLst/>
            <a:ahLst/>
            <a:cxnLst/>
            <a:rect l="l" t="t" r="r" b="b"/>
            <a:pathLst>
              <a:path w="6312196" h="6874330">
                <a:moveTo>
                  <a:pt x="2047193" y="0"/>
                </a:moveTo>
                <a:lnTo>
                  <a:pt x="6312196" y="0"/>
                </a:lnTo>
                <a:lnTo>
                  <a:pt x="6312196" y="6874330"/>
                </a:lnTo>
                <a:lnTo>
                  <a:pt x="0" y="6874330"/>
                </a:lnTo>
                <a:close/>
              </a:path>
            </a:pathLst>
          </a:custGeom>
        </p:spPr>
      </p:pic>
      <p:cxnSp>
        <p:nvCxnSpPr>
          <p:cNvPr id="32" name="Straight Connector 31">
            <a:extLst>
              <a:ext uri="{FF2B5EF4-FFF2-40B4-BE49-F238E27FC236}">
                <a16:creationId xmlns:a16="http://schemas.microsoft.com/office/drawing/2014/main" id="{13AC671C-E66F-43C5-A66A-C477339DD2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634715" y="0"/>
            <a:ext cx="914401" cy="68573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Title 8">
            <a:extLst>
              <a:ext uri="{FF2B5EF4-FFF2-40B4-BE49-F238E27FC236}">
                <a16:creationId xmlns:a16="http://schemas.microsoft.com/office/drawing/2014/main" id="{566C0F07-14B9-C829-ED53-09875430FEB4}"/>
              </a:ext>
            </a:extLst>
          </p:cNvPr>
          <p:cNvSpPr txBox="1">
            <a:spLocks/>
          </p:cNvSpPr>
          <p:nvPr/>
        </p:nvSpPr>
        <p:spPr>
          <a:xfrm>
            <a:off x="893641" y="5473995"/>
            <a:ext cx="5624116" cy="854150"/>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4400" i="1" kern="1200" cap="all" baseline="0">
                <a:solidFill>
                  <a:schemeClr val="accent1"/>
                </a:solidFill>
                <a:latin typeface="+mj-lt"/>
                <a:ea typeface="+mj-ea"/>
                <a:cs typeface="+mj-cs"/>
              </a:defRPr>
            </a:lvl1pPr>
          </a:lstStyle>
          <a:p>
            <a:r>
              <a:rPr lang="en-US" sz="2800">
                <a:solidFill>
                  <a:schemeClr val="tx2"/>
                </a:solidFill>
              </a:rPr>
              <a:t>Felipe Nuñez</a:t>
            </a:r>
          </a:p>
          <a:p>
            <a:r>
              <a:rPr lang="en-US" sz="2800">
                <a:solidFill>
                  <a:schemeClr val="tx2"/>
                </a:solidFill>
              </a:rPr>
              <a:t>Juan Manuel Perez</a:t>
            </a:r>
          </a:p>
        </p:txBody>
      </p:sp>
    </p:spTree>
    <p:extLst>
      <p:ext uri="{BB962C8B-B14F-4D97-AF65-F5344CB8AC3E}">
        <p14:creationId xmlns:p14="http://schemas.microsoft.com/office/powerpoint/2010/main" val="3078994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6671840-6A12-D25A-2880-77D363978E6C}"/>
            </a:ext>
          </a:extLst>
        </p:cNvPr>
        <p:cNvGrpSpPr/>
        <p:nvPr/>
      </p:nvGrpSpPr>
      <p:grpSpPr>
        <a:xfrm>
          <a:off x="0" y="0"/>
          <a:ext cx="0" cy="0"/>
          <a:chOff x="0" y="0"/>
          <a:chExt cx="0" cy="0"/>
        </a:xfrm>
      </p:grpSpPr>
      <p:cxnSp>
        <p:nvCxnSpPr>
          <p:cNvPr id="76" name="Straight Connector 75">
            <a:extLst>
              <a:ext uri="{FF2B5EF4-FFF2-40B4-BE49-F238E27FC236}">
                <a16:creationId xmlns:a16="http://schemas.microsoft.com/office/drawing/2014/main" id="{CDC41B36-C8BE-08B2-54A7-063A96D278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A83FD580-C9AA-D243-FB6F-3B7F0DE93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A8296ADC-1BAA-125E-B665-A760218429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68DC332-BE9F-C33E-2019-B16D498465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A87D198E-CF95-FB29-C8FC-191FCBCAE0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948FEC9E-CA4B-5FC9-F6C3-986FF429FFF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10DEBCAB-854C-EC0F-A3E5-F237BEAD3D3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90" name="Rectangle 89">
            <a:extLst>
              <a:ext uri="{FF2B5EF4-FFF2-40B4-BE49-F238E27FC236}">
                <a16:creationId xmlns:a16="http://schemas.microsoft.com/office/drawing/2014/main" id="{4C620DB5-CA5E-E2A0-41A4-BBCF81BAA6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2" name="Straight Connector 91">
            <a:extLst>
              <a:ext uri="{FF2B5EF4-FFF2-40B4-BE49-F238E27FC236}">
                <a16:creationId xmlns:a16="http://schemas.microsoft.com/office/drawing/2014/main" id="{F31622E0-F310-EA76-2085-25DC878373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0"/>
            <a:ext cx="698360" cy="57024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A7A31B4-F1E6-C959-5741-2420BE2D07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9642143" y="0"/>
            <a:ext cx="2549857" cy="207446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A697ED12-C515-9021-E14C-29EC848F9A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97737" y="0"/>
            <a:ext cx="1294263" cy="599136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F96B9BF-D181-30E9-1A3C-42AEFA7733C0}"/>
              </a:ext>
            </a:extLst>
          </p:cNvPr>
          <p:cNvSpPr>
            <a:spLocks noGrp="1"/>
          </p:cNvSpPr>
          <p:nvPr>
            <p:ph type="title"/>
          </p:nvPr>
        </p:nvSpPr>
        <p:spPr>
          <a:xfrm>
            <a:off x="1100978" y="1228724"/>
            <a:ext cx="10529048" cy="1476375"/>
          </a:xfrm>
        </p:spPr>
        <p:txBody>
          <a:bodyPr vert="horz" lIns="91440" tIns="45720" rIns="91440" bIns="45720" rtlCol="0" anchor="ctr">
            <a:normAutofit/>
          </a:bodyPr>
          <a:lstStyle/>
          <a:p>
            <a:r>
              <a:rPr lang="en-US" sz="3400" dirty="0"/>
              <a:t>Insight ¿Los </a:t>
            </a:r>
            <a:r>
              <a:rPr lang="en-US" sz="3400" err="1"/>
              <a:t>clientes</a:t>
            </a:r>
            <a:r>
              <a:rPr lang="en-US" sz="3400" dirty="0"/>
              <a:t> con previas </a:t>
            </a:r>
            <a:r>
              <a:rPr lang="en-US" sz="3400" err="1"/>
              <a:t>cancelaciones</a:t>
            </a:r>
            <a:r>
              <a:rPr lang="en-US" sz="3400" dirty="0"/>
              <a:t> </a:t>
            </a:r>
            <a:r>
              <a:rPr lang="en-US" sz="3400" err="1"/>
              <a:t>tienden</a:t>
            </a:r>
            <a:r>
              <a:rPr lang="en-US" sz="3400" dirty="0"/>
              <a:t> a </a:t>
            </a:r>
            <a:r>
              <a:rPr lang="en-US" sz="3400" err="1"/>
              <a:t>reincidir</a:t>
            </a:r>
            <a:r>
              <a:rPr lang="en-US" sz="3400" dirty="0"/>
              <a:t>?</a:t>
            </a:r>
          </a:p>
          <a:p>
            <a:endParaRPr lang="en-US" sz="3400" dirty="0"/>
          </a:p>
          <a:p>
            <a:endParaRPr lang="en-US" sz="3400" dirty="0"/>
          </a:p>
          <a:p>
            <a:endParaRPr lang="en-US" sz="3400"/>
          </a:p>
        </p:txBody>
      </p:sp>
      <p:cxnSp>
        <p:nvCxnSpPr>
          <p:cNvPr id="98" name="Straight Connector 97">
            <a:extLst>
              <a:ext uri="{FF2B5EF4-FFF2-40B4-BE49-F238E27FC236}">
                <a16:creationId xmlns:a16="http://schemas.microsoft.com/office/drawing/2014/main" id="{5BE474F1-D1DA-3BE7-12E4-A4D1BFD568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2403086" cy="103723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73" name="Content Placeholder 72">
            <a:extLst>
              <a:ext uri="{FF2B5EF4-FFF2-40B4-BE49-F238E27FC236}">
                <a16:creationId xmlns:a16="http://schemas.microsoft.com/office/drawing/2014/main" id="{A63C64F1-0890-4C4F-41C6-C305631D130B}"/>
              </a:ext>
            </a:extLst>
          </p:cNvPr>
          <p:cNvSpPr>
            <a:spLocks noGrp="1"/>
          </p:cNvSpPr>
          <p:nvPr>
            <p:ph sz="half" idx="2"/>
          </p:nvPr>
        </p:nvSpPr>
        <p:spPr>
          <a:xfrm>
            <a:off x="872378" y="2476499"/>
            <a:ext cx="3746516" cy="3094956"/>
          </a:xfrm>
        </p:spPr>
        <p:txBody>
          <a:bodyPr vert="horz" lIns="91440" tIns="45720" rIns="91440" bIns="45720" rtlCol="0" anchor="t">
            <a:normAutofit/>
          </a:bodyPr>
          <a:lstStyle/>
          <a:p>
            <a:r>
              <a:rPr lang="en-US" dirty="0">
                <a:ea typeface="+mn-lt"/>
                <a:cs typeface="+mn-lt"/>
              </a:rPr>
              <a:t>Los </a:t>
            </a:r>
            <a:r>
              <a:rPr lang="en-US" dirty="0" err="1">
                <a:ea typeface="+mn-lt"/>
                <a:cs typeface="+mn-lt"/>
              </a:rPr>
              <a:t>clientes</a:t>
            </a:r>
            <a:r>
              <a:rPr lang="en-US" dirty="0">
                <a:ea typeface="+mn-lt"/>
                <a:cs typeface="+mn-lt"/>
              </a:rPr>
              <a:t> que </a:t>
            </a:r>
            <a:r>
              <a:rPr lang="en-US" dirty="0" err="1">
                <a:ea typeface="+mn-lt"/>
                <a:cs typeface="+mn-lt"/>
              </a:rPr>
              <a:t>ya</a:t>
            </a:r>
            <a:r>
              <a:rPr lang="en-US" dirty="0">
                <a:ea typeface="+mn-lt"/>
                <a:cs typeface="+mn-lt"/>
              </a:rPr>
              <a:t> </a:t>
            </a:r>
            <a:r>
              <a:rPr lang="en-US" dirty="0" err="1">
                <a:ea typeface="+mn-lt"/>
                <a:cs typeface="+mn-lt"/>
              </a:rPr>
              <a:t>habían</a:t>
            </a:r>
            <a:r>
              <a:rPr lang="en-US" dirty="0">
                <a:ea typeface="+mn-lt"/>
                <a:cs typeface="+mn-lt"/>
              </a:rPr>
              <a:t> </a:t>
            </a:r>
            <a:r>
              <a:rPr lang="en-US" dirty="0" err="1">
                <a:ea typeface="+mn-lt"/>
                <a:cs typeface="+mn-lt"/>
              </a:rPr>
              <a:t>cancelado</a:t>
            </a:r>
            <a:r>
              <a:rPr lang="en-US" dirty="0">
                <a:ea typeface="+mn-lt"/>
                <a:cs typeface="+mn-lt"/>
              </a:rPr>
              <a:t> antes </a:t>
            </a:r>
            <a:r>
              <a:rPr lang="en-US" dirty="0" err="1">
                <a:ea typeface="+mn-lt"/>
                <a:cs typeface="+mn-lt"/>
              </a:rPr>
              <a:t>tienden</a:t>
            </a:r>
            <a:r>
              <a:rPr lang="en-US" dirty="0">
                <a:ea typeface="+mn-lt"/>
                <a:cs typeface="+mn-lt"/>
              </a:rPr>
              <a:t> a </a:t>
            </a:r>
            <a:r>
              <a:rPr lang="en-US" dirty="0" err="1">
                <a:ea typeface="+mn-lt"/>
                <a:cs typeface="+mn-lt"/>
              </a:rPr>
              <a:t>cancelar</a:t>
            </a:r>
            <a:r>
              <a:rPr lang="en-US" dirty="0">
                <a:ea typeface="+mn-lt"/>
                <a:cs typeface="+mn-lt"/>
              </a:rPr>
              <a:t> </a:t>
            </a:r>
            <a:r>
              <a:rPr lang="en-US" dirty="0" err="1">
                <a:ea typeface="+mn-lt"/>
                <a:cs typeface="+mn-lt"/>
              </a:rPr>
              <a:t>mucho</a:t>
            </a:r>
            <a:r>
              <a:rPr lang="en-US" dirty="0">
                <a:ea typeface="+mn-lt"/>
                <a:cs typeface="+mn-lt"/>
              </a:rPr>
              <a:t> </a:t>
            </a:r>
            <a:r>
              <a:rPr lang="en-US" dirty="0" err="1">
                <a:ea typeface="+mn-lt"/>
                <a:cs typeface="+mn-lt"/>
              </a:rPr>
              <a:t>más</a:t>
            </a:r>
            <a:r>
              <a:rPr lang="en-US" dirty="0">
                <a:ea typeface="+mn-lt"/>
                <a:cs typeface="+mn-lt"/>
              </a:rPr>
              <a:t> que </a:t>
            </a:r>
            <a:r>
              <a:rPr lang="en-US" dirty="0" err="1">
                <a:ea typeface="+mn-lt"/>
                <a:cs typeface="+mn-lt"/>
              </a:rPr>
              <a:t>quienes</a:t>
            </a:r>
            <a:r>
              <a:rPr lang="en-US" dirty="0">
                <a:ea typeface="+mn-lt"/>
                <a:cs typeface="+mn-lt"/>
              </a:rPr>
              <a:t> </a:t>
            </a:r>
            <a:r>
              <a:rPr lang="en-US" dirty="0" err="1">
                <a:ea typeface="+mn-lt"/>
                <a:cs typeface="+mn-lt"/>
              </a:rPr>
              <a:t>nunca</a:t>
            </a:r>
            <a:r>
              <a:rPr lang="en-US" dirty="0">
                <a:ea typeface="+mn-lt"/>
                <a:cs typeface="+mn-lt"/>
              </a:rPr>
              <a:t> lo </a:t>
            </a:r>
            <a:r>
              <a:rPr lang="en-US" dirty="0" err="1">
                <a:ea typeface="+mn-lt"/>
                <a:cs typeface="+mn-lt"/>
              </a:rPr>
              <a:t>han</a:t>
            </a:r>
            <a:r>
              <a:rPr lang="en-US" dirty="0">
                <a:ea typeface="+mn-lt"/>
                <a:cs typeface="+mn-lt"/>
              </a:rPr>
              <a:t> </a:t>
            </a:r>
            <a:r>
              <a:rPr lang="en-US" dirty="0" err="1">
                <a:ea typeface="+mn-lt"/>
                <a:cs typeface="+mn-lt"/>
              </a:rPr>
              <a:t>hecho</a:t>
            </a:r>
            <a:r>
              <a:rPr lang="en-US" dirty="0">
                <a:ea typeface="+mn-lt"/>
                <a:cs typeface="+mn-lt"/>
              </a:rPr>
              <a:t>. En </a:t>
            </a:r>
            <a:r>
              <a:rPr lang="en-US" dirty="0" err="1">
                <a:ea typeface="+mn-lt"/>
                <a:cs typeface="+mn-lt"/>
              </a:rPr>
              <a:t>nuestra</a:t>
            </a:r>
            <a:r>
              <a:rPr lang="en-US" dirty="0">
                <a:ea typeface="+mn-lt"/>
                <a:cs typeface="+mn-lt"/>
              </a:rPr>
              <a:t> </a:t>
            </a:r>
            <a:r>
              <a:rPr lang="en-US" dirty="0" err="1">
                <a:ea typeface="+mn-lt"/>
                <a:cs typeface="+mn-lt"/>
              </a:rPr>
              <a:t>muestra</a:t>
            </a:r>
            <a:r>
              <a:rPr lang="en-US" dirty="0">
                <a:ea typeface="+mn-lt"/>
                <a:cs typeface="+mn-lt"/>
              </a:rPr>
              <a:t>, </a:t>
            </a:r>
            <a:r>
              <a:rPr lang="en-US" dirty="0" err="1">
                <a:ea typeface="+mn-lt"/>
                <a:cs typeface="+mn-lt"/>
              </a:rPr>
              <a:t>alrededor</a:t>
            </a:r>
            <a:r>
              <a:rPr lang="en-US" dirty="0">
                <a:ea typeface="+mn-lt"/>
                <a:cs typeface="+mn-lt"/>
              </a:rPr>
              <a:t> de 84% de </a:t>
            </a:r>
            <a:r>
              <a:rPr lang="en-US" dirty="0" err="1">
                <a:ea typeface="+mn-lt"/>
                <a:cs typeface="+mn-lt"/>
              </a:rPr>
              <a:t>quienes</a:t>
            </a:r>
            <a:r>
              <a:rPr lang="en-US" dirty="0">
                <a:ea typeface="+mn-lt"/>
                <a:cs typeface="+mn-lt"/>
              </a:rPr>
              <a:t> </a:t>
            </a:r>
            <a:r>
              <a:rPr lang="en-US" dirty="0" err="1">
                <a:ea typeface="+mn-lt"/>
                <a:cs typeface="+mn-lt"/>
              </a:rPr>
              <a:t>tenían</a:t>
            </a:r>
            <a:r>
              <a:rPr lang="en-US" dirty="0">
                <a:ea typeface="+mn-lt"/>
                <a:cs typeface="+mn-lt"/>
              </a:rPr>
              <a:t> </a:t>
            </a:r>
            <a:r>
              <a:rPr lang="en-US" dirty="0" err="1">
                <a:ea typeface="+mn-lt"/>
                <a:cs typeface="+mn-lt"/>
              </a:rPr>
              <a:t>historial</a:t>
            </a:r>
            <a:r>
              <a:rPr lang="en-US" dirty="0">
                <a:ea typeface="+mn-lt"/>
                <a:cs typeface="+mn-lt"/>
              </a:rPr>
              <a:t> </a:t>
            </a:r>
            <a:r>
              <a:rPr lang="en-US" dirty="0" err="1">
                <a:ea typeface="+mn-lt"/>
                <a:cs typeface="+mn-lt"/>
              </a:rPr>
              <a:t>previo</a:t>
            </a:r>
            <a:r>
              <a:rPr lang="en-US" dirty="0">
                <a:ea typeface="+mn-lt"/>
                <a:cs typeface="+mn-lt"/>
              </a:rPr>
              <a:t> </a:t>
            </a:r>
            <a:r>
              <a:rPr lang="en-US" dirty="0" err="1">
                <a:ea typeface="+mn-lt"/>
                <a:cs typeface="+mn-lt"/>
              </a:rPr>
              <a:t>volvieron</a:t>
            </a:r>
            <a:r>
              <a:rPr lang="en-US" dirty="0">
                <a:ea typeface="+mn-lt"/>
                <a:cs typeface="+mn-lt"/>
              </a:rPr>
              <a:t> a </a:t>
            </a:r>
            <a:r>
              <a:rPr lang="en-US" dirty="0" err="1">
                <a:ea typeface="+mn-lt"/>
                <a:cs typeface="+mn-lt"/>
              </a:rPr>
              <a:t>cancelar</a:t>
            </a:r>
            <a:r>
              <a:rPr lang="en-US" dirty="0">
                <a:ea typeface="+mn-lt"/>
                <a:cs typeface="+mn-lt"/>
              </a:rPr>
              <a:t>, </a:t>
            </a:r>
            <a:r>
              <a:rPr lang="en-US" dirty="0" err="1">
                <a:ea typeface="+mn-lt"/>
                <a:cs typeface="+mn-lt"/>
              </a:rPr>
              <a:t>frente</a:t>
            </a:r>
            <a:r>
              <a:rPr lang="en-US" dirty="0">
                <a:ea typeface="+mn-lt"/>
                <a:cs typeface="+mn-lt"/>
              </a:rPr>
              <a:t> a 40% entre </a:t>
            </a:r>
            <a:r>
              <a:rPr lang="en-US" dirty="0" err="1">
                <a:ea typeface="+mn-lt"/>
                <a:cs typeface="+mn-lt"/>
              </a:rPr>
              <a:t>quienes</a:t>
            </a:r>
            <a:r>
              <a:rPr lang="en-US" dirty="0">
                <a:ea typeface="+mn-lt"/>
                <a:cs typeface="+mn-lt"/>
              </a:rPr>
              <a:t> no </a:t>
            </a:r>
            <a:r>
              <a:rPr lang="en-US" dirty="0" err="1">
                <a:ea typeface="+mn-lt"/>
                <a:cs typeface="+mn-lt"/>
              </a:rPr>
              <a:t>tenían</a:t>
            </a:r>
            <a:r>
              <a:rPr lang="en-US" dirty="0">
                <a:ea typeface="+mn-lt"/>
                <a:cs typeface="+mn-lt"/>
              </a:rPr>
              <a:t> </a:t>
            </a:r>
            <a:r>
              <a:rPr lang="en-US" dirty="0" err="1">
                <a:ea typeface="+mn-lt"/>
                <a:cs typeface="+mn-lt"/>
              </a:rPr>
              <a:t>historial</a:t>
            </a:r>
            <a:r>
              <a:rPr lang="en-US" dirty="0">
                <a:ea typeface="+mn-lt"/>
                <a:cs typeface="+mn-lt"/>
              </a:rPr>
              <a:t>. Esto indica que </a:t>
            </a:r>
            <a:r>
              <a:rPr lang="en-US" dirty="0" err="1">
                <a:ea typeface="+mn-lt"/>
                <a:cs typeface="+mn-lt"/>
              </a:rPr>
              <a:t>el</a:t>
            </a:r>
            <a:r>
              <a:rPr lang="en-US" dirty="0">
                <a:ea typeface="+mn-lt"/>
                <a:cs typeface="+mn-lt"/>
              </a:rPr>
              <a:t> </a:t>
            </a:r>
            <a:r>
              <a:rPr lang="en-US" dirty="0" err="1">
                <a:ea typeface="+mn-lt"/>
                <a:cs typeface="+mn-lt"/>
              </a:rPr>
              <a:t>historial</a:t>
            </a:r>
            <a:r>
              <a:rPr lang="en-US" dirty="0">
                <a:ea typeface="+mn-lt"/>
                <a:cs typeface="+mn-lt"/>
              </a:rPr>
              <a:t> de </a:t>
            </a:r>
            <a:r>
              <a:rPr lang="en-US" dirty="0" err="1">
                <a:ea typeface="+mn-lt"/>
                <a:cs typeface="+mn-lt"/>
              </a:rPr>
              <a:t>cancelaciones</a:t>
            </a:r>
            <a:r>
              <a:rPr lang="en-US" dirty="0">
                <a:ea typeface="+mn-lt"/>
                <a:cs typeface="+mn-lt"/>
              </a:rPr>
              <a:t> es un </a:t>
            </a:r>
            <a:r>
              <a:rPr lang="en-US" dirty="0" err="1">
                <a:ea typeface="+mn-lt"/>
                <a:cs typeface="+mn-lt"/>
              </a:rPr>
              <a:t>fuerte</a:t>
            </a:r>
            <a:r>
              <a:rPr lang="en-US" dirty="0">
                <a:ea typeface="+mn-lt"/>
                <a:cs typeface="+mn-lt"/>
              </a:rPr>
              <a:t> </a:t>
            </a:r>
            <a:r>
              <a:rPr lang="en-US" dirty="0" err="1">
                <a:ea typeface="+mn-lt"/>
                <a:cs typeface="+mn-lt"/>
              </a:rPr>
              <a:t>indicador</a:t>
            </a:r>
            <a:r>
              <a:rPr lang="en-US" dirty="0">
                <a:ea typeface="+mn-lt"/>
                <a:cs typeface="+mn-lt"/>
              </a:rPr>
              <a:t> de </a:t>
            </a:r>
            <a:r>
              <a:rPr lang="en-US" dirty="0" err="1">
                <a:ea typeface="+mn-lt"/>
                <a:cs typeface="+mn-lt"/>
              </a:rPr>
              <a:t>riesgo</a:t>
            </a:r>
            <a:r>
              <a:rPr lang="en-US" dirty="0">
                <a:ea typeface="+mn-lt"/>
                <a:cs typeface="+mn-lt"/>
              </a:rPr>
              <a:t>.</a:t>
            </a:r>
          </a:p>
        </p:txBody>
      </p:sp>
      <p:cxnSp>
        <p:nvCxnSpPr>
          <p:cNvPr id="100" name="Straight Connector 99">
            <a:extLst>
              <a:ext uri="{FF2B5EF4-FFF2-40B4-BE49-F238E27FC236}">
                <a16:creationId xmlns:a16="http://schemas.microsoft.com/office/drawing/2014/main" id="{0DEFADA5-3427-0A1B-D7DA-F0388C01E9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807758" y="5501473"/>
            <a:ext cx="5455709" cy="135652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3" name="Picture 2" descr="A blue and orange squares with numbers&#10;&#10;AI-generated content may be incorrect.">
            <a:extLst>
              <a:ext uri="{FF2B5EF4-FFF2-40B4-BE49-F238E27FC236}">
                <a16:creationId xmlns:a16="http://schemas.microsoft.com/office/drawing/2014/main" id="{0CBF9812-E8DC-BE60-5459-8886EE3BEFC3}"/>
              </a:ext>
            </a:extLst>
          </p:cNvPr>
          <p:cNvPicPr>
            <a:picLocks noChangeAspect="1"/>
          </p:cNvPicPr>
          <p:nvPr/>
        </p:nvPicPr>
        <p:blipFill>
          <a:blip r:embed="rId2"/>
          <a:stretch>
            <a:fillRect/>
          </a:stretch>
        </p:blipFill>
        <p:spPr>
          <a:xfrm>
            <a:off x="5257800" y="2109788"/>
            <a:ext cx="5800725" cy="3381375"/>
          </a:xfrm>
          <a:prstGeom prst="rect">
            <a:avLst/>
          </a:prstGeom>
        </p:spPr>
      </p:pic>
      <p:sp>
        <p:nvSpPr>
          <p:cNvPr id="6" name="TextBox 5">
            <a:extLst>
              <a:ext uri="{FF2B5EF4-FFF2-40B4-BE49-F238E27FC236}">
                <a16:creationId xmlns:a16="http://schemas.microsoft.com/office/drawing/2014/main" id="{F3421596-6505-B765-E9BD-AD0EAC93FFDD}"/>
              </a:ext>
            </a:extLst>
          </p:cNvPr>
          <p:cNvSpPr txBox="1"/>
          <p:nvPr/>
        </p:nvSpPr>
        <p:spPr>
          <a:xfrm>
            <a:off x="1196269" y="5586616"/>
            <a:ext cx="29873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dirty="0"/>
              <a:t>Nota: Esta variable </a:t>
            </a:r>
            <a:r>
              <a:rPr lang="en-US" sz="900" dirty="0" err="1"/>
              <a:t>ya</a:t>
            </a:r>
            <a:r>
              <a:rPr lang="en-US" sz="900" dirty="0"/>
              <a:t> se </a:t>
            </a:r>
            <a:r>
              <a:rPr lang="en-US" sz="900" dirty="0" err="1"/>
              <a:t>probo</a:t>
            </a:r>
            <a:r>
              <a:rPr lang="en-US" sz="900" dirty="0"/>
              <a:t> </a:t>
            </a:r>
            <a:r>
              <a:rPr lang="en-US" sz="900" dirty="0" err="1"/>
              <a:t>como</a:t>
            </a:r>
            <a:r>
              <a:rPr lang="en-US" sz="900" dirty="0"/>
              <a:t> </a:t>
            </a:r>
            <a:r>
              <a:rPr lang="en-US" sz="900" dirty="0" err="1"/>
              <a:t>significativa</a:t>
            </a:r>
            <a:r>
              <a:rPr lang="en-US" sz="900" dirty="0"/>
              <a:t> </a:t>
            </a:r>
            <a:r>
              <a:rPr lang="en-US" sz="900" dirty="0" err="1"/>
              <a:t>usando</a:t>
            </a:r>
            <a:r>
              <a:rPr lang="en-US" sz="900" dirty="0"/>
              <a:t> </a:t>
            </a:r>
            <a:r>
              <a:rPr lang="en-US" sz="900" dirty="0" err="1"/>
              <a:t>estadistica</a:t>
            </a:r>
            <a:r>
              <a:rPr lang="en-US" sz="900" dirty="0"/>
              <a:t>. (</a:t>
            </a:r>
            <a:r>
              <a:rPr lang="en-US" sz="900" dirty="0" err="1"/>
              <a:t>Prueba</a:t>
            </a:r>
            <a:r>
              <a:rPr lang="en-US" sz="900" dirty="0"/>
              <a:t> Chi-Cuadrado)</a:t>
            </a:r>
          </a:p>
        </p:txBody>
      </p:sp>
    </p:spTree>
    <p:extLst>
      <p:ext uri="{BB962C8B-B14F-4D97-AF65-F5344CB8AC3E}">
        <p14:creationId xmlns:p14="http://schemas.microsoft.com/office/powerpoint/2010/main" val="4214280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0680579-E1A4-5E2B-BD6D-1C4F05941889}"/>
            </a:ext>
          </a:extLst>
        </p:cNvPr>
        <p:cNvGrpSpPr/>
        <p:nvPr/>
      </p:nvGrpSpPr>
      <p:grpSpPr>
        <a:xfrm>
          <a:off x="0" y="0"/>
          <a:ext cx="0" cy="0"/>
          <a:chOff x="0" y="0"/>
          <a:chExt cx="0" cy="0"/>
        </a:xfrm>
      </p:grpSpPr>
      <p:cxnSp>
        <p:nvCxnSpPr>
          <p:cNvPr id="76" name="Straight Connector 75">
            <a:extLst>
              <a:ext uri="{FF2B5EF4-FFF2-40B4-BE49-F238E27FC236}">
                <a16:creationId xmlns:a16="http://schemas.microsoft.com/office/drawing/2014/main" id="{7FC48260-BE6D-6F5B-8674-81CEB6A3D0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59A324E-7E67-F9DE-8F77-1F470B61A1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699AE5DD-5354-0FCE-B1C3-292801D6E1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846721B-7ED6-D44E-E13B-532FDAA825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A050BEC-374E-6875-222E-C57759F81E5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0B210D8-A27B-9FCE-930D-490A069EA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48DB95E0-A8AA-80CF-C1DC-88F2C5E439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90" name="Rectangle 89">
            <a:extLst>
              <a:ext uri="{FF2B5EF4-FFF2-40B4-BE49-F238E27FC236}">
                <a16:creationId xmlns:a16="http://schemas.microsoft.com/office/drawing/2014/main" id="{EC02F9EF-70E1-EC83-ABD3-47B56EE541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2" name="Straight Connector 91">
            <a:extLst>
              <a:ext uri="{FF2B5EF4-FFF2-40B4-BE49-F238E27FC236}">
                <a16:creationId xmlns:a16="http://schemas.microsoft.com/office/drawing/2014/main" id="{391AF235-CC49-0960-25A7-81A58277D4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0"/>
            <a:ext cx="698360" cy="57024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55610511-D814-A85F-C734-26E66D2549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9642143" y="0"/>
            <a:ext cx="2549857" cy="207446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402AE0E9-36D1-4DA3-8795-4BFB0B72D2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97737" y="0"/>
            <a:ext cx="1294263" cy="599136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81305AA-6513-A76D-6337-EB2ACD639B82}"/>
              </a:ext>
            </a:extLst>
          </p:cNvPr>
          <p:cNvSpPr>
            <a:spLocks noGrp="1"/>
          </p:cNvSpPr>
          <p:nvPr>
            <p:ph type="title"/>
          </p:nvPr>
        </p:nvSpPr>
        <p:spPr>
          <a:xfrm>
            <a:off x="1120028" y="1085849"/>
            <a:ext cx="10529048" cy="1476375"/>
          </a:xfrm>
        </p:spPr>
        <p:txBody>
          <a:bodyPr vert="horz" lIns="91440" tIns="45720" rIns="91440" bIns="45720" rtlCol="0" anchor="ctr">
            <a:normAutofit fontScale="90000"/>
          </a:bodyPr>
          <a:lstStyle/>
          <a:p>
            <a:r>
              <a:rPr lang="en-US" sz="3400"/>
              <a:t>Insight ¿Los </a:t>
            </a:r>
            <a:r>
              <a:rPr lang="en-US" sz="3400" err="1"/>
              <a:t>clientes</a:t>
            </a:r>
            <a:r>
              <a:rPr lang="en-US" sz="3400"/>
              <a:t> </a:t>
            </a:r>
            <a:r>
              <a:rPr lang="en-US" sz="3400" err="1"/>
              <a:t>frecuentes</a:t>
            </a:r>
            <a:r>
              <a:rPr lang="en-US" sz="3400"/>
              <a:t> </a:t>
            </a:r>
            <a:r>
              <a:rPr lang="en-US" sz="3400" err="1"/>
              <a:t>tienden</a:t>
            </a:r>
            <a:r>
              <a:rPr lang="en-US" sz="3400"/>
              <a:t> a </a:t>
            </a:r>
            <a:r>
              <a:rPr lang="en-US" sz="3400" err="1"/>
              <a:t>cancelar</a:t>
            </a:r>
            <a:r>
              <a:rPr lang="en-US" sz="3400"/>
              <a:t> mas/</a:t>
            </a:r>
            <a:r>
              <a:rPr lang="en-US" sz="3400" err="1"/>
              <a:t>menos</a:t>
            </a:r>
            <a:r>
              <a:rPr lang="en-US" sz="3400"/>
              <a:t> que </a:t>
            </a:r>
            <a:r>
              <a:rPr lang="en-US" sz="3400" err="1"/>
              <a:t>los</a:t>
            </a:r>
            <a:r>
              <a:rPr lang="en-US" sz="3400"/>
              <a:t> </a:t>
            </a:r>
            <a:r>
              <a:rPr lang="en-US" sz="3400" err="1"/>
              <a:t>clientes</a:t>
            </a:r>
            <a:r>
              <a:rPr lang="en-US" sz="3400"/>
              <a:t> que </a:t>
            </a:r>
            <a:r>
              <a:rPr lang="en-US" sz="3400" err="1"/>
              <a:t>reservan</a:t>
            </a:r>
            <a:r>
              <a:rPr lang="en-US" sz="3400"/>
              <a:t> </a:t>
            </a:r>
            <a:r>
              <a:rPr lang="en-US" sz="3400" err="1"/>
              <a:t>por</a:t>
            </a:r>
            <a:r>
              <a:rPr lang="en-US" sz="3400"/>
              <a:t> </a:t>
            </a:r>
            <a:r>
              <a:rPr lang="en-US" sz="3400" err="1"/>
              <a:t>primera</a:t>
            </a:r>
            <a:r>
              <a:rPr lang="en-US" sz="3400"/>
              <a:t> </a:t>
            </a:r>
            <a:r>
              <a:rPr lang="en-US" sz="3400" err="1"/>
              <a:t>vez</a:t>
            </a:r>
            <a:r>
              <a:rPr lang="en-US" sz="3400"/>
              <a:t>?</a:t>
            </a:r>
          </a:p>
          <a:p>
            <a:endParaRPr lang="en-US" sz="3400" dirty="0"/>
          </a:p>
          <a:p>
            <a:endParaRPr lang="en-US" sz="3400" dirty="0"/>
          </a:p>
          <a:p>
            <a:endParaRPr lang="en-US" sz="3400"/>
          </a:p>
        </p:txBody>
      </p:sp>
      <p:cxnSp>
        <p:nvCxnSpPr>
          <p:cNvPr id="98" name="Straight Connector 97">
            <a:extLst>
              <a:ext uri="{FF2B5EF4-FFF2-40B4-BE49-F238E27FC236}">
                <a16:creationId xmlns:a16="http://schemas.microsoft.com/office/drawing/2014/main" id="{90356CD5-0582-75A1-1D6F-A55284071F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2403086" cy="103723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73" name="Content Placeholder 72">
            <a:extLst>
              <a:ext uri="{FF2B5EF4-FFF2-40B4-BE49-F238E27FC236}">
                <a16:creationId xmlns:a16="http://schemas.microsoft.com/office/drawing/2014/main" id="{C9DE4EB2-26A7-39F3-D9D0-C6617419E914}"/>
              </a:ext>
            </a:extLst>
          </p:cNvPr>
          <p:cNvSpPr>
            <a:spLocks noGrp="1"/>
          </p:cNvSpPr>
          <p:nvPr>
            <p:ph sz="half" idx="2"/>
          </p:nvPr>
        </p:nvSpPr>
        <p:spPr>
          <a:xfrm>
            <a:off x="815228" y="2857499"/>
            <a:ext cx="3746516" cy="3094956"/>
          </a:xfrm>
        </p:spPr>
        <p:txBody>
          <a:bodyPr vert="horz" lIns="91440" tIns="45720" rIns="91440" bIns="45720" rtlCol="0" anchor="t">
            <a:normAutofit/>
          </a:bodyPr>
          <a:lstStyle/>
          <a:p>
            <a:r>
              <a:rPr lang="en-US">
                <a:ea typeface="+mn-lt"/>
                <a:cs typeface="+mn-lt"/>
              </a:rPr>
              <a:t>Los </a:t>
            </a:r>
            <a:r>
              <a:rPr lang="en-US" err="1">
                <a:ea typeface="+mn-lt"/>
                <a:cs typeface="+mn-lt"/>
              </a:rPr>
              <a:t>clientes</a:t>
            </a:r>
            <a:r>
              <a:rPr lang="en-US">
                <a:ea typeface="+mn-lt"/>
                <a:cs typeface="+mn-lt"/>
              </a:rPr>
              <a:t> </a:t>
            </a:r>
            <a:r>
              <a:rPr lang="en-US" err="1">
                <a:ea typeface="+mn-lt"/>
                <a:cs typeface="+mn-lt"/>
              </a:rPr>
              <a:t>frecuentes</a:t>
            </a:r>
            <a:r>
              <a:rPr lang="en-US">
                <a:ea typeface="+mn-lt"/>
                <a:cs typeface="+mn-lt"/>
              </a:rPr>
              <a:t> </a:t>
            </a:r>
            <a:r>
              <a:rPr lang="en-US" err="1">
                <a:ea typeface="+mn-lt"/>
                <a:cs typeface="+mn-lt"/>
              </a:rPr>
              <a:t>cancelan</a:t>
            </a:r>
            <a:r>
              <a:rPr lang="en-US">
                <a:ea typeface="+mn-lt"/>
                <a:cs typeface="+mn-lt"/>
              </a:rPr>
              <a:t> </a:t>
            </a:r>
            <a:r>
              <a:rPr lang="en-US" err="1">
                <a:ea typeface="+mn-lt"/>
                <a:cs typeface="+mn-lt"/>
              </a:rPr>
              <a:t>mucho</a:t>
            </a:r>
            <a:r>
              <a:rPr lang="en-US">
                <a:ea typeface="+mn-lt"/>
                <a:cs typeface="+mn-lt"/>
              </a:rPr>
              <a:t> </a:t>
            </a:r>
            <a:r>
              <a:rPr lang="en-US" err="1">
                <a:ea typeface="+mn-lt"/>
                <a:cs typeface="+mn-lt"/>
              </a:rPr>
              <a:t>menos</a:t>
            </a:r>
            <a:r>
              <a:rPr lang="en-US">
                <a:ea typeface="+mn-lt"/>
                <a:cs typeface="+mn-lt"/>
              </a:rPr>
              <a:t> que </a:t>
            </a:r>
            <a:r>
              <a:rPr lang="en-US" err="1">
                <a:ea typeface="+mn-lt"/>
                <a:cs typeface="+mn-lt"/>
              </a:rPr>
              <a:t>los</a:t>
            </a:r>
            <a:r>
              <a:rPr lang="en-US">
                <a:ea typeface="+mn-lt"/>
                <a:cs typeface="+mn-lt"/>
              </a:rPr>
              <a:t> </a:t>
            </a:r>
            <a:r>
              <a:rPr lang="en-US" err="1">
                <a:ea typeface="+mn-lt"/>
                <a:cs typeface="+mn-lt"/>
              </a:rPr>
              <a:t>primerizos</a:t>
            </a:r>
            <a:r>
              <a:rPr lang="en-US">
                <a:ea typeface="+mn-lt"/>
                <a:cs typeface="+mn-lt"/>
              </a:rPr>
              <a:t>. En </a:t>
            </a:r>
            <a:r>
              <a:rPr lang="en-US" err="1">
                <a:ea typeface="+mn-lt"/>
                <a:cs typeface="+mn-lt"/>
              </a:rPr>
              <a:t>nuestros</a:t>
            </a:r>
            <a:r>
              <a:rPr lang="en-US">
                <a:ea typeface="+mn-lt"/>
                <a:cs typeface="+mn-lt"/>
              </a:rPr>
              <a:t> </a:t>
            </a:r>
            <a:r>
              <a:rPr lang="en-US" err="1">
                <a:ea typeface="+mn-lt"/>
                <a:cs typeface="+mn-lt"/>
              </a:rPr>
              <a:t>datos</a:t>
            </a:r>
            <a:r>
              <a:rPr lang="en-US">
                <a:ea typeface="+mn-lt"/>
                <a:cs typeface="+mn-lt"/>
              </a:rPr>
              <a:t>, ~6% de </a:t>
            </a:r>
            <a:r>
              <a:rPr lang="en-US" err="1">
                <a:ea typeface="+mn-lt"/>
                <a:cs typeface="+mn-lt"/>
              </a:rPr>
              <a:t>los</a:t>
            </a:r>
            <a:r>
              <a:rPr lang="en-US">
                <a:ea typeface="+mn-lt"/>
                <a:cs typeface="+mn-lt"/>
              </a:rPr>
              <a:t> </a:t>
            </a:r>
            <a:r>
              <a:rPr lang="en-US" err="1">
                <a:ea typeface="+mn-lt"/>
                <a:cs typeface="+mn-lt"/>
              </a:rPr>
              <a:t>frecuentes</a:t>
            </a:r>
            <a:r>
              <a:rPr lang="en-US">
                <a:ea typeface="+mn-lt"/>
                <a:cs typeface="+mn-lt"/>
              </a:rPr>
              <a:t> </a:t>
            </a:r>
            <a:r>
              <a:rPr lang="en-US" err="1">
                <a:ea typeface="+mn-lt"/>
                <a:cs typeface="+mn-lt"/>
              </a:rPr>
              <a:t>cancelan</a:t>
            </a:r>
            <a:r>
              <a:rPr lang="en-US">
                <a:ea typeface="+mn-lt"/>
                <a:cs typeface="+mn-lt"/>
              </a:rPr>
              <a:t> vs ~42% de </a:t>
            </a:r>
            <a:r>
              <a:rPr lang="en-US" err="1">
                <a:ea typeface="+mn-lt"/>
                <a:cs typeface="+mn-lt"/>
              </a:rPr>
              <a:t>los</a:t>
            </a:r>
            <a:r>
              <a:rPr lang="en-US">
                <a:ea typeface="+mn-lt"/>
                <a:cs typeface="+mn-lt"/>
              </a:rPr>
              <a:t> </a:t>
            </a:r>
            <a:r>
              <a:rPr lang="en-US" err="1">
                <a:ea typeface="+mn-lt"/>
                <a:cs typeface="+mn-lt"/>
              </a:rPr>
              <a:t>primerizos</a:t>
            </a:r>
            <a:r>
              <a:rPr lang="en-US">
                <a:ea typeface="+mn-lt"/>
                <a:cs typeface="+mn-lt"/>
              </a:rPr>
              <a:t>—</a:t>
            </a:r>
            <a:r>
              <a:rPr lang="en-US" err="1">
                <a:ea typeface="+mn-lt"/>
                <a:cs typeface="+mn-lt"/>
              </a:rPr>
              <a:t>una</a:t>
            </a:r>
            <a:r>
              <a:rPr lang="en-US">
                <a:ea typeface="+mn-lt"/>
                <a:cs typeface="+mn-lt"/>
              </a:rPr>
              <a:t> </a:t>
            </a:r>
            <a:r>
              <a:rPr lang="en-US" err="1">
                <a:ea typeface="+mn-lt"/>
                <a:cs typeface="+mn-lt"/>
              </a:rPr>
              <a:t>diferencia</a:t>
            </a:r>
            <a:r>
              <a:rPr lang="en-US">
                <a:ea typeface="+mn-lt"/>
                <a:cs typeface="+mn-lt"/>
              </a:rPr>
              <a:t> </a:t>
            </a:r>
            <a:r>
              <a:rPr lang="en-US" err="1">
                <a:ea typeface="+mn-lt"/>
                <a:cs typeface="+mn-lt"/>
              </a:rPr>
              <a:t>grande</a:t>
            </a:r>
            <a:r>
              <a:rPr lang="en-US">
                <a:ea typeface="+mn-lt"/>
                <a:cs typeface="+mn-lt"/>
              </a:rPr>
              <a:t> y </a:t>
            </a:r>
            <a:r>
              <a:rPr lang="en-US" err="1">
                <a:ea typeface="+mn-lt"/>
                <a:cs typeface="+mn-lt"/>
              </a:rPr>
              <a:t>consistente</a:t>
            </a:r>
            <a:r>
              <a:rPr lang="en-US">
                <a:ea typeface="+mn-lt"/>
                <a:cs typeface="+mn-lt"/>
              </a:rPr>
              <a:t>. </a:t>
            </a:r>
            <a:r>
              <a:rPr lang="en-US" err="1">
                <a:ea typeface="+mn-lt"/>
                <a:cs typeface="+mn-lt"/>
              </a:rPr>
              <a:t>Conclusión</a:t>
            </a:r>
            <a:r>
              <a:rPr lang="en-US">
                <a:ea typeface="+mn-lt"/>
                <a:cs typeface="+mn-lt"/>
              </a:rPr>
              <a:t>: ser </a:t>
            </a:r>
            <a:r>
              <a:rPr lang="en-US" err="1">
                <a:ea typeface="+mn-lt"/>
                <a:cs typeface="+mn-lt"/>
              </a:rPr>
              <a:t>cliente</a:t>
            </a:r>
            <a:r>
              <a:rPr lang="en-US">
                <a:ea typeface="+mn-lt"/>
                <a:cs typeface="+mn-lt"/>
              </a:rPr>
              <a:t> </a:t>
            </a:r>
            <a:r>
              <a:rPr lang="en-US" err="1">
                <a:ea typeface="+mn-lt"/>
                <a:cs typeface="+mn-lt"/>
              </a:rPr>
              <a:t>frecuente</a:t>
            </a:r>
            <a:r>
              <a:rPr lang="en-US">
                <a:ea typeface="+mn-lt"/>
                <a:cs typeface="+mn-lt"/>
              </a:rPr>
              <a:t> reduce </a:t>
            </a:r>
            <a:r>
              <a:rPr lang="en-US" err="1">
                <a:ea typeface="+mn-lt"/>
                <a:cs typeface="+mn-lt"/>
              </a:rPr>
              <a:t>claramente</a:t>
            </a:r>
            <a:r>
              <a:rPr lang="en-US">
                <a:ea typeface="+mn-lt"/>
                <a:cs typeface="+mn-lt"/>
              </a:rPr>
              <a:t> </a:t>
            </a:r>
            <a:r>
              <a:rPr lang="en-US" err="1">
                <a:ea typeface="+mn-lt"/>
                <a:cs typeface="+mn-lt"/>
              </a:rPr>
              <a:t>el</a:t>
            </a:r>
            <a:r>
              <a:rPr lang="en-US">
                <a:ea typeface="+mn-lt"/>
                <a:cs typeface="+mn-lt"/>
              </a:rPr>
              <a:t> </a:t>
            </a:r>
            <a:r>
              <a:rPr lang="en-US" err="1">
                <a:ea typeface="+mn-lt"/>
                <a:cs typeface="+mn-lt"/>
              </a:rPr>
              <a:t>riesgo</a:t>
            </a:r>
            <a:r>
              <a:rPr lang="en-US">
                <a:ea typeface="+mn-lt"/>
                <a:cs typeface="+mn-lt"/>
              </a:rPr>
              <a:t> de </a:t>
            </a:r>
            <a:r>
              <a:rPr lang="en-US" err="1">
                <a:ea typeface="+mn-lt"/>
                <a:cs typeface="+mn-lt"/>
              </a:rPr>
              <a:t>cancelación</a:t>
            </a:r>
            <a:r>
              <a:rPr lang="en-US">
                <a:ea typeface="+mn-lt"/>
                <a:cs typeface="+mn-lt"/>
              </a:rPr>
              <a:t>.</a:t>
            </a:r>
            <a:endParaRPr lang="en-US" dirty="0">
              <a:ea typeface="+mn-lt"/>
              <a:cs typeface="+mn-lt"/>
            </a:endParaRPr>
          </a:p>
        </p:txBody>
      </p:sp>
      <p:cxnSp>
        <p:nvCxnSpPr>
          <p:cNvPr id="100" name="Straight Connector 99">
            <a:extLst>
              <a:ext uri="{FF2B5EF4-FFF2-40B4-BE49-F238E27FC236}">
                <a16:creationId xmlns:a16="http://schemas.microsoft.com/office/drawing/2014/main" id="{B75FF576-9806-96FC-E2EE-E5493851AC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807758" y="5501473"/>
            <a:ext cx="5455709" cy="135652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A blue and orange squares with black numbers&#10;&#10;AI-generated content may be incorrect.">
            <a:extLst>
              <a:ext uri="{FF2B5EF4-FFF2-40B4-BE49-F238E27FC236}">
                <a16:creationId xmlns:a16="http://schemas.microsoft.com/office/drawing/2014/main" id="{545A33FB-6428-4311-AB0F-EFA74411E76B}"/>
              </a:ext>
            </a:extLst>
          </p:cNvPr>
          <p:cNvPicPr>
            <a:picLocks noChangeAspect="1"/>
          </p:cNvPicPr>
          <p:nvPr/>
        </p:nvPicPr>
        <p:blipFill>
          <a:blip r:embed="rId2"/>
          <a:stretch>
            <a:fillRect/>
          </a:stretch>
        </p:blipFill>
        <p:spPr>
          <a:xfrm>
            <a:off x="4657725" y="2100263"/>
            <a:ext cx="6991350" cy="4076700"/>
          </a:xfrm>
          <a:prstGeom prst="rect">
            <a:avLst/>
          </a:prstGeom>
        </p:spPr>
      </p:pic>
      <p:sp>
        <p:nvSpPr>
          <p:cNvPr id="5" name="TextBox 4">
            <a:extLst>
              <a:ext uri="{FF2B5EF4-FFF2-40B4-BE49-F238E27FC236}">
                <a16:creationId xmlns:a16="http://schemas.microsoft.com/office/drawing/2014/main" id="{8B25641D-4809-AEC3-D153-4056721D9229}"/>
              </a:ext>
            </a:extLst>
          </p:cNvPr>
          <p:cNvSpPr txBox="1"/>
          <p:nvPr/>
        </p:nvSpPr>
        <p:spPr>
          <a:xfrm>
            <a:off x="1196269" y="5586616"/>
            <a:ext cx="29873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dirty="0"/>
              <a:t>Nota: Esta variable </a:t>
            </a:r>
            <a:r>
              <a:rPr lang="en-US" sz="900" dirty="0" err="1"/>
              <a:t>ya</a:t>
            </a:r>
            <a:r>
              <a:rPr lang="en-US" sz="900" dirty="0"/>
              <a:t> se </a:t>
            </a:r>
            <a:r>
              <a:rPr lang="en-US" sz="900" dirty="0" err="1"/>
              <a:t>probo</a:t>
            </a:r>
            <a:r>
              <a:rPr lang="en-US" sz="900" dirty="0"/>
              <a:t> </a:t>
            </a:r>
            <a:r>
              <a:rPr lang="en-US" sz="900" dirty="0" err="1"/>
              <a:t>como</a:t>
            </a:r>
            <a:r>
              <a:rPr lang="en-US" sz="900" dirty="0"/>
              <a:t> </a:t>
            </a:r>
            <a:r>
              <a:rPr lang="en-US" sz="900" dirty="0" err="1"/>
              <a:t>significativa</a:t>
            </a:r>
            <a:r>
              <a:rPr lang="en-US" sz="900" dirty="0"/>
              <a:t> </a:t>
            </a:r>
            <a:r>
              <a:rPr lang="en-US" sz="900" dirty="0" err="1"/>
              <a:t>usando</a:t>
            </a:r>
            <a:r>
              <a:rPr lang="en-US" sz="900" dirty="0"/>
              <a:t> </a:t>
            </a:r>
            <a:r>
              <a:rPr lang="en-US" sz="900" dirty="0" err="1"/>
              <a:t>estadistica</a:t>
            </a:r>
            <a:r>
              <a:rPr lang="en-US" sz="900" dirty="0"/>
              <a:t>. (</a:t>
            </a:r>
            <a:r>
              <a:rPr lang="en-US" sz="900" dirty="0" err="1"/>
              <a:t>Prueba</a:t>
            </a:r>
            <a:r>
              <a:rPr lang="en-US" sz="900" dirty="0"/>
              <a:t> Chi-Cuadrado)</a:t>
            </a:r>
          </a:p>
        </p:txBody>
      </p:sp>
    </p:spTree>
    <p:extLst>
      <p:ext uri="{BB962C8B-B14F-4D97-AF65-F5344CB8AC3E}">
        <p14:creationId xmlns:p14="http://schemas.microsoft.com/office/powerpoint/2010/main" val="2794963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0" name="Straight Connector 39">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54" name="Rectangle 53">
            <a:extLst>
              <a:ext uri="{FF2B5EF4-FFF2-40B4-BE49-F238E27FC236}">
                <a16:creationId xmlns:a16="http://schemas.microsoft.com/office/drawing/2014/main" id="{15F0A9D0-BB35-4CAB-B92D-E061B9D8E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a:extLst>
              <a:ext uri="{FF2B5EF4-FFF2-40B4-BE49-F238E27FC236}">
                <a16:creationId xmlns:a16="http://schemas.microsoft.com/office/drawing/2014/main" id="{52F5DE35-776B-4C7D-AF2E-514E68BDD2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0"/>
            <a:ext cx="698360" cy="57024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A65E4E8-1272-4386-BDFE-0129D7A7E2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9642143" y="0"/>
            <a:ext cx="2549857" cy="207446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A6515F51-DBC6-42B8-9C34-749F69BB65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97737" y="0"/>
            <a:ext cx="1294263" cy="599136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1129553" y="638174"/>
            <a:ext cx="10529048" cy="1476375"/>
          </a:xfrm>
        </p:spPr>
        <p:txBody>
          <a:bodyPr vert="horz" lIns="91440" tIns="45720" rIns="91440" bIns="45720" rtlCol="0" anchor="ctr">
            <a:normAutofit/>
          </a:bodyPr>
          <a:lstStyle/>
          <a:p>
            <a:r>
              <a:rPr lang="en-US" sz="4400"/>
              <a:t>Insight 1 – Diferencia en tasas de cancelación entre hoteles</a:t>
            </a:r>
          </a:p>
        </p:txBody>
      </p:sp>
      <p:cxnSp>
        <p:nvCxnSpPr>
          <p:cNvPr id="62" name="Straight Connector 61">
            <a:extLst>
              <a:ext uri="{FF2B5EF4-FFF2-40B4-BE49-F238E27FC236}">
                <a16:creationId xmlns:a16="http://schemas.microsoft.com/office/drawing/2014/main" id="{873F5967-4993-405D-A3E6-84DCEFF44C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2403086" cy="103723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6A33159-D030-2F82-A142-F75940728319}"/>
              </a:ext>
            </a:extLst>
          </p:cNvPr>
          <p:cNvSpPr>
            <a:spLocks noGrp="1"/>
          </p:cNvSpPr>
          <p:nvPr>
            <p:ph sz="half" idx="2"/>
          </p:nvPr>
        </p:nvSpPr>
        <p:spPr>
          <a:xfrm>
            <a:off x="1129553" y="2114549"/>
            <a:ext cx="4632341" cy="4190331"/>
          </a:xfrm>
        </p:spPr>
        <p:txBody>
          <a:bodyPr vert="horz" lIns="91440" tIns="45720" rIns="91440" bIns="45720" rtlCol="0">
            <a:normAutofit/>
          </a:bodyPr>
          <a:lstStyle/>
          <a:p>
            <a:r>
              <a:rPr lang="en-US"/>
              <a:t>El tipo de hotel es un factor clave en el riesgo de cancelación. City Hotel registra una tasa de cancelación del </a:t>
            </a:r>
            <a:r>
              <a:rPr lang="en-US" b="1"/>
              <a:t>70%</a:t>
            </a:r>
            <a:r>
              <a:rPr lang="en-US"/>
              <a:t>., es mucho mayor al hotel Resort que tiene </a:t>
            </a:r>
            <a:r>
              <a:rPr lang="en-US" b="1"/>
              <a:t>28%</a:t>
            </a:r>
            <a:r>
              <a:rPr lang="en-US"/>
              <a:t> de cancelacion.</a:t>
            </a:r>
          </a:p>
          <a:p>
            <a:r>
              <a:rPr lang="en-US"/>
              <a:t>Depósitos no reembolsables o parciales en el City Hotel, donde el riesgo de cancelación es más alto. Además se sabe que el segun los datos que el 88.86% de reservas no tienen deposito. Para incentivar a la no cancelacion.</a:t>
            </a:r>
          </a:p>
        </p:txBody>
      </p:sp>
      <p:cxnSp>
        <p:nvCxnSpPr>
          <p:cNvPr id="64" name="Straight Connector 63">
            <a:extLst>
              <a:ext uri="{FF2B5EF4-FFF2-40B4-BE49-F238E27FC236}">
                <a16:creationId xmlns:a16="http://schemas.microsoft.com/office/drawing/2014/main" id="{A3A523CC-BD6C-4A0D-B9DB-1DC2CE1E22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807758" y="5501473"/>
            <a:ext cx="5455709" cy="135652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4BC1A989-CB0D-C497-BEBF-1F7412DD7546}"/>
              </a:ext>
            </a:extLst>
          </p:cNvPr>
          <p:cNvPicPr>
            <a:picLocks noChangeAspect="1"/>
          </p:cNvPicPr>
          <p:nvPr/>
        </p:nvPicPr>
        <p:blipFill>
          <a:blip r:embed="rId3"/>
          <a:stretch>
            <a:fillRect/>
          </a:stretch>
        </p:blipFill>
        <p:spPr>
          <a:xfrm>
            <a:off x="6548437" y="2437406"/>
            <a:ext cx="5110163" cy="3564338"/>
          </a:xfrm>
          <a:prstGeom prst="rect">
            <a:avLst/>
          </a:prstGeom>
        </p:spPr>
      </p:pic>
    </p:spTree>
    <p:extLst>
      <p:ext uri="{BB962C8B-B14F-4D97-AF65-F5344CB8AC3E}">
        <p14:creationId xmlns:p14="http://schemas.microsoft.com/office/powerpoint/2010/main" val="3666674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6" name="Rectangle 25">
            <a:extLst>
              <a:ext uri="{FF2B5EF4-FFF2-40B4-BE49-F238E27FC236}">
                <a16:creationId xmlns:a16="http://schemas.microsoft.com/office/drawing/2014/main" id="{15F0A9D0-BB35-4CAB-B92D-E061B9D8E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52F5DE35-776B-4C7D-AF2E-514E68BDD2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0"/>
            <a:ext cx="698360" cy="57024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A65E4E8-1272-4386-BDFE-0129D7A7E2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9642143" y="0"/>
            <a:ext cx="2549857" cy="207446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6515F51-DBC6-42B8-9C34-749F69BB65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97737" y="0"/>
            <a:ext cx="1294263" cy="599136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EA184E9-6B0A-72CE-E72D-1E38750E1EA5}"/>
              </a:ext>
            </a:extLst>
          </p:cNvPr>
          <p:cNvSpPr>
            <a:spLocks noGrp="1"/>
          </p:cNvSpPr>
          <p:nvPr>
            <p:ph type="title"/>
          </p:nvPr>
        </p:nvSpPr>
        <p:spPr>
          <a:xfrm>
            <a:off x="1022229" y="455723"/>
            <a:ext cx="10529048" cy="1476375"/>
          </a:xfrm>
        </p:spPr>
        <p:txBody>
          <a:bodyPr vert="horz" lIns="91440" tIns="45720" rIns="91440" bIns="45720" rtlCol="0" anchor="ctr">
            <a:normAutofit/>
          </a:bodyPr>
          <a:lstStyle/>
          <a:p>
            <a:pPr algn="ctr"/>
            <a:r>
              <a:rPr lang="en-US" sz="4400"/>
              <a:t>Insight 2. Incumplimiento en la asignación de habitaciones</a:t>
            </a:r>
          </a:p>
        </p:txBody>
      </p:sp>
      <p:cxnSp>
        <p:nvCxnSpPr>
          <p:cNvPr id="34" name="Straight Connector 33">
            <a:extLst>
              <a:ext uri="{FF2B5EF4-FFF2-40B4-BE49-F238E27FC236}">
                <a16:creationId xmlns:a16="http://schemas.microsoft.com/office/drawing/2014/main" id="{873F5967-4993-405D-A3E6-84DCEFF44C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2403086" cy="103723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C0C829DC-E2A7-A073-674F-3143CEBF11CD}"/>
              </a:ext>
            </a:extLst>
          </p:cNvPr>
          <p:cNvSpPr>
            <a:spLocks noGrp="1"/>
          </p:cNvSpPr>
          <p:nvPr>
            <p:ph sz="half" idx="2"/>
          </p:nvPr>
        </p:nvSpPr>
        <p:spPr>
          <a:xfrm>
            <a:off x="748553" y="2168978"/>
            <a:ext cx="4632341" cy="4190331"/>
          </a:xfrm>
        </p:spPr>
        <p:txBody>
          <a:bodyPr vert="horz" lIns="91440" tIns="45720" rIns="91440" bIns="45720" rtlCol="0" anchor="t">
            <a:normAutofit/>
          </a:bodyPr>
          <a:lstStyle/>
          <a:p>
            <a:r>
              <a:rPr lang="en-US">
                <a:ea typeface="+mn-lt"/>
                <a:cs typeface="+mn-lt"/>
              </a:rPr>
              <a:t>El análisis de las reservas donde los huéspedes no recibieron la habitación solicitada muestra que, aunque estos casos existen en ambos hoteles, la tasa de cancelación asociada es muy baja, la mayoría de los clientes aceptan el cambio de habitación y completan su estadía.</a:t>
            </a:r>
          </a:p>
          <a:p>
            <a:r>
              <a:rPr lang="en-US">
                <a:ea typeface="+mn-lt"/>
                <a:cs typeface="+mn-lt"/>
              </a:rPr>
              <a:t>Aunque no cambia la cancelacion de los clientes si puede afectar en la satisfaccion del cliente y reputacion del hotel. Dos metricas que se deberian incluir en los analisis ya que pueden dar insights mas precisos.</a:t>
            </a:r>
          </a:p>
        </p:txBody>
      </p:sp>
      <p:cxnSp>
        <p:nvCxnSpPr>
          <p:cNvPr id="36" name="Straight Connector 35">
            <a:extLst>
              <a:ext uri="{FF2B5EF4-FFF2-40B4-BE49-F238E27FC236}">
                <a16:creationId xmlns:a16="http://schemas.microsoft.com/office/drawing/2014/main" id="{A3A523CC-BD6C-4A0D-B9DB-1DC2CE1E22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807758" y="5501473"/>
            <a:ext cx="5455709" cy="135652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E267F4BD-7CD5-272C-5594-36A15F1931A3}"/>
              </a:ext>
            </a:extLst>
          </p:cNvPr>
          <p:cNvPicPr>
            <a:picLocks noChangeAspect="1"/>
          </p:cNvPicPr>
          <p:nvPr/>
        </p:nvPicPr>
        <p:blipFill>
          <a:blip r:embed="rId2"/>
          <a:stretch>
            <a:fillRect/>
          </a:stretch>
        </p:blipFill>
        <p:spPr>
          <a:xfrm>
            <a:off x="5721124" y="2333686"/>
            <a:ext cx="6155190" cy="3662922"/>
          </a:xfrm>
          <a:prstGeom prst="rect">
            <a:avLst/>
          </a:prstGeom>
        </p:spPr>
      </p:pic>
    </p:spTree>
    <p:extLst>
      <p:ext uri="{BB962C8B-B14F-4D97-AF65-F5344CB8AC3E}">
        <p14:creationId xmlns:p14="http://schemas.microsoft.com/office/powerpoint/2010/main" val="1173400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1" name="Straight Connector 40">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55" name="Rectangle 54">
            <a:extLst>
              <a:ext uri="{FF2B5EF4-FFF2-40B4-BE49-F238E27FC236}">
                <a16:creationId xmlns:a16="http://schemas.microsoft.com/office/drawing/2014/main" id="{15F0A9D0-BB35-4CAB-B92D-E061B9D8E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a:extLst>
              <a:ext uri="{FF2B5EF4-FFF2-40B4-BE49-F238E27FC236}">
                <a16:creationId xmlns:a16="http://schemas.microsoft.com/office/drawing/2014/main" id="{52F5DE35-776B-4C7D-AF2E-514E68BDD2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0"/>
            <a:ext cx="698360" cy="57024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A65E4E8-1272-4386-BDFE-0129D7A7E2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9642143" y="0"/>
            <a:ext cx="2549857" cy="207446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6515F51-DBC6-42B8-9C34-749F69BB65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97737" y="0"/>
            <a:ext cx="1294263" cy="599136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624FDD7-4E6D-D7A7-4AE7-46EB1FC1E6A1}"/>
              </a:ext>
            </a:extLst>
          </p:cNvPr>
          <p:cNvSpPr>
            <a:spLocks noGrp="1"/>
          </p:cNvSpPr>
          <p:nvPr>
            <p:ph type="title"/>
          </p:nvPr>
        </p:nvSpPr>
        <p:spPr>
          <a:xfrm>
            <a:off x="1129553" y="638174"/>
            <a:ext cx="10529048" cy="1476375"/>
          </a:xfrm>
        </p:spPr>
        <p:txBody>
          <a:bodyPr vert="horz" lIns="91440" tIns="45720" rIns="91440" bIns="45720" rtlCol="0" anchor="ctr">
            <a:normAutofit/>
          </a:bodyPr>
          <a:lstStyle/>
          <a:p>
            <a:r>
              <a:rPr lang="en-US" sz="3700"/>
              <a:t>Insight 3. Habitaciones que presentan mayor cancelación en city hotel</a:t>
            </a:r>
          </a:p>
          <a:p>
            <a:endParaRPr lang="en-US" sz="3700"/>
          </a:p>
        </p:txBody>
      </p:sp>
      <p:cxnSp>
        <p:nvCxnSpPr>
          <p:cNvPr id="63" name="Straight Connector 62">
            <a:extLst>
              <a:ext uri="{FF2B5EF4-FFF2-40B4-BE49-F238E27FC236}">
                <a16:creationId xmlns:a16="http://schemas.microsoft.com/office/drawing/2014/main" id="{873F5967-4993-405D-A3E6-84DCEFF44C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2403086" cy="103723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C6F767CC-5D3F-46B5-FE87-70825835B801}"/>
              </a:ext>
            </a:extLst>
          </p:cNvPr>
          <p:cNvSpPr>
            <a:spLocks noGrp="1"/>
          </p:cNvSpPr>
          <p:nvPr>
            <p:ph sz="half" idx="2"/>
          </p:nvPr>
        </p:nvSpPr>
        <p:spPr>
          <a:xfrm>
            <a:off x="1129553" y="2114549"/>
            <a:ext cx="4632341" cy="4190331"/>
          </a:xfrm>
        </p:spPr>
        <p:txBody>
          <a:bodyPr vert="horz" lIns="91440" tIns="45720" rIns="91440" bIns="45720" rtlCol="0">
            <a:normAutofit/>
          </a:bodyPr>
          <a:lstStyle/>
          <a:p>
            <a:r>
              <a:rPr lang="en-US"/>
              <a:t>Alta cancelación en la mayoria de las habitaciones a excepcion de las habitaciones B y K. </a:t>
            </a:r>
          </a:p>
          <a:p>
            <a:r>
              <a:rPr lang="en-US"/>
              <a:t>Es necesario indagar un poco mas a fondo cual puede ser la incomformidad con las habitaciones. Sin embargo, mientras se hace este estudio se podria cuando haya baja demanda hacer upgrades a los clientes a las habitaciones B y K ya que son las habitaciones que menos cancelacion tienen.</a:t>
            </a:r>
          </a:p>
        </p:txBody>
      </p:sp>
      <p:cxnSp>
        <p:nvCxnSpPr>
          <p:cNvPr id="65" name="Straight Connector 64">
            <a:extLst>
              <a:ext uri="{FF2B5EF4-FFF2-40B4-BE49-F238E27FC236}">
                <a16:creationId xmlns:a16="http://schemas.microsoft.com/office/drawing/2014/main" id="{A3A523CC-BD6C-4A0D-B9DB-1DC2CE1E22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807758" y="5501473"/>
            <a:ext cx="5455709" cy="135652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81EC0880-0765-E901-A0C7-8897C7864FDF}"/>
              </a:ext>
            </a:extLst>
          </p:cNvPr>
          <p:cNvPicPr>
            <a:picLocks noChangeAspect="1"/>
          </p:cNvPicPr>
          <p:nvPr/>
        </p:nvPicPr>
        <p:blipFill>
          <a:blip r:embed="rId2"/>
          <a:stretch>
            <a:fillRect/>
          </a:stretch>
        </p:blipFill>
        <p:spPr>
          <a:xfrm>
            <a:off x="6548437" y="2648200"/>
            <a:ext cx="5110163" cy="3142750"/>
          </a:xfrm>
          <a:prstGeom prst="rect">
            <a:avLst/>
          </a:prstGeom>
        </p:spPr>
      </p:pic>
    </p:spTree>
    <p:extLst>
      <p:ext uri="{BB962C8B-B14F-4D97-AF65-F5344CB8AC3E}">
        <p14:creationId xmlns:p14="http://schemas.microsoft.com/office/powerpoint/2010/main" val="3858837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415FCB2-3D87-0654-C05F-6666FC425F04}"/>
            </a:ext>
          </a:extLst>
        </p:cNvPr>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8" name="Rectangle 27">
            <a:extLst>
              <a:ext uri="{FF2B5EF4-FFF2-40B4-BE49-F238E27FC236}">
                <a16:creationId xmlns:a16="http://schemas.microsoft.com/office/drawing/2014/main" id="{15F0A9D0-BB35-4CAB-B92D-E061B9D8E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52F5DE35-776B-4C7D-AF2E-514E68BDD2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0"/>
            <a:ext cx="698360" cy="57024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A65E4E8-1272-4386-BDFE-0129D7A7E2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9642143" y="0"/>
            <a:ext cx="2549857" cy="207446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6515F51-DBC6-42B8-9C34-749F69BB65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97737" y="0"/>
            <a:ext cx="1294263" cy="599136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89BA16E-0D2E-AA57-B588-C53A6F8AAC97}"/>
              </a:ext>
            </a:extLst>
          </p:cNvPr>
          <p:cNvSpPr>
            <a:spLocks noGrp="1"/>
          </p:cNvSpPr>
          <p:nvPr>
            <p:ph type="title"/>
          </p:nvPr>
        </p:nvSpPr>
        <p:spPr>
          <a:xfrm>
            <a:off x="1129553" y="638174"/>
            <a:ext cx="10529048" cy="1476375"/>
          </a:xfrm>
        </p:spPr>
        <p:txBody>
          <a:bodyPr vert="horz" lIns="91440" tIns="45720" rIns="91440" bIns="45720" rtlCol="0" anchor="ctr">
            <a:normAutofit fontScale="90000"/>
          </a:bodyPr>
          <a:lstStyle/>
          <a:p>
            <a:pPr algn="ctr"/>
            <a:r>
              <a:rPr lang="en-US" sz="4000"/>
              <a:t>Insight 4. </a:t>
            </a:r>
            <a:r>
              <a:rPr lang="en-US" sz="4000" err="1"/>
              <a:t>Habitaciones</a:t>
            </a:r>
            <a:r>
              <a:rPr lang="en-US" sz="4000"/>
              <a:t> que </a:t>
            </a:r>
            <a:r>
              <a:rPr lang="en-US" sz="4000" err="1"/>
              <a:t>presentan</a:t>
            </a:r>
            <a:r>
              <a:rPr lang="en-US" sz="4000"/>
              <a:t> mayor </a:t>
            </a:r>
            <a:r>
              <a:rPr lang="en-US" sz="4000" err="1"/>
              <a:t>cancelación</a:t>
            </a:r>
            <a:r>
              <a:rPr lang="en-US" sz="4000"/>
              <a:t> </a:t>
            </a:r>
            <a:r>
              <a:rPr lang="en-US" sz="4000" err="1"/>
              <a:t>en</a:t>
            </a:r>
            <a:r>
              <a:rPr lang="en-US" sz="4000"/>
              <a:t> resort hotel</a:t>
            </a:r>
            <a:endParaRPr lang="en-US"/>
          </a:p>
        </p:txBody>
      </p:sp>
      <p:cxnSp>
        <p:nvCxnSpPr>
          <p:cNvPr id="36" name="Straight Connector 35">
            <a:extLst>
              <a:ext uri="{FF2B5EF4-FFF2-40B4-BE49-F238E27FC236}">
                <a16:creationId xmlns:a16="http://schemas.microsoft.com/office/drawing/2014/main" id="{873F5967-4993-405D-A3E6-84DCEFF44C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2403086" cy="103723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10">
            <a:extLst>
              <a:ext uri="{FF2B5EF4-FFF2-40B4-BE49-F238E27FC236}">
                <a16:creationId xmlns:a16="http://schemas.microsoft.com/office/drawing/2014/main" id="{345E7D7E-AEF3-FD4D-C1C5-0B48277BDE79}"/>
              </a:ext>
            </a:extLst>
          </p:cNvPr>
          <p:cNvSpPr>
            <a:spLocks noGrp="1"/>
          </p:cNvSpPr>
          <p:nvPr>
            <p:ph sz="half" idx="2"/>
          </p:nvPr>
        </p:nvSpPr>
        <p:spPr>
          <a:xfrm>
            <a:off x="1183214" y="2672633"/>
            <a:ext cx="4578680" cy="3653711"/>
          </a:xfrm>
        </p:spPr>
        <p:txBody>
          <a:bodyPr vert="horz" lIns="91440" tIns="45720" rIns="91440" bIns="45720" rtlCol="0" anchor="t">
            <a:normAutofit/>
          </a:bodyPr>
          <a:lstStyle/>
          <a:p>
            <a:r>
              <a:rPr lang="en-US"/>
              <a:t>La cancelacion por habitacion en el hotel resort es mucho mas distribuida entre las habitaciones. Las que mayor cancelacion tiene es la A, G. H, P y L.</a:t>
            </a:r>
          </a:p>
          <a:p>
            <a:r>
              <a:rPr lang="en-US"/>
              <a:t>Para estos casos seria bueno tener un poco más de informacion de la satisfaccion de los clientes en estas habitaciones para asi tomar una medida más enfocada a los disgustos de los clientes.</a:t>
            </a:r>
          </a:p>
        </p:txBody>
      </p:sp>
      <p:cxnSp>
        <p:nvCxnSpPr>
          <p:cNvPr id="38" name="Straight Connector 37">
            <a:extLst>
              <a:ext uri="{FF2B5EF4-FFF2-40B4-BE49-F238E27FC236}">
                <a16:creationId xmlns:a16="http://schemas.microsoft.com/office/drawing/2014/main" id="{A3A523CC-BD6C-4A0D-B9DB-1DC2CE1E22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807758" y="5501473"/>
            <a:ext cx="5455709" cy="135652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7" name="Content Placeholder 6">
            <a:extLst>
              <a:ext uri="{FF2B5EF4-FFF2-40B4-BE49-F238E27FC236}">
                <a16:creationId xmlns:a16="http://schemas.microsoft.com/office/drawing/2014/main" id="{2815635D-40DC-3C7A-DA40-E0B28BD044EC}"/>
              </a:ext>
            </a:extLst>
          </p:cNvPr>
          <p:cNvPicPr>
            <a:picLocks noChangeAspect="1"/>
          </p:cNvPicPr>
          <p:nvPr/>
        </p:nvPicPr>
        <p:blipFill>
          <a:blip r:embed="rId2"/>
          <a:stretch>
            <a:fillRect/>
          </a:stretch>
        </p:blipFill>
        <p:spPr>
          <a:xfrm>
            <a:off x="6548437" y="2692914"/>
            <a:ext cx="5110163" cy="3053322"/>
          </a:xfrm>
          <a:prstGeom prst="rect">
            <a:avLst/>
          </a:prstGeom>
        </p:spPr>
      </p:pic>
    </p:spTree>
    <p:extLst>
      <p:ext uri="{BB962C8B-B14F-4D97-AF65-F5344CB8AC3E}">
        <p14:creationId xmlns:p14="http://schemas.microsoft.com/office/powerpoint/2010/main" val="1455574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8776B9F-8970-B516-5DA7-1D793BA949A8}"/>
            </a:ext>
          </a:extLst>
        </p:cNvPr>
        <p:cNvGrpSpPr/>
        <p:nvPr/>
      </p:nvGrpSpPr>
      <p:grpSpPr>
        <a:xfrm>
          <a:off x="0" y="0"/>
          <a:ext cx="0" cy="0"/>
          <a:chOff x="0" y="0"/>
          <a:chExt cx="0" cy="0"/>
        </a:xfrm>
      </p:grpSpPr>
      <p:cxnSp>
        <p:nvCxnSpPr>
          <p:cNvPr id="74" name="Straight Connector 73">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88" name="Rectangle 87">
            <a:extLst>
              <a:ext uri="{FF2B5EF4-FFF2-40B4-BE49-F238E27FC236}">
                <a16:creationId xmlns:a16="http://schemas.microsoft.com/office/drawing/2014/main" id="{15F0A9D0-BB35-4CAB-B92D-E061B9D8E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0" name="Straight Connector 89">
            <a:extLst>
              <a:ext uri="{FF2B5EF4-FFF2-40B4-BE49-F238E27FC236}">
                <a16:creationId xmlns:a16="http://schemas.microsoft.com/office/drawing/2014/main" id="{52F5DE35-776B-4C7D-AF2E-514E68BDD2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0"/>
            <a:ext cx="698360" cy="57024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4A65E4E8-1272-4386-BDFE-0129D7A7E2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9642143" y="0"/>
            <a:ext cx="2549857" cy="207446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A6515F51-DBC6-42B8-9C34-749F69BB65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97737" y="0"/>
            <a:ext cx="1294263" cy="599136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5C9011A-DD80-01BB-02FC-B2C5858B195E}"/>
              </a:ext>
            </a:extLst>
          </p:cNvPr>
          <p:cNvSpPr>
            <a:spLocks noGrp="1"/>
          </p:cNvSpPr>
          <p:nvPr>
            <p:ph type="title"/>
          </p:nvPr>
        </p:nvSpPr>
        <p:spPr>
          <a:xfrm>
            <a:off x="1129553" y="638174"/>
            <a:ext cx="10529048" cy="1476375"/>
          </a:xfrm>
        </p:spPr>
        <p:txBody>
          <a:bodyPr vert="horz" lIns="91440" tIns="45720" rIns="91440" bIns="45720" rtlCol="0" anchor="ctr">
            <a:normAutofit/>
          </a:bodyPr>
          <a:lstStyle/>
          <a:p>
            <a:r>
              <a:rPr lang="en-US" sz="3400"/>
              <a:t>Insight 5. Comportamiento de la demanda durante los meses en city hotel</a:t>
            </a:r>
          </a:p>
        </p:txBody>
      </p:sp>
      <p:cxnSp>
        <p:nvCxnSpPr>
          <p:cNvPr id="96" name="Straight Connector 95">
            <a:extLst>
              <a:ext uri="{FF2B5EF4-FFF2-40B4-BE49-F238E27FC236}">
                <a16:creationId xmlns:a16="http://schemas.microsoft.com/office/drawing/2014/main" id="{873F5967-4993-405D-A3E6-84DCEFF44C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2403086" cy="103723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2" name="Content Placeholder 41">
            <a:extLst>
              <a:ext uri="{FF2B5EF4-FFF2-40B4-BE49-F238E27FC236}">
                <a16:creationId xmlns:a16="http://schemas.microsoft.com/office/drawing/2014/main" id="{9A93C6BF-02E9-C249-C37F-FFC0E1E4BDD4}"/>
              </a:ext>
            </a:extLst>
          </p:cNvPr>
          <p:cNvSpPr>
            <a:spLocks noGrp="1"/>
          </p:cNvSpPr>
          <p:nvPr>
            <p:ph sz="half" idx="2"/>
          </p:nvPr>
        </p:nvSpPr>
        <p:spPr>
          <a:xfrm>
            <a:off x="1129553" y="2114549"/>
            <a:ext cx="4632341" cy="4190331"/>
          </a:xfrm>
        </p:spPr>
        <p:txBody>
          <a:bodyPr vert="horz" lIns="91440" tIns="45720" rIns="91440" bIns="45720" rtlCol="0">
            <a:normAutofit/>
          </a:bodyPr>
          <a:lstStyle/>
          <a:p>
            <a:pPr>
              <a:lnSpc>
                <a:spcPct val="90000"/>
              </a:lnSpc>
            </a:pPr>
            <a:r>
              <a:rPr lang="en-US"/>
              <a:t>El hotel de la ciudad tiene su demanda más alta en los meses de agosto, septimebre y octubre. Durante los meses de marzo, mayo, abril, juio y julio las reservaciones son regulares. Pero en enero, febrero, noviembre y diciembre son pesimas.</a:t>
            </a:r>
          </a:p>
          <a:p>
            <a:pPr>
              <a:lnSpc>
                <a:spcPct val="90000"/>
              </a:lnSpc>
            </a:pPr>
            <a:r>
              <a:rPr lang="en-US"/>
              <a:t>Para esto seria bueno enfocarse en los meses que estan pesimos. Para mejorar el mes de diciembre se podria implementar eventos de fin de año y navidad para aprovechar esta festividad. Tambien aunque no se conoce a detalle las tarifas de los precios, durante estos meses se podrian reducir las tarifas como incentivo para los posibles huespedes.</a:t>
            </a:r>
          </a:p>
        </p:txBody>
      </p:sp>
      <p:cxnSp>
        <p:nvCxnSpPr>
          <p:cNvPr id="98" name="Straight Connector 97">
            <a:extLst>
              <a:ext uri="{FF2B5EF4-FFF2-40B4-BE49-F238E27FC236}">
                <a16:creationId xmlns:a16="http://schemas.microsoft.com/office/drawing/2014/main" id="{A3A523CC-BD6C-4A0D-B9DB-1DC2CE1E22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807758" y="5501473"/>
            <a:ext cx="5455709" cy="135652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8D1F2293-A552-681F-AD88-9F8FB8D0863F}"/>
              </a:ext>
            </a:extLst>
          </p:cNvPr>
          <p:cNvPicPr>
            <a:picLocks noChangeAspect="1"/>
          </p:cNvPicPr>
          <p:nvPr/>
        </p:nvPicPr>
        <p:blipFill>
          <a:blip r:embed="rId2"/>
          <a:stretch>
            <a:fillRect/>
          </a:stretch>
        </p:blipFill>
        <p:spPr>
          <a:xfrm>
            <a:off x="6548437" y="2967585"/>
            <a:ext cx="5110163" cy="2503980"/>
          </a:xfrm>
          <a:prstGeom prst="rect">
            <a:avLst/>
          </a:prstGeom>
        </p:spPr>
      </p:pic>
    </p:spTree>
    <p:extLst>
      <p:ext uri="{BB962C8B-B14F-4D97-AF65-F5344CB8AC3E}">
        <p14:creationId xmlns:p14="http://schemas.microsoft.com/office/powerpoint/2010/main" val="3708147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B04FAB9-1128-A3AE-1E75-6D19E616B7A2}"/>
            </a:ext>
          </a:extLst>
        </p:cNvPr>
        <p:cNvGrpSpPr/>
        <p:nvPr/>
      </p:nvGrpSpPr>
      <p:grpSpPr>
        <a:xfrm>
          <a:off x="0" y="0"/>
          <a:ext cx="0" cy="0"/>
          <a:chOff x="0" y="0"/>
          <a:chExt cx="0" cy="0"/>
        </a:xfrm>
      </p:grpSpPr>
      <p:cxnSp>
        <p:nvCxnSpPr>
          <p:cNvPr id="105" name="Straight Connector 104">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119" name="Rectangle 118">
            <a:extLst>
              <a:ext uri="{FF2B5EF4-FFF2-40B4-BE49-F238E27FC236}">
                <a16:creationId xmlns:a16="http://schemas.microsoft.com/office/drawing/2014/main" id="{15F0A9D0-BB35-4CAB-B92D-E061B9D8E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1" name="Straight Connector 120">
            <a:extLst>
              <a:ext uri="{FF2B5EF4-FFF2-40B4-BE49-F238E27FC236}">
                <a16:creationId xmlns:a16="http://schemas.microsoft.com/office/drawing/2014/main" id="{52F5DE35-776B-4C7D-AF2E-514E68BDD2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0"/>
            <a:ext cx="698360" cy="57024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4A65E4E8-1272-4386-BDFE-0129D7A7E2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9642143" y="0"/>
            <a:ext cx="2549857" cy="207446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A6515F51-DBC6-42B8-9C34-749F69BB65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97737" y="0"/>
            <a:ext cx="1294263" cy="599136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ECBB171-77A2-4F4D-4B72-56109B8D85DC}"/>
              </a:ext>
            </a:extLst>
          </p:cNvPr>
          <p:cNvSpPr>
            <a:spLocks noGrp="1"/>
          </p:cNvSpPr>
          <p:nvPr>
            <p:ph type="title"/>
          </p:nvPr>
        </p:nvSpPr>
        <p:spPr>
          <a:xfrm>
            <a:off x="1129553" y="638174"/>
            <a:ext cx="10529048" cy="1476375"/>
          </a:xfrm>
        </p:spPr>
        <p:txBody>
          <a:bodyPr vert="horz" lIns="91440" tIns="45720" rIns="91440" bIns="45720" rtlCol="0" anchor="ctr">
            <a:normAutofit/>
          </a:bodyPr>
          <a:lstStyle/>
          <a:p>
            <a:r>
              <a:rPr lang="en-US" sz="3400"/>
              <a:t>Insight 6. Comportamiento de la demanda durante los meses en Resort</a:t>
            </a:r>
          </a:p>
        </p:txBody>
      </p:sp>
      <p:cxnSp>
        <p:nvCxnSpPr>
          <p:cNvPr id="127" name="Straight Connector 126">
            <a:extLst>
              <a:ext uri="{FF2B5EF4-FFF2-40B4-BE49-F238E27FC236}">
                <a16:creationId xmlns:a16="http://schemas.microsoft.com/office/drawing/2014/main" id="{873F5967-4993-405D-A3E6-84DCEFF44C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2403086" cy="103723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73" name="Content Placeholder 72">
            <a:extLst>
              <a:ext uri="{FF2B5EF4-FFF2-40B4-BE49-F238E27FC236}">
                <a16:creationId xmlns:a16="http://schemas.microsoft.com/office/drawing/2014/main" id="{697503FD-969F-F215-66AF-40BCB1503647}"/>
              </a:ext>
            </a:extLst>
          </p:cNvPr>
          <p:cNvSpPr>
            <a:spLocks noGrp="1"/>
          </p:cNvSpPr>
          <p:nvPr>
            <p:ph sz="half" idx="2"/>
          </p:nvPr>
        </p:nvSpPr>
        <p:spPr>
          <a:xfrm>
            <a:off x="1129553" y="2114549"/>
            <a:ext cx="4632341" cy="4190331"/>
          </a:xfrm>
        </p:spPr>
        <p:txBody>
          <a:bodyPr vert="horz" lIns="91440" tIns="45720" rIns="91440" bIns="45720" rtlCol="0">
            <a:normAutofit/>
          </a:bodyPr>
          <a:lstStyle/>
          <a:p>
            <a:r>
              <a:rPr lang="en-US"/>
              <a:t>El resort hotel tiene mucha mejor demanda en los meses de verano, pues podemos observar que en este periodo del año es cuando mas reservaciones tienen. Sin embargo, los meses de noviembre, dicimebre y enero son los más bajos.</a:t>
            </a:r>
          </a:p>
          <a:p>
            <a:r>
              <a:rPr lang="en-US"/>
              <a:t>Para esto se podrian aumentar los eventos del hotel durante estos meses para asi atraer más clientes ya que el hotel ofrece estadias para grupos.</a:t>
            </a:r>
          </a:p>
        </p:txBody>
      </p:sp>
      <p:cxnSp>
        <p:nvCxnSpPr>
          <p:cNvPr id="129" name="Straight Connector 128">
            <a:extLst>
              <a:ext uri="{FF2B5EF4-FFF2-40B4-BE49-F238E27FC236}">
                <a16:creationId xmlns:a16="http://schemas.microsoft.com/office/drawing/2014/main" id="{A3A523CC-BD6C-4A0D-B9DB-1DC2CE1E22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807758" y="5501473"/>
            <a:ext cx="5455709" cy="135652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64889BDF-0CCE-A33D-AF96-B9BDB8F9F0F2}"/>
              </a:ext>
            </a:extLst>
          </p:cNvPr>
          <p:cNvPicPr>
            <a:picLocks noChangeAspect="1"/>
          </p:cNvPicPr>
          <p:nvPr/>
        </p:nvPicPr>
        <p:blipFill>
          <a:blip r:embed="rId2"/>
          <a:stretch>
            <a:fillRect/>
          </a:stretch>
        </p:blipFill>
        <p:spPr>
          <a:xfrm>
            <a:off x="6548437" y="2967585"/>
            <a:ext cx="5110163" cy="2503980"/>
          </a:xfrm>
          <a:prstGeom prst="rect">
            <a:avLst/>
          </a:prstGeom>
        </p:spPr>
      </p:pic>
    </p:spTree>
    <p:extLst>
      <p:ext uri="{BB962C8B-B14F-4D97-AF65-F5344CB8AC3E}">
        <p14:creationId xmlns:p14="http://schemas.microsoft.com/office/powerpoint/2010/main" val="4258475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FBD613C-75B9-F5E1-13B3-33D5A2058931}"/>
            </a:ext>
          </a:extLst>
        </p:cNvPr>
        <p:cNvGrpSpPr/>
        <p:nvPr/>
      </p:nvGrpSpPr>
      <p:grpSpPr>
        <a:xfrm>
          <a:off x="0" y="0"/>
          <a:ext cx="0" cy="0"/>
          <a:chOff x="0" y="0"/>
          <a:chExt cx="0" cy="0"/>
        </a:xfrm>
      </p:grpSpPr>
      <p:cxnSp>
        <p:nvCxnSpPr>
          <p:cNvPr id="76" name="Straight Connector 75">
            <a:extLst>
              <a:ext uri="{FF2B5EF4-FFF2-40B4-BE49-F238E27FC236}">
                <a16:creationId xmlns:a16="http://schemas.microsoft.com/office/drawing/2014/main" id="{092729A5-4458-96F2-37A1-E750D9B15A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023F62D1-73F2-25E7-C1E7-98AFD92F78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BB82264F-24E4-6A14-B0C3-8BFCF23F05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7E424D5-18EE-76C3-9172-175637C3F8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F945A452-5C97-8927-89FC-262C2A23FA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34659232-0757-8E6E-104E-111B190E6F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337931ED-0513-EA41-DB68-0A0B066AC2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90" name="Rectangle 89">
            <a:extLst>
              <a:ext uri="{FF2B5EF4-FFF2-40B4-BE49-F238E27FC236}">
                <a16:creationId xmlns:a16="http://schemas.microsoft.com/office/drawing/2014/main" id="{2CE83050-4A8C-BDA9-7BB3-88B486E00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2" name="Straight Connector 91">
            <a:extLst>
              <a:ext uri="{FF2B5EF4-FFF2-40B4-BE49-F238E27FC236}">
                <a16:creationId xmlns:a16="http://schemas.microsoft.com/office/drawing/2014/main" id="{AAD6F916-1A93-6AC3-34D2-08F6BA4D4B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0"/>
            <a:ext cx="698360" cy="57024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3FBDED12-1B1F-23E8-885F-98A1E30220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9642143" y="0"/>
            <a:ext cx="2549857" cy="207446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775052DF-67A6-0C57-D7BB-A0FD9F5F0F0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97737" y="0"/>
            <a:ext cx="1294263" cy="599136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470E8EB-BA4F-8F19-3F5D-E3FFA82A8D73}"/>
              </a:ext>
            </a:extLst>
          </p:cNvPr>
          <p:cNvSpPr>
            <a:spLocks noGrp="1"/>
          </p:cNvSpPr>
          <p:nvPr>
            <p:ph type="title"/>
          </p:nvPr>
        </p:nvSpPr>
        <p:spPr>
          <a:xfrm>
            <a:off x="1129553" y="638174"/>
            <a:ext cx="10529048" cy="1476375"/>
          </a:xfrm>
        </p:spPr>
        <p:txBody>
          <a:bodyPr vert="horz" lIns="91440" tIns="45720" rIns="91440" bIns="45720" rtlCol="0" anchor="ctr">
            <a:normAutofit fontScale="90000"/>
          </a:bodyPr>
          <a:lstStyle/>
          <a:p>
            <a:r>
              <a:rPr lang="en-US" sz="3400"/>
              <a:t>Insight ¿El </a:t>
            </a:r>
            <a:r>
              <a:rPr lang="en-US" sz="3400" err="1"/>
              <a:t>tiempo</a:t>
            </a:r>
            <a:r>
              <a:rPr lang="en-US" sz="3400"/>
              <a:t> de </a:t>
            </a:r>
            <a:r>
              <a:rPr lang="en-US" sz="3400" err="1"/>
              <a:t>anticipación</a:t>
            </a:r>
            <a:r>
              <a:rPr lang="en-US" sz="3400"/>
              <a:t> de la </a:t>
            </a:r>
            <a:r>
              <a:rPr lang="en-US" sz="3400" err="1"/>
              <a:t>reserva</a:t>
            </a:r>
            <a:r>
              <a:rPr lang="en-US" sz="3400"/>
              <a:t> (</a:t>
            </a:r>
            <a:r>
              <a:rPr lang="en-US" sz="3400" err="1"/>
              <a:t>lead_time</a:t>
            </a:r>
            <a:r>
              <a:rPr lang="en-US" sz="3400"/>
              <a:t>) </a:t>
            </a:r>
            <a:r>
              <a:rPr lang="en-US" sz="3400" err="1"/>
              <a:t>influye</a:t>
            </a:r>
            <a:r>
              <a:rPr lang="en-US" sz="3400"/>
              <a:t> </a:t>
            </a:r>
            <a:r>
              <a:rPr lang="en-US" sz="3400" err="1"/>
              <a:t>en</a:t>
            </a:r>
            <a:r>
              <a:rPr lang="en-US" sz="3400"/>
              <a:t> la </a:t>
            </a:r>
            <a:r>
              <a:rPr lang="en-US" sz="3400" err="1"/>
              <a:t>probabilidad</a:t>
            </a:r>
            <a:r>
              <a:rPr lang="en-US" sz="3400"/>
              <a:t> de </a:t>
            </a:r>
            <a:r>
              <a:rPr lang="en-US" sz="3400" err="1"/>
              <a:t>cancelación</a:t>
            </a:r>
            <a:r>
              <a:rPr lang="en-US" sz="3400"/>
              <a:t>?</a:t>
            </a:r>
          </a:p>
          <a:p>
            <a:endParaRPr lang="en-US" sz="3400"/>
          </a:p>
        </p:txBody>
      </p:sp>
      <p:cxnSp>
        <p:nvCxnSpPr>
          <p:cNvPr id="98" name="Straight Connector 97">
            <a:extLst>
              <a:ext uri="{FF2B5EF4-FFF2-40B4-BE49-F238E27FC236}">
                <a16:creationId xmlns:a16="http://schemas.microsoft.com/office/drawing/2014/main" id="{43DF9BC0-A636-F595-D80A-06C74EC6AB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2403086" cy="103723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73" name="Content Placeholder 72">
            <a:extLst>
              <a:ext uri="{FF2B5EF4-FFF2-40B4-BE49-F238E27FC236}">
                <a16:creationId xmlns:a16="http://schemas.microsoft.com/office/drawing/2014/main" id="{6D8A7AB6-11E4-1566-B7D4-79E2598EE034}"/>
              </a:ext>
            </a:extLst>
          </p:cNvPr>
          <p:cNvSpPr>
            <a:spLocks noGrp="1"/>
          </p:cNvSpPr>
          <p:nvPr>
            <p:ph sz="half" idx="2"/>
          </p:nvPr>
        </p:nvSpPr>
        <p:spPr>
          <a:xfrm>
            <a:off x="948578" y="2362199"/>
            <a:ext cx="3746516" cy="4190331"/>
          </a:xfrm>
        </p:spPr>
        <p:txBody>
          <a:bodyPr vert="horz" lIns="91440" tIns="45720" rIns="91440" bIns="45720" rtlCol="0" anchor="t">
            <a:normAutofit/>
          </a:bodyPr>
          <a:lstStyle/>
          <a:p>
            <a:r>
              <a:rPr lang="en-US" err="1"/>
              <a:t>Tras</a:t>
            </a:r>
            <a:r>
              <a:rPr lang="en-US"/>
              <a:t> </a:t>
            </a:r>
            <a:r>
              <a:rPr lang="en-US" err="1"/>
              <a:t>analizar</a:t>
            </a:r>
            <a:r>
              <a:rPr lang="en-US"/>
              <a:t> las </a:t>
            </a:r>
            <a:r>
              <a:rPr lang="en-US" err="1"/>
              <a:t>metricas</a:t>
            </a:r>
            <a:r>
              <a:rPr lang="en-US"/>
              <a:t> de </a:t>
            </a:r>
            <a:r>
              <a:rPr lang="en-US" err="1"/>
              <a:t>cancelación</a:t>
            </a:r>
            <a:r>
              <a:rPr lang="en-US"/>
              <a:t> con base a </a:t>
            </a:r>
            <a:r>
              <a:rPr lang="en-US" err="1"/>
              <a:t>varios</a:t>
            </a:r>
            <a:r>
              <a:rPr lang="en-US"/>
              <a:t> </a:t>
            </a:r>
            <a:r>
              <a:rPr lang="en-US" err="1"/>
              <a:t>periodos</a:t>
            </a:r>
            <a:r>
              <a:rPr lang="en-US"/>
              <a:t> </a:t>
            </a:r>
            <a:r>
              <a:rPr lang="en-US" err="1"/>
              <a:t>distintos</a:t>
            </a:r>
            <a:r>
              <a:rPr lang="en-US"/>
              <a:t> de lead-time se </a:t>
            </a:r>
            <a:r>
              <a:rPr lang="en-US" err="1"/>
              <a:t>pudo</a:t>
            </a:r>
            <a:r>
              <a:rPr lang="en-US"/>
              <a:t> </a:t>
            </a:r>
            <a:r>
              <a:rPr lang="en-US" err="1"/>
              <a:t>concluir</a:t>
            </a:r>
            <a:r>
              <a:rPr lang="en-US"/>
              <a:t> (con </a:t>
            </a:r>
            <a:r>
              <a:rPr lang="en-US" err="1"/>
              <a:t>grado</a:t>
            </a:r>
            <a:r>
              <a:rPr lang="en-US"/>
              <a:t> de </a:t>
            </a:r>
            <a:r>
              <a:rPr lang="en-US" err="1"/>
              <a:t>significancia</a:t>
            </a:r>
            <a:r>
              <a:rPr lang="en-US"/>
              <a:t>) que </a:t>
            </a:r>
            <a:r>
              <a:rPr lang="en-US" err="1"/>
              <a:t>aquellos</a:t>
            </a:r>
            <a:r>
              <a:rPr lang="en-US"/>
              <a:t> que </a:t>
            </a:r>
            <a:r>
              <a:rPr lang="en-US" err="1"/>
              <a:t>reservan</a:t>
            </a:r>
            <a:r>
              <a:rPr lang="en-US"/>
              <a:t> con mayor </a:t>
            </a:r>
            <a:r>
              <a:rPr lang="en-US" err="1"/>
              <a:t>antelación</a:t>
            </a:r>
            <a:r>
              <a:rPr lang="en-US"/>
              <a:t> son </a:t>
            </a:r>
            <a:r>
              <a:rPr lang="en-US" err="1"/>
              <a:t>más</a:t>
            </a:r>
            <a:r>
              <a:rPr lang="en-US"/>
              <a:t> </a:t>
            </a:r>
            <a:r>
              <a:rPr lang="en-US" err="1"/>
              <a:t>propensos</a:t>
            </a:r>
            <a:r>
              <a:rPr lang="en-US"/>
              <a:t> a </a:t>
            </a:r>
            <a:r>
              <a:rPr lang="en-US" err="1"/>
              <a:t>tener</a:t>
            </a:r>
            <a:r>
              <a:rPr lang="en-US"/>
              <a:t> </a:t>
            </a:r>
            <a:r>
              <a:rPr lang="en-US" err="1"/>
              <a:t>una</a:t>
            </a:r>
            <a:r>
              <a:rPr lang="en-US"/>
              <a:t> </a:t>
            </a:r>
            <a:r>
              <a:rPr lang="en-US" err="1"/>
              <a:t>cancelación</a:t>
            </a:r>
            <a:r>
              <a:rPr lang="en-US"/>
              <a:t> que </a:t>
            </a:r>
            <a:r>
              <a:rPr lang="en-US" err="1"/>
              <a:t>aquellos</a:t>
            </a:r>
            <a:r>
              <a:rPr lang="en-US"/>
              <a:t> que </a:t>
            </a:r>
            <a:r>
              <a:rPr lang="en-US" err="1"/>
              <a:t>reservan</a:t>
            </a:r>
            <a:r>
              <a:rPr lang="en-US"/>
              <a:t> </a:t>
            </a:r>
            <a:r>
              <a:rPr lang="en-US" err="1"/>
              <a:t>sobre</a:t>
            </a:r>
            <a:r>
              <a:rPr lang="en-US"/>
              <a:t> la </a:t>
            </a:r>
            <a:r>
              <a:rPr lang="en-US" err="1"/>
              <a:t>fecha</a:t>
            </a:r>
            <a:r>
              <a:rPr lang="en-US"/>
              <a:t>. Se </a:t>
            </a:r>
            <a:r>
              <a:rPr lang="en-US" err="1"/>
              <a:t>hayo</a:t>
            </a:r>
            <a:r>
              <a:rPr lang="en-US"/>
              <a:t> que </a:t>
            </a:r>
            <a:r>
              <a:rPr lang="en-US" err="1"/>
              <a:t>los</a:t>
            </a:r>
            <a:r>
              <a:rPr lang="en-US"/>
              <a:t> odds </a:t>
            </a:r>
            <a:r>
              <a:rPr lang="en-US" err="1"/>
              <a:t>por</a:t>
            </a:r>
            <a:r>
              <a:rPr lang="en-US"/>
              <a:t> día </a:t>
            </a:r>
            <a:r>
              <a:rPr lang="en-US" err="1"/>
              <a:t>pueden</a:t>
            </a:r>
            <a:r>
              <a:rPr lang="en-US"/>
              <a:t> </a:t>
            </a:r>
            <a:r>
              <a:rPr lang="en-US" err="1"/>
              <a:t>aumentar</a:t>
            </a:r>
            <a:r>
              <a:rPr lang="en-US"/>
              <a:t> </a:t>
            </a:r>
            <a:r>
              <a:rPr lang="en-US" err="1"/>
              <a:t>en</a:t>
            </a:r>
            <a:r>
              <a:rPr lang="en-US"/>
              <a:t> </a:t>
            </a:r>
            <a:r>
              <a:rPr lang="en-US" err="1"/>
              <a:t>una</a:t>
            </a:r>
            <a:r>
              <a:rPr lang="en-US"/>
              <a:t> </a:t>
            </a:r>
            <a:r>
              <a:rPr lang="en-US" err="1"/>
              <a:t>cifra</a:t>
            </a:r>
            <a:r>
              <a:rPr lang="en-US"/>
              <a:t> </a:t>
            </a:r>
            <a:r>
              <a:rPr lang="en-US" err="1"/>
              <a:t>cercana</a:t>
            </a:r>
            <a:r>
              <a:rPr lang="en-US"/>
              <a:t> a +0.5% </a:t>
            </a:r>
            <a:r>
              <a:rPr lang="en-US" err="1"/>
              <a:t>por</a:t>
            </a:r>
            <a:r>
              <a:rPr lang="en-US"/>
              <a:t> </a:t>
            </a:r>
            <a:r>
              <a:rPr lang="en-US" err="1"/>
              <a:t>cada</a:t>
            </a:r>
            <a:r>
              <a:rPr lang="en-US"/>
              <a:t> día de Lead Time </a:t>
            </a:r>
          </a:p>
        </p:txBody>
      </p:sp>
      <p:cxnSp>
        <p:nvCxnSpPr>
          <p:cNvPr id="100" name="Straight Connector 99">
            <a:extLst>
              <a:ext uri="{FF2B5EF4-FFF2-40B4-BE49-F238E27FC236}">
                <a16:creationId xmlns:a16="http://schemas.microsoft.com/office/drawing/2014/main" id="{947DA843-245D-9D82-D51C-8D86025B97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807758" y="5501473"/>
            <a:ext cx="5455709" cy="135652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3" name="Picture 2" descr="A graph of blue bars&#10;&#10;AI-generated content may be incorrect.">
            <a:extLst>
              <a:ext uri="{FF2B5EF4-FFF2-40B4-BE49-F238E27FC236}">
                <a16:creationId xmlns:a16="http://schemas.microsoft.com/office/drawing/2014/main" id="{F70E3B53-DBBC-9C13-661A-4159F78024CB}"/>
              </a:ext>
            </a:extLst>
          </p:cNvPr>
          <p:cNvPicPr>
            <a:picLocks noChangeAspect="1"/>
          </p:cNvPicPr>
          <p:nvPr/>
        </p:nvPicPr>
        <p:blipFill>
          <a:blip r:embed="rId2"/>
          <a:stretch>
            <a:fillRect/>
          </a:stretch>
        </p:blipFill>
        <p:spPr>
          <a:xfrm>
            <a:off x="4905375" y="2090738"/>
            <a:ext cx="6724650" cy="4029075"/>
          </a:xfrm>
          <a:prstGeom prst="rect">
            <a:avLst/>
          </a:prstGeom>
        </p:spPr>
      </p:pic>
      <p:sp>
        <p:nvSpPr>
          <p:cNvPr id="5" name="TextBox 4">
            <a:extLst>
              <a:ext uri="{FF2B5EF4-FFF2-40B4-BE49-F238E27FC236}">
                <a16:creationId xmlns:a16="http://schemas.microsoft.com/office/drawing/2014/main" id="{8782DA0C-E6A2-6F6F-D67A-ACB30559DE1D}"/>
              </a:ext>
            </a:extLst>
          </p:cNvPr>
          <p:cNvSpPr txBox="1"/>
          <p:nvPr/>
        </p:nvSpPr>
        <p:spPr>
          <a:xfrm>
            <a:off x="1196269" y="5586616"/>
            <a:ext cx="29873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dirty="0"/>
              <a:t>Nota: Esta variable </a:t>
            </a:r>
            <a:r>
              <a:rPr lang="en-US" sz="900" dirty="0" err="1"/>
              <a:t>ya</a:t>
            </a:r>
            <a:r>
              <a:rPr lang="en-US" sz="900" dirty="0"/>
              <a:t> se </a:t>
            </a:r>
            <a:r>
              <a:rPr lang="en-US" sz="900" dirty="0" err="1"/>
              <a:t>probo</a:t>
            </a:r>
            <a:r>
              <a:rPr lang="en-US" sz="900" dirty="0"/>
              <a:t> </a:t>
            </a:r>
            <a:r>
              <a:rPr lang="en-US" sz="900" dirty="0" err="1"/>
              <a:t>como</a:t>
            </a:r>
            <a:r>
              <a:rPr lang="en-US" sz="900" dirty="0"/>
              <a:t> </a:t>
            </a:r>
            <a:r>
              <a:rPr lang="en-US" sz="900" dirty="0" err="1"/>
              <a:t>significativa</a:t>
            </a:r>
            <a:r>
              <a:rPr lang="en-US" sz="900" dirty="0"/>
              <a:t> </a:t>
            </a:r>
            <a:r>
              <a:rPr lang="en-US" sz="900" dirty="0" err="1"/>
              <a:t>usando</a:t>
            </a:r>
            <a:r>
              <a:rPr lang="en-US" sz="900" dirty="0"/>
              <a:t> </a:t>
            </a:r>
            <a:r>
              <a:rPr lang="en-US" sz="900" dirty="0" err="1"/>
              <a:t>estadistica</a:t>
            </a:r>
            <a:r>
              <a:rPr lang="en-US" sz="900" dirty="0"/>
              <a:t>. (</a:t>
            </a:r>
            <a:r>
              <a:rPr lang="en-US" sz="900" dirty="0" err="1"/>
              <a:t>Prueba</a:t>
            </a:r>
            <a:r>
              <a:rPr lang="en-US" sz="900" dirty="0"/>
              <a:t> </a:t>
            </a:r>
            <a:r>
              <a:rPr lang="en-US" sz="900" dirty="0" err="1"/>
              <a:t>Regresion</a:t>
            </a:r>
            <a:r>
              <a:rPr lang="en-US" sz="900" dirty="0"/>
              <a:t> Logistica Logit)</a:t>
            </a:r>
          </a:p>
        </p:txBody>
      </p:sp>
    </p:spTree>
    <p:extLst>
      <p:ext uri="{BB962C8B-B14F-4D97-AF65-F5344CB8AC3E}">
        <p14:creationId xmlns:p14="http://schemas.microsoft.com/office/powerpoint/2010/main" val="2959957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6C55F30-65A4-0F0A-3723-672D19962AD6}"/>
            </a:ext>
          </a:extLst>
        </p:cNvPr>
        <p:cNvGrpSpPr/>
        <p:nvPr/>
      </p:nvGrpSpPr>
      <p:grpSpPr>
        <a:xfrm>
          <a:off x="0" y="0"/>
          <a:ext cx="0" cy="0"/>
          <a:chOff x="0" y="0"/>
          <a:chExt cx="0" cy="0"/>
        </a:xfrm>
      </p:grpSpPr>
      <p:cxnSp>
        <p:nvCxnSpPr>
          <p:cNvPr id="76" name="Straight Connector 75">
            <a:extLst>
              <a:ext uri="{FF2B5EF4-FFF2-40B4-BE49-F238E27FC236}">
                <a16:creationId xmlns:a16="http://schemas.microsoft.com/office/drawing/2014/main" id="{9CF93576-31CC-4974-2300-1486883E54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1A7DDDD4-B216-1C91-82D5-59D557E47C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57D0D5F7-5FCC-D37C-BCC2-1B8EAD1F8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057FC14-5910-1229-31A1-CE6DF4944C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C324D18-A0B6-964F-AFA2-55EE9CF91B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32884767-217C-A967-F62C-0E3487BD6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1B9A90F6-B857-822A-9B8B-C5F104C227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90" name="Rectangle 89">
            <a:extLst>
              <a:ext uri="{FF2B5EF4-FFF2-40B4-BE49-F238E27FC236}">
                <a16:creationId xmlns:a16="http://schemas.microsoft.com/office/drawing/2014/main" id="{39D7FF83-087C-3C9E-4981-8D2AF42A1E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2" name="Straight Connector 91">
            <a:extLst>
              <a:ext uri="{FF2B5EF4-FFF2-40B4-BE49-F238E27FC236}">
                <a16:creationId xmlns:a16="http://schemas.microsoft.com/office/drawing/2014/main" id="{C81924D7-D7A6-E520-B1DB-153A4ED99C9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0"/>
            <a:ext cx="698360" cy="57024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1238F2EA-9108-37AC-170D-BA2ADA985F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9642143" y="0"/>
            <a:ext cx="2549857" cy="207446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37F03DB0-BAC3-347B-CA63-A3845D58E4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97737" y="0"/>
            <a:ext cx="1294263" cy="599136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86D211D-2AA3-8BF0-7A00-E29515ECB2F2}"/>
              </a:ext>
            </a:extLst>
          </p:cNvPr>
          <p:cNvSpPr>
            <a:spLocks noGrp="1"/>
          </p:cNvSpPr>
          <p:nvPr>
            <p:ph type="title"/>
          </p:nvPr>
        </p:nvSpPr>
        <p:spPr>
          <a:xfrm>
            <a:off x="1120028" y="904874"/>
            <a:ext cx="10529048" cy="1476375"/>
          </a:xfrm>
        </p:spPr>
        <p:txBody>
          <a:bodyPr vert="horz" lIns="91440" tIns="45720" rIns="91440" bIns="45720" rtlCol="0" anchor="ctr">
            <a:normAutofit/>
          </a:bodyPr>
          <a:lstStyle/>
          <a:p>
            <a:r>
              <a:rPr lang="en-US" sz="3400"/>
              <a:t>Insight ¿El </a:t>
            </a:r>
            <a:r>
              <a:rPr lang="en-US" sz="3400" err="1"/>
              <a:t>tipo</a:t>
            </a:r>
            <a:r>
              <a:rPr lang="en-US" sz="3400"/>
              <a:t> de </a:t>
            </a:r>
            <a:r>
              <a:rPr lang="en-US" sz="3400" err="1"/>
              <a:t>deposito</a:t>
            </a:r>
            <a:r>
              <a:rPr lang="en-US" sz="3400"/>
              <a:t> </a:t>
            </a:r>
            <a:r>
              <a:rPr lang="en-US" sz="3400" err="1"/>
              <a:t>influye</a:t>
            </a:r>
            <a:r>
              <a:rPr lang="en-US" sz="3400"/>
              <a:t> </a:t>
            </a:r>
            <a:r>
              <a:rPr lang="en-US" sz="3400" err="1"/>
              <a:t>en</a:t>
            </a:r>
            <a:r>
              <a:rPr lang="en-US" sz="3400"/>
              <a:t> la </a:t>
            </a:r>
            <a:r>
              <a:rPr lang="en-US" sz="3400" err="1"/>
              <a:t>probabilidad</a:t>
            </a:r>
            <a:r>
              <a:rPr lang="en-US" sz="3400"/>
              <a:t> de </a:t>
            </a:r>
            <a:r>
              <a:rPr lang="en-US" sz="3400" err="1"/>
              <a:t>cancelación</a:t>
            </a:r>
            <a:r>
              <a:rPr lang="en-US" sz="3400"/>
              <a:t>?</a:t>
            </a:r>
          </a:p>
          <a:p>
            <a:endParaRPr lang="en-US" sz="3400" dirty="0"/>
          </a:p>
          <a:p>
            <a:endParaRPr lang="en-US" sz="3400"/>
          </a:p>
        </p:txBody>
      </p:sp>
      <p:cxnSp>
        <p:nvCxnSpPr>
          <p:cNvPr id="98" name="Straight Connector 97">
            <a:extLst>
              <a:ext uri="{FF2B5EF4-FFF2-40B4-BE49-F238E27FC236}">
                <a16:creationId xmlns:a16="http://schemas.microsoft.com/office/drawing/2014/main" id="{3EC88CD0-F1B0-D0A9-4CBC-08DA364C48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2403086" cy="103723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73" name="Content Placeholder 72">
            <a:extLst>
              <a:ext uri="{FF2B5EF4-FFF2-40B4-BE49-F238E27FC236}">
                <a16:creationId xmlns:a16="http://schemas.microsoft.com/office/drawing/2014/main" id="{ECFC76CF-EA82-58AD-B2D9-9FFA9B080A49}"/>
              </a:ext>
            </a:extLst>
          </p:cNvPr>
          <p:cNvSpPr>
            <a:spLocks noGrp="1"/>
          </p:cNvSpPr>
          <p:nvPr>
            <p:ph sz="half" idx="2"/>
          </p:nvPr>
        </p:nvSpPr>
        <p:spPr>
          <a:xfrm>
            <a:off x="843803" y="2495549"/>
            <a:ext cx="3746516" cy="3094956"/>
          </a:xfrm>
        </p:spPr>
        <p:txBody>
          <a:bodyPr vert="horz" lIns="91440" tIns="45720" rIns="91440" bIns="45720" rtlCol="0" anchor="t">
            <a:normAutofit/>
          </a:bodyPr>
          <a:lstStyle/>
          <a:p>
            <a:r>
              <a:rPr lang="en-US">
                <a:ea typeface="+mn-lt"/>
                <a:cs typeface="+mn-lt"/>
              </a:rPr>
              <a:t>Los </a:t>
            </a:r>
            <a:r>
              <a:rPr lang="en-US" err="1">
                <a:ea typeface="+mn-lt"/>
                <a:cs typeface="+mn-lt"/>
              </a:rPr>
              <a:t>clientes</a:t>
            </a:r>
            <a:r>
              <a:rPr lang="en-US">
                <a:ea typeface="+mn-lt"/>
                <a:cs typeface="+mn-lt"/>
              </a:rPr>
              <a:t> que </a:t>
            </a:r>
            <a:r>
              <a:rPr lang="en-US" err="1">
                <a:ea typeface="+mn-lt"/>
                <a:cs typeface="+mn-lt"/>
              </a:rPr>
              <a:t>ya</a:t>
            </a:r>
            <a:r>
              <a:rPr lang="en-US">
                <a:ea typeface="+mn-lt"/>
                <a:cs typeface="+mn-lt"/>
              </a:rPr>
              <a:t> </a:t>
            </a:r>
            <a:r>
              <a:rPr lang="en-US" err="1">
                <a:ea typeface="+mn-lt"/>
                <a:cs typeface="+mn-lt"/>
              </a:rPr>
              <a:t>habían</a:t>
            </a:r>
            <a:r>
              <a:rPr lang="en-US">
                <a:ea typeface="+mn-lt"/>
                <a:cs typeface="+mn-lt"/>
              </a:rPr>
              <a:t> </a:t>
            </a:r>
            <a:r>
              <a:rPr lang="en-US" err="1">
                <a:ea typeface="+mn-lt"/>
                <a:cs typeface="+mn-lt"/>
              </a:rPr>
              <a:t>cancelado</a:t>
            </a:r>
            <a:r>
              <a:rPr lang="en-US">
                <a:ea typeface="+mn-lt"/>
                <a:cs typeface="+mn-lt"/>
              </a:rPr>
              <a:t> antes </a:t>
            </a:r>
            <a:r>
              <a:rPr lang="en-US" err="1">
                <a:ea typeface="+mn-lt"/>
                <a:cs typeface="+mn-lt"/>
              </a:rPr>
              <a:t>tienden</a:t>
            </a:r>
            <a:r>
              <a:rPr lang="en-US">
                <a:ea typeface="+mn-lt"/>
                <a:cs typeface="+mn-lt"/>
              </a:rPr>
              <a:t> a </a:t>
            </a:r>
            <a:r>
              <a:rPr lang="en-US" err="1">
                <a:ea typeface="+mn-lt"/>
                <a:cs typeface="+mn-lt"/>
              </a:rPr>
              <a:t>cancelar</a:t>
            </a:r>
            <a:r>
              <a:rPr lang="en-US">
                <a:ea typeface="+mn-lt"/>
                <a:cs typeface="+mn-lt"/>
              </a:rPr>
              <a:t> </a:t>
            </a:r>
            <a:r>
              <a:rPr lang="en-US" err="1">
                <a:ea typeface="+mn-lt"/>
                <a:cs typeface="+mn-lt"/>
              </a:rPr>
              <a:t>mucho</a:t>
            </a:r>
            <a:r>
              <a:rPr lang="en-US">
                <a:ea typeface="+mn-lt"/>
                <a:cs typeface="+mn-lt"/>
              </a:rPr>
              <a:t> </a:t>
            </a:r>
            <a:r>
              <a:rPr lang="en-US" err="1">
                <a:ea typeface="+mn-lt"/>
                <a:cs typeface="+mn-lt"/>
              </a:rPr>
              <a:t>más</a:t>
            </a:r>
            <a:r>
              <a:rPr lang="en-US">
                <a:ea typeface="+mn-lt"/>
                <a:cs typeface="+mn-lt"/>
              </a:rPr>
              <a:t> que </a:t>
            </a:r>
            <a:r>
              <a:rPr lang="en-US" err="1">
                <a:ea typeface="+mn-lt"/>
                <a:cs typeface="+mn-lt"/>
              </a:rPr>
              <a:t>quienes</a:t>
            </a:r>
            <a:r>
              <a:rPr lang="en-US">
                <a:ea typeface="+mn-lt"/>
                <a:cs typeface="+mn-lt"/>
              </a:rPr>
              <a:t> </a:t>
            </a:r>
            <a:r>
              <a:rPr lang="en-US" err="1">
                <a:ea typeface="+mn-lt"/>
                <a:cs typeface="+mn-lt"/>
              </a:rPr>
              <a:t>nunca</a:t>
            </a:r>
            <a:r>
              <a:rPr lang="en-US">
                <a:ea typeface="+mn-lt"/>
                <a:cs typeface="+mn-lt"/>
              </a:rPr>
              <a:t> lo </a:t>
            </a:r>
            <a:r>
              <a:rPr lang="en-US" err="1">
                <a:ea typeface="+mn-lt"/>
                <a:cs typeface="+mn-lt"/>
              </a:rPr>
              <a:t>han</a:t>
            </a:r>
            <a:r>
              <a:rPr lang="en-US">
                <a:ea typeface="+mn-lt"/>
                <a:cs typeface="+mn-lt"/>
              </a:rPr>
              <a:t> </a:t>
            </a:r>
            <a:r>
              <a:rPr lang="en-US" err="1">
                <a:ea typeface="+mn-lt"/>
                <a:cs typeface="+mn-lt"/>
              </a:rPr>
              <a:t>hecho</a:t>
            </a:r>
            <a:r>
              <a:rPr lang="en-US">
                <a:ea typeface="+mn-lt"/>
                <a:cs typeface="+mn-lt"/>
              </a:rPr>
              <a:t>. En </a:t>
            </a:r>
            <a:r>
              <a:rPr lang="en-US" err="1">
                <a:ea typeface="+mn-lt"/>
                <a:cs typeface="+mn-lt"/>
              </a:rPr>
              <a:t>nuestra</a:t>
            </a:r>
            <a:r>
              <a:rPr lang="en-US">
                <a:ea typeface="+mn-lt"/>
                <a:cs typeface="+mn-lt"/>
              </a:rPr>
              <a:t> </a:t>
            </a:r>
            <a:r>
              <a:rPr lang="en-US" err="1">
                <a:ea typeface="+mn-lt"/>
                <a:cs typeface="+mn-lt"/>
              </a:rPr>
              <a:t>muestra</a:t>
            </a:r>
            <a:r>
              <a:rPr lang="en-US">
                <a:ea typeface="+mn-lt"/>
                <a:cs typeface="+mn-lt"/>
              </a:rPr>
              <a:t>, </a:t>
            </a:r>
            <a:r>
              <a:rPr lang="en-US" err="1">
                <a:ea typeface="+mn-lt"/>
                <a:cs typeface="+mn-lt"/>
              </a:rPr>
              <a:t>alrededor</a:t>
            </a:r>
            <a:r>
              <a:rPr lang="en-US">
                <a:ea typeface="+mn-lt"/>
                <a:cs typeface="+mn-lt"/>
              </a:rPr>
              <a:t> de 84% de </a:t>
            </a:r>
            <a:r>
              <a:rPr lang="en-US" err="1">
                <a:ea typeface="+mn-lt"/>
                <a:cs typeface="+mn-lt"/>
              </a:rPr>
              <a:t>quienes</a:t>
            </a:r>
            <a:r>
              <a:rPr lang="en-US">
                <a:ea typeface="+mn-lt"/>
                <a:cs typeface="+mn-lt"/>
              </a:rPr>
              <a:t> </a:t>
            </a:r>
            <a:r>
              <a:rPr lang="en-US" err="1">
                <a:ea typeface="+mn-lt"/>
                <a:cs typeface="+mn-lt"/>
              </a:rPr>
              <a:t>tenían</a:t>
            </a:r>
            <a:r>
              <a:rPr lang="en-US">
                <a:ea typeface="+mn-lt"/>
                <a:cs typeface="+mn-lt"/>
              </a:rPr>
              <a:t> </a:t>
            </a:r>
            <a:r>
              <a:rPr lang="en-US" err="1">
                <a:ea typeface="+mn-lt"/>
                <a:cs typeface="+mn-lt"/>
              </a:rPr>
              <a:t>historial</a:t>
            </a:r>
            <a:r>
              <a:rPr lang="en-US">
                <a:ea typeface="+mn-lt"/>
                <a:cs typeface="+mn-lt"/>
              </a:rPr>
              <a:t> </a:t>
            </a:r>
            <a:r>
              <a:rPr lang="en-US" err="1">
                <a:ea typeface="+mn-lt"/>
                <a:cs typeface="+mn-lt"/>
              </a:rPr>
              <a:t>previo</a:t>
            </a:r>
            <a:r>
              <a:rPr lang="en-US">
                <a:ea typeface="+mn-lt"/>
                <a:cs typeface="+mn-lt"/>
              </a:rPr>
              <a:t> </a:t>
            </a:r>
            <a:r>
              <a:rPr lang="en-US" err="1">
                <a:ea typeface="+mn-lt"/>
                <a:cs typeface="+mn-lt"/>
              </a:rPr>
              <a:t>volvieron</a:t>
            </a:r>
            <a:r>
              <a:rPr lang="en-US">
                <a:ea typeface="+mn-lt"/>
                <a:cs typeface="+mn-lt"/>
              </a:rPr>
              <a:t> a </a:t>
            </a:r>
            <a:r>
              <a:rPr lang="en-US" err="1">
                <a:ea typeface="+mn-lt"/>
                <a:cs typeface="+mn-lt"/>
              </a:rPr>
              <a:t>cancelar</a:t>
            </a:r>
            <a:r>
              <a:rPr lang="en-US">
                <a:ea typeface="+mn-lt"/>
                <a:cs typeface="+mn-lt"/>
              </a:rPr>
              <a:t>, </a:t>
            </a:r>
            <a:r>
              <a:rPr lang="en-US" err="1">
                <a:ea typeface="+mn-lt"/>
                <a:cs typeface="+mn-lt"/>
              </a:rPr>
              <a:t>frente</a:t>
            </a:r>
            <a:r>
              <a:rPr lang="en-US">
                <a:ea typeface="+mn-lt"/>
                <a:cs typeface="+mn-lt"/>
              </a:rPr>
              <a:t> a 40% entre </a:t>
            </a:r>
            <a:r>
              <a:rPr lang="en-US" err="1">
                <a:ea typeface="+mn-lt"/>
                <a:cs typeface="+mn-lt"/>
              </a:rPr>
              <a:t>quienes</a:t>
            </a:r>
            <a:r>
              <a:rPr lang="en-US">
                <a:ea typeface="+mn-lt"/>
                <a:cs typeface="+mn-lt"/>
              </a:rPr>
              <a:t> no </a:t>
            </a:r>
            <a:r>
              <a:rPr lang="en-US" err="1">
                <a:ea typeface="+mn-lt"/>
                <a:cs typeface="+mn-lt"/>
              </a:rPr>
              <a:t>tenían</a:t>
            </a:r>
            <a:r>
              <a:rPr lang="en-US">
                <a:ea typeface="+mn-lt"/>
                <a:cs typeface="+mn-lt"/>
              </a:rPr>
              <a:t> </a:t>
            </a:r>
            <a:r>
              <a:rPr lang="en-US" err="1">
                <a:ea typeface="+mn-lt"/>
                <a:cs typeface="+mn-lt"/>
              </a:rPr>
              <a:t>historial</a:t>
            </a:r>
            <a:r>
              <a:rPr lang="en-US">
                <a:ea typeface="+mn-lt"/>
                <a:cs typeface="+mn-lt"/>
              </a:rPr>
              <a:t>. Esto indica que </a:t>
            </a:r>
            <a:r>
              <a:rPr lang="en-US" err="1">
                <a:ea typeface="+mn-lt"/>
                <a:cs typeface="+mn-lt"/>
              </a:rPr>
              <a:t>el</a:t>
            </a:r>
            <a:r>
              <a:rPr lang="en-US">
                <a:ea typeface="+mn-lt"/>
                <a:cs typeface="+mn-lt"/>
              </a:rPr>
              <a:t> </a:t>
            </a:r>
            <a:r>
              <a:rPr lang="en-US" err="1">
                <a:ea typeface="+mn-lt"/>
                <a:cs typeface="+mn-lt"/>
              </a:rPr>
              <a:t>historial</a:t>
            </a:r>
            <a:r>
              <a:rPr lang="en-US">
                <a:ea typeface="+mn-lt"/>
                <a:cs typeface="+mn-lt"/>
              </a:rPr>
              <a:t> de </a:t>
            </a:r>
            <a:r>
              <a:rPr lang="en-US" err="1">
                <a:ea typeface="+mn-lt"/>
                <a:cs typeface="+mn-lt"/>
              </a:rPr>
              <a:t>cancelaciones</a:t>
            </a:r>
            <a:r>
              <a:rPr lang="en-US">
                <a:ea typeface="+mn-lt"/>
                <a:cs typeface="+mn-lt"/>
              </a:rPr>
              <a:t> es un </a:t>
            </a:r>
            <a:r>
              <a:rPr lang="en-US" err="1">
                <a:ea typeface="+mn-lt"/>
                <a:cs typeface="+mn-lt"/>
              </a:rPr>
              <a:t>fuerte</a:t>
            </a:r>
            <a:r>
              <a:rPr lang="en-US">
                <a:ea typeface="+mn-lt"/>
                <a:cs typeface="+mn-lt"/>
              </a:rPr>
              <a:t> </a:t>
            </a:r>
            <a:r>
              <a:rPr lang="en-US" err="1">
                <a:ea typeface="+mn-lt"/>
                <a:cs typeface="+mn-lt"/>
              </a:rPr>
              <a:t>indicador</a:t>
            </a:r>
            <a:r>
              <a:rPr lang="en-US">
                <a:ea typeface="+mn-lt"/>
                <a:cs typeface="+mn-lt"/>
              </a:rPr>
              <a:t> de </a:t>
            </a:r>
            <a:r>
              <a:rPr lang="en-US" err="1">
                <a:ea typeface="+mn-lt"/>
                <a:cs typeface="+mn-lt"/>
              </a:rPr>
              <a:t>riesgo</a:t>
            </a:r>
            <a:r>
              <a:rPr lang="en-US">
                <a:ea typeface="+mn-lt"/>
                <a:cs typeface="+mn-lt"/>
              </a:rPr>
              <a:t>.</a:t>
            </a:r>
            <a:endParaRPr lang="en-US" dirty="0">
              <a:ea typeface="+mn-lt"/>
              <a:cs typeface="+mn-lt"/>
            </a:endParaRPr>
          </a:p>
        </p:txBody>
      </p:sp>
      <p:cxnSp>
        <p:nvCxnSpPr>
          <p:cNvPr id="100" name="Straight Connector 99">
            <a:extLst>
              <a:ext uri="{FF2B5EF4-FFF2-40B4-BE49-F238E27FC236}">
                <a16:creationId xmlns:a16="http://schemas.microsoft.com/office/drawing/2014/main" id="{8C961EE6-D2BC-48CA-04ED-5DC08A0F08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807758" y="5501473"/>
            <a:ext cx="5455709" cy="135652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A graph of blue and orange bars&#10;&#10;AI-generated content may be incorrect.">
            <a:extLst>
              <a:ext uri="{FF2B5EF4-FFF2-40B4-BE49-F238E27FC236}">
                <a16:creationId xmlns:a16="http://schemas.microsoft.com/office/drawing/2014/main" id="{956EF426-EBDE-301B-793B-2AAA53265C1C}"/>
              </a:ext>
            </a:extLst>
          </p:cNvPr>
          <p:cNvPicPr>
            <a:picLocks noChangeAspect="1"/>
          </p:cNvPicPr>
          <p:nvPr/>
        </p:nvPicPr>
        <p:blipFill>
          <a:blip r:embed="rId2"/>
          <a:stretch>
            <a:fillRect/>
          </a:stretch>
        </p:blipFill>
        <p:spPr>
          <a:xfrm>
            <a:off x="4691063" y="2209800"/>
            <a:ext cx="7172325" cy="3505200"/>
          </a:xfrm>
          <a:prstGeom prst="rect">
            <a:avLst/>
          </a:prstGeom>
        </p:spPr>
      </p:pic>
      <p:sp>
        <p:nvSpPr>
          <p:cNvPr id="6" name="TextBox 5">
            <a:extLst>
              <a:ext uri="{FF2B5EF4-FFF2-40B4-BE49-F238E27FC236}">
                <a16:creationId xmlns:a16="http://schemas.microsoft.com/office/drawing/2014/main" id="{C589E640-58A5-66CB-ED23-4616141137FC}"/>
              </a:ext>
            </a:extLst>
          </p:cNvPr>
          <p:cNvSpPr txBox="1"/>
          <p:nvPr/>
        </p:nvSpPr>
        <p:spPr>
          <a:xfrm>
            <a:off x="1196269" y="5405641"/>
            <a:ext cx="29873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dirty="0"/>
              <a:t>Nota: Esta variable </a:t>
            </a:r>
            <a:r>
              <a:rPr lang="en-US" sz="900" dirty="0" err="1"/>
              <a:t>ya</a:t>
            </a:r>
            <a:r>
              <a:rPr lang="en-US" sz="900" dirty="0"/>
              <a:t> se </a:t>
            </a:r>
            <a:r>
              <a:rPr lang="en-US" sz="900" dirty="0" err="1"/>
              <a:t>probo</a:t>
            </a:r>
            <a:r>
              <a:rPr lang="en-US" sz="900" dirty="0"/>
              <a:t> </a:t>
            </a:r>
            <a:r>
              <a:rPr lang="en-US" sz="900" dirty="0" err="1"/>
              <a:t>como</a:t>
            </a:r>
            <a:r>
              <a:rPr lang="en-US" sz="900" dirty="0"/>
              <a:t> </a:t>
            </a:r>
            <a:r>
              <a:rPr lang="en-US" sz="900" dirty="0" err="1"/>
              <a:t>significativa</a:t>
            </a:r>
            <a:r>
              <a:rPr lang="en-US" sz="900" dirty="0"/>
              <a:t> </a:t>
            </a:r>
            <a:r>
              <a:rPr lang="en-US" sz="900" dirty="0" err="1"/>
              <a:t>usando</a:t>
            </a:r>
            <a:r>
              <a:rPr lang="en-US" sz="900" dirty="0"/>
              <a:t> </a:t>
            </a:r>
            <a:r>
              <a:rPr lang="en-US" sz="900" dirty="0" err="1"/>
              <a:t>estadistica</a:t>
            </a:r>
            <a:r>
              <a:rPr lang="en-US" sz="900" dirty="0"/>
              <a:t>. (</a:t>
            </a:r>
            <a:r>
              <a:rPr lang="en-US" sz="900" dirty="0" err="1"/>
              <a:t>Prueba</a:t>
            </a:r>
            <a:r>
              <a:rPr lang="en-US" sz="900" dirty="0"/>
              <a:t> Chi-Cuadrado)</a:t>
            </a:r>
          </a:p>
        </p:txBody>
      </p:sp>
    </p:spTree>
    <p:extLst>
      <p:ext uri="{BB962C8B-B14F-4D97-AF65-F5344CB8AC3E}">
        <p14:creationId xmlns:p14="http://schemas.microsoft.com/office/powerpoint/2010/main" val="1191002403"/>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6283731-47E9-4F14-86D1-57C1EA2672A1}">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81846AD4-435D-4592-8088-FE2831A30D1F}">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24D4B218-C04B-41F5-949D-06E9DAE96B0A}">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AngleLinesVTI</Template>
  <Application>Microsoft Office PowerPoint</Application>
  <PresentationFormat>Widescreen</PresentationFormat>
  <Slides>11</Slides>
  <Notes>2</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AngleLinesVTI</vt:lpstr>
      <vt:lpstr>Consultoria hoteleria</vt:lpstr>
      <vt:lpstr>Insight 1 – Diferencia en tasas de cancelación entre hoteles</vt:lpstr>
      <vt:lpstr>Insight 2. Incumplimiento en la asignación de habitaciones</vt:lpstr>
      <vt:lpstr>Insight 3. Habitaciones que presentan mayor cancelación en city hotel </vt:lpstr>
      <vt:lpstr>Insight 4. Habitaciones que presentan mayor cancelación en resort hotel</vt:lpstr>
      <vt:lpstr>Insight 5. Comportamiento de la demanda durante los meses en city hotel</vt:lpstr>
      <vt:lpstr>Insight 6. Comportamiento de la demanda durante los meses en Resort</vt:lpstr>
      <vt:lpstr>Insight ¿El tiempo de anticipación de la reserva (lead_time) influye en la probabilidad de cancelación? </vt:lpstr>
      <vt:lpstr>Insight ¿El tipo de deposito influye en la probabilidad de cancelación?  </vt:lpstr>
      <vt:lpstr>Insight ¿Los clientes con previas cancelaciones tienden a reincidir?   </vt:lpstr>
      <vt:lpstr>Insight ¿Los clientes frecuentes tienden a cancelar mas/menos que los clientes que reservan por primera vez?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52</cp:revision>
  <dcterms:created xsi:type="dcterms:W3CDTF">2025-09-21T21:09:36Z</dcterms:created>
  <dcterms:modified xsi:type="dcterms:W3CDTF">2025-09-22T02:11:43Z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