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x-none"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x-none"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3/5/18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01F9CA3-105E-4857-9057-6DB6197DA786}" type="datetimeFigureOut">
              <a:rPr lang="en-US" smtClean="0"/>
              <a:t>3/5/18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3/5/18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x-none"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x-none"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01F9CA3-105E-4857-9057-6DB6197DA786}" type="datetimeFigureOut">
              <a:rPr lang="en-US" smtClean="0"/>
              <a:t>3/5/18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Multi-Agent Path Finding</a:t>
            </a:r>
            <a:endParaRPr lang="en-US" dirty="0"/>
          </a:p>
        </p:txBody>
      </p:sp>
      <p:sp>
        <p:nvSpPr>
          <p:cNvPr id="3" name="Subtitle 2"/>
          <p:cNvSpPr>
            <a:spLocks noGrp="1"/>
          </p:cNvSpPr>
          <p:nvPr>
            <p:ph type="subTitle" idx="1"/>
          </p:nvPr>
        </p:nvSpPr>
        <p:spPr/>
        <p:txBody>
          <a:bodyPr/>
          <a:lstStyle/>
          <a:p>
            <a:r>
              <a:rPr lang="en-US" dirty="0" smtClean="0"/>
              <a:t>Simulation of manufacturing processes combining centralized and decentralized approaches </a:t>
            </a:r>
            <a:endParaRPr lang="en-US" dirty="0"/>
          </a:p>
        </p:txBody>
      </p:sp>
      <p:sp>
        <p:nvSpPr>
          <p:cNvPr id="4" name="TextBox 3"/>
          <p:cNvSpPr txBox="1"/>
          <p:nvPr/>
        </p:nvSpPr>
        <p:spPr>
          <a:xfrm>
            <a:off x="5877855" y="5273099"/>
            <a:ext cx="2417490" cy="923330"/>
          </a:xfrm>
          <a:prstGeom prst="rect">
            <a:avLst/>
          </a:prstGeom>
          <a:noFill/>
        </p:spPr>
        <p:txBody>
          <a:bodyPr wrap="square" rtlCol="0">
            <a:spAutoFit/>
          </a:bodyPr>
          <a:lstStyle/>
          <a:p>
            <a:r>
              <a:rPr lang="en-US" dirty="0" err="1" smtClean="0"/>
              <a:t>Chembrolu</a:t>
            </a:r>
            <a:r>
              <a:rPr lang="en-US" dirty="0" smtClean="0"/>
              <a:t> Surya</a:t>
            </a:r>
          </a:p>
          <a:p>
            <a:r>
              <a:rPr lang="en-US" dirty="0" smtClean="0"/>
              <a:t>Felipe Vianna</a:t>
            </a:r>
          </a:p>
          <a:p>
            <a:r>
              <a:rPr lang="en-US" dirty="0" err="1" smtClean="0"/>
              <a:t>Yuu</a:t>
            </a:r>
            <a:r>
              <a:rPr lang="en-US" dirty="0" smtClean="0"/>
              <a:t> </a:t>
            </a:r>
            <a:r>
              <a:rPr lang="en-US" dirty="0" err="1" smtClean="0"/>
              <a:t>Sakaguchi</a:t>
            </a:r>
            <a:endParaRPr lang="en-US" dirty="0"/>
          </a:p>
        </p:txBody>
      </p:sp>
    </p:spTree>
    <p:extLst>
      <p:ext uri="{BB962C8B-B14F-4D97-AF65-F5344CB8AC3E}">
        <p14:creationId xmlns:p14="http://schemas.microsoft.com/office/powerpoint/2010/main" val="72180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In modern manufacturing products are highly customized</a:t>
            </a:r>
            <a:r>
              <a:rPr lang="en-US" dirty="0" smtClean="0"/>
              <a:t>. To reach this high level of customization the products should find </a:t>
            </a:r>
            <a:r>
              <a:rPr lang="en-US" dirty="0" smtClean="0"/>
              <a:t>their own paths to the operations within the shop floor.</a:t>
            </a:r>
          </a:p>
          <a:p>
            <a:endParaRPr lang="en-US" dirty="0"/>
          </a:p>
          <a:p>
            <a:endParaRPr lang="en-US" dirty="0"/>
          </a:p>
        </p:txBody>
      </p:sp>
    </p:spTree>
    <p:extLst>
      <p:ext uri="{BB962C8B-B14F-4D97-AF65-F5344CB8AC3E}">
        <p14:creationId xmlns:p14="http://schemas.microsoft.com/office/powerpoint/2010/main" val="36816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a:t>
            </a:r>
            <a:endParaRPr lang="en-US" dirty="0"/>
          </a:p>
        </p:txBody>
      </p:sp>
      <p:sp>
        <p:nvSpPr>
          <p:cNvPr id="3" name="Content Placeholder 2"/>
          <p:cNvSpPr>
            <a:spLocks noGrp="1"/>
          </p:cNvSpPr>
          <p:nvPr>
            <p:ph idx="1"/>
          </p:nvPr>
        </p:nvSpPr>
        <p:spPr/>
        <p:txBody>
          <a:bodyPr/>
          <a:lstStyle/>
          <a:p>
            <a:r>
              <a:rPr lang="en-US" dirty="0" smtClean="0"/>
              <a:t>Each robot represents a customized product that should be processed by specific operations.</a:t>
            </a:r>
          </a:p>
          <a:p>
            <a:endParaRPr lang="en-US" dirty="0"/>
          </a:p>
          <a:p>
            <a:r>
              <a:rPr lang="en-US" dirty="0" smtClean="0"/>
              <a:t>The shop floor is mapped as a grid in which operations are colored nodes. These nodes also differ from regular nodes on the time/steps taken to cross them.</a:t>
            </a:r>
            <a:endParaRPr lang="en-US" dirty="0"/>
          </a:p>
        </p:txBody>
      </p:sp>
    </p:spTree>
    <p:extLst>
      <p:ext uri="{BB962C8B-B14F-4D97-AF65-F5344CB8AC3E}">
        <p14:creationId xmlns:p14="http://schemas.microsoft.com/office/powerpoint/2010/main" val="413672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Map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37742725"/>
              </p:ext>
            </p:extLst>
          </p:nvPr>
        </p:nvGraphicFramePr>
        <p:xfrm>
          <a:off x="1524000" y="1396996"/>
          <a:ext cx="6096000" cy="5166488"/>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645811">
                <a:tc>
                  <a:txBody>
                    <a:bodyPr/>
                    <a:lstStyle/>
                    <a:p>
                      <a:r>
                        <a:rPr lang="en-US" dirty="0" smtClean="0"/>
                        <a:t>Start</a:t>
                      </a:r>
                    </a:p>
                    <a:p>
                      <a:r>
                        <a:rPr lang="en-US" dirty="0" smtClean="0"/>
                        <a:t>area</a:t>
                      </a:r>
                      <a:endParaRPr lang="en-US" dirty="0"/>
                    </a:p>
                  </a:txBody>
                  <a:tcPr>
                    <a:solidFill>
                      <a:srgbClr val="FF6600"/>
                    </a:solidFill>
                  </a:tcPr>
                </a:tc>
                <a:tc>
                  <a:txBody>
                    <a:bodyPr/>
                    <a:lstStyle/>
                    <a:p>
                      <a:endParaRPr lang="en-US" dirty="0"/>
                    </a:p>
                  </a:txBody>
                  <a:tcPr>
                    <a:solidFill>
                      <a:srgbClr val="FF6600"/>
                    </a:solidFill>
                  </a:tcPr>
                </a:tc>
                <a:tc>
                  <a:txBody>
                    <a:bodyPr/>
                    <a:lstStyle/>
                    <a:p>
                      <a:endParaRPr lang="en-US"/>
                    </a:p>
                  </a:txBody>
                  <a:tcPr>
                    <a:solidFill>
                      <a:srgbClr val="FF6600"/>
                    </a:solidFill>
                  </a:tcPr>
                </a:tc>
                <a:tc>
                  <a:txBody>
                    <a:bodyPr/>
                    <a:lstStyle/>
                    <a:p>
                      <a:endParaRPr lang="en-US"/>
                    </a:p>
                  </a:txBody>
                  <a:tcPr/>
                </a:tc>
                <a:tc>
                  <a:txBody>
                    <a:bodyPr/>
                    <a:lstStyle/>
                    <a:p>
                      <a:endParaRPr lang="en-US"/>
                    </a:p>
                  </a:txBody>
                  <a:tcPr/>
                </a:tc>
                <a:tc>
                  <a:txBody>
                    <a:bodyPr/>
                    <a:lstStyle/>
                    <a:p>
                      <a:r>
                        <a:rPr lang="en-US" dirty="0" smtClean="0"/>
                        <a:t>End zone</a:t>
                      </a:r>
                      <a:endParaRPr lang="en-US" dirty="0"/>
                    </a:p>
                  </a:txBody>
                  <a:tcPr>
                    <a:solidFill>
                      <a:srgbClr val="CCFFCC"/>
                    </a:solidFill>
                  </a:tcPr>
                </a:tc>
                <a:tc>
                  <a:txBody>
                    <a:bodyPr/>
                    <a:lstStyle/>
                    <a:p>
                      <a:endParaRPr lang="en-US" dirty="0"/>
                    </a:p>
                  </a:txBody>
                  <a:tcPr>
                    <a:solidFill>
                      <a:srgbClr val="CCFFCC"/>
                    </a:solidFill>
                  </a:tcPr>
                </a:tc>
                <a:tc>
                  <a:txBody>
                    <a:bodyPr/>
                    <a:lstStyle/>
                    <a:p>
                      <a:endParaRPr lang="en-US" dirty="0"/>
                    </a:p>
                  </a:txBody>
                  <a:tcPr>
                    <a:solidFill>
                      <a:srgbClr val="CCFFCC"/>
                    </a:solidFill>
                  </a:tcPr>
                </a:tc>
              </a:tr>
              <a:tr h="645811">
                <a:tc>
                  <a:txBody>
                    <a:bodyPr/>
                    <a:lstStyle/>
                    <a:p>
                      <a:endParaRPr lang="en-US"/>
                    </a:p>
                  </a:txBody>
                  <a:tcPr>
                    <a:solidFill>
                      <a:srgbClr val="FF6600"/>
                    </a:solidFill>
                  </a:tcPr>
                </a:tc>
                <a:tc>
                  <a:txBody>
                    <a:bodyPr/>
                    <a:lstStyle/>
                    <a:p>
                      <a:endParaRPr lang="en-US" dirty="0"/>
                    </a:p>
                  </a:txBody>
                  <a:tcPr>
                    <a:solidFill>
                      <a:srgbClr val="FF6600"/>
                    </a:solidFill>
                  </a:tcPr>
                </a:tc>
                <a:tc>
                  <a:txBody>
                    <a:bodyPr/>
                    <a:lstStyle/>
                    <a:p>
                      <a:endParaRPr lang="en-US" dirty="0"/>
                    </a:p>
                  </a:txBody>
                  <a:tcPr>
                    <a:solidFill>
                      <a:srgbClr val="FF6600"/>
                    </a:solidFill>
                  </a:tcPr>
                </a:tc>
                <a:tc>
                  <a:txBody>
                    <a:bodyPr/>
                    <a:lstStyle/>
                    <a:p>
                      <a:endParaRPr lang="en-US"/>
                    </a:p>
                  </a:txBody>
                  <a:tcPr/>
                </a:tc>
                <a:tc>
                  <a:txBody>
                    <a:bodyPr/>
                    <a:lstStyle/>
                    <a:p>
                      <a:endParaRPr lang="en-US"/>
                    </a:p>
                  </a:txBody>
                  <a:tcPr/>
                </a:tc>
                <a:tc>
                  <a:txBody>
                    <a:bodyPr/>
                    <a:lstStyle/>
                    <a:p>
                      <a:endParaRPr lang="en-US"/>
                    </a:p>
                  </a:txBody>
                  <a:tcPr>
                    <a:solidFill>
                      <a:srgbClr val="CCFFCC"/>
                    </a:solidFill>
                  </a:tcPr>
                </a:tc>
                <a:tc>
                  <a:txBody>
                    <a:bodyPr/>
                    <a:lstStyle/>
                    <a:p>
                      <a:endParaRPr lang="en-US" dirty="0"/>
                    </a:p>
                  </a:txBody>
                  <a:tcPr>
                    <a:solidFill>
                      <a:srgbClr val="CCFFCC"/>
                    </a:solidFill>
                  </a:tcPr>
                </a:tc>
                <a:tc>
                  <a:txBody>
                    <a:bodyPr/>
                    <a:lstStyle/>
                    <a:p>
                      <a:endParaRPr lang="en-US"/>
                    </a:p>
                  </a:txBody>
                  <a:tcPr>
                    <a:solidFill>
                      <a:srgbClr val="CCFFCC"/>
                    </a:solidFill>
                  </a:tcPr>
                </a:tc>
              </a:tr>
              <a:tr h="645811">
                <a:tc>
                  <a:txBody>
                    <a:bodyPr/>
                    <a:lstStyle/>
                    <a:p>
                      <a:endParaRPr lang="en-US"/>
                    </a:p>
                  </a:txBody>
                  <a:tcPr>
                    <a:solidFill>
                      <a:srgbClr val="FF6600"/>
                    </a:solidFill>
                  </a:tcPr>
                </a:tc>
                <a:tc>
                  <a:txBody>
                    <a:bodyPr/>
                    <a:lstStyle/>
                    <a:p>
                      <a:endParaRPr lang="en-US" dirty="0"/>
                    </a:p>
                  </a:txBody>
                  <a:tcPr>
                    <a:solidFill>
                      <a:srgbClr val="FF6600"/>
                    </a:solidFill>
                  </a:tcPr>
                </a:tc>
                <a:tc>
                  <a:txBody>
                    <a:bodyPr/>
                    <a:lstStyle/>
                    <a:p>
                      <a:endParaRPr lang="en-US" dirty="0"/>
                    </a:p>
                  </a:txBody>
                  <a:tcPr>
                    <a:solidFill>
                      <a:srgbClr val="FF6600"/>
                    </a:solidFill>
                  </a:tcPr>
                </a:tc>
                <a:tc>
                  <a:txBody>
                    <a:bodyPr/>
                    <a:lstStyle/>
                    <a:p>
                      <a:endParaRPr lang="en-US"/>
                    </a:p>
                  </a:txBody>
                  <a:tcPr/>
                </a:tc>
                <a:tc>
                  <a:txBody>
                    <a:bodyPr/>
                    <a:lstStyle/>
                    <a:p>
                      <a:endParaRPr lang="en-US" dirty="0"/>
                    </a:p>
                  </a:txBody>
                  <a:tcPr/>
                </a:tc>
                <a:tc>
                  <a:txBody>
                    <a:bodyPr/>
                    <a:lstStyle/>
                    <a:p>
                      <a:endParaRPr lang="en-US"/>
                    </a:p>
                  </a:txBody>
                  <a:tcPr>
                    <a:solidFill>
                      <a:srgbClr val="CCFFCC"/>
                    </a:solidFill>
                  </a:tcPr>
                </a:tc>
                <a:tc>
                  <a:txBody>
                    <a:bodyPr/>
                    <a:lstStyle/>
                    <a:p>
                      <a:endParaRPr lang="en-US" dirty="0"/>
                    </a:p>
                  </a:txBody>
                  <a:tcPr>
                    <a:solidFill>
                      <a:srgbClr val="CCFFCC"/>
                    </a:solidFill>
                  </a:tcPr>
                </a:tc>
                <a:tc>
                  <a:txBody>
                    <a:bodyPr/>
                    <a:lstStyle/>
                    <a:p>
                      <a:endParaRPr lang="en-US" dirty="0"/>
                    </a:p>
                  </a:txBody>
                  <a:tcPr>
                    <a:solidFill>
                      <a:srgbClr val="CCFFCC"/>
                    </a:solidFill>
                  </a:tcPr>
                </a:tc>
              </a:tr>
              <a:tr h="64581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645811">
                <a:tc>
                  <a:txBody>
                    <a:bodyPr/>
                    <a:lstStyle/>
                    <a:p>
                      <a:r>
                        <a:rPr lang="en-US" dirty="0" smtClean="0"/>
                        <a:t>OP1</a:t>
                      </a:r>
                      <a:endParaRPr lang="en-US" dirty="0"/>
                    </a:p>
                  </a:txBody>
                  <a:tcPr>
                    <a:solidFill>
                      <a:srgbClr val="FF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64581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OP3</a:t>
                      </a:r>
                      <a:endParaRPr lang="en-US" dirty="0"/>
                    </a:p>
                  </a:txBody>
                  <a:tcPr>
                    <a:solidFill>
                      <a:schemeClr val="tx2">
                        <a:lumMod val="40000"/>
                        <a:lumOff val="60000"/>
                      </a:schemeClr>
                    </a:solidFill>
                  </a:tcPr>
                </a:tc>
                <a:tc>
                  <a:txBody>
                    <a:bodyPr/>
                    <a:lstStyle/>
                    <a:p>
                      <a:endParaRPr lang="en-US"/>
                    </a:p>
                  </a:txBody>
                  <a:tcPr/>
                </a:tc>
                <a:tc>
                  <a:txBody>
                    <a:bodyPr/>
                    <a:lstStyle/>
                    <a:p>
                      <a:endParaRPr lang="en-US"/>
                    </a:p>
                  </a:txBody>
                  <a:tcPr/>
                </a:tc>
                <a:tc>
                  <a:txBody>
                    <a:bodyPr/>
                    <a:lstStyle/>
                    <a:p>
                      <a:endParaRPr lang="en-US"/>
                    </a:p>
                  </a:txBody>
                  <a:tcPr/>
                </a:tc>
              </a:tr>
              <a:tr h="64581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45811">
                <a:tc>
                  <a:txBody>
                    <a:bodyPr/>
                    <a:lstStyle/>
                    <a:p>
                      <a:endParaRPr lang="en-US"/>
                    </a:p>
                  </a:txBody>
                  <a:tcPr/>
                </a:tc>
                <a:tc>
                  <a:txBody>
                    <a:bodyPr/>
                    <a:lstStyle/>
                    <a:p>
                      <a:endParaRPr lang="en-US"/>
                    </a:p>
                  </a:txBody>
                  <a:tcPr/>
                </a:tc>
                <a:tc>
                  <a:txBody>
                    <a:bodyPr/>
                    <a:lstStyle/>
                    <a:p>
                      <a:r>
                        <a:rPr lang="en-US" dirty="0" smtClean="0"/>
                        <a:t>OP2</a:t>
                      </a:r>
                      <a:endParaRPr lang="en-US" dirty="0"/>
                    </a:p>
                  </a:txBody>
                  <a:tcPr>
                    <a:solidFill>
                      <a:srgbClr val="0000FF"/>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OP4</a:t>
                      </a:r>
                      <a:endParaRPr lang="en-US" dirty="0"/>
                    </a:p>
                  </a:txBody>
                  <a:tcPr>
                    <a:solidFill>
                      <a:srgbClr val="FFFF00"/>
                    </a:solidFill>
                  </a:tcPr>
                </a:tc>
                <a:tc>
                  <a:txBody>
                    <a:bodyPr/>
                    <a:lstStyle/>
                    <a:p>
                      <a:endParaRPr lang="en-US" dirty="0"/>
                    </a:p>
                  </a:txBody>
                  <a:tcPr/>
                </a:tc>
              </a:tr>
            </a:tbl>
          </a:graphicData>
        </a:graphic>
      </p:graphicFrame>
      <p:pic>
        <p:nvPicPr>
          <p:cNvPr id="5" name="Picture 4" descr="40-ozobotbrand-pr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426" y="5719694"/>
            <a:ext cx="1025138" cy="735903"/>
          </a:xfrm>
          <a:prstGeom prst="rect">
            <a:avLst/>
          </a:prstGeom>
        </p:spPr>
      </p:pic>
      <p:pic>
        <p:nvPicPr>
          <p:cNvPr id="6" name="Picture 5" descr="40-ozobotbrand-pr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336" y="5719694"/>
            <a:ext cx="1025138" cy="735903"/>
          </a:xfrm>
          <a:prstGeom prst="rect">
            <a:avLst/>
          </a:prstGeom>
        </p:spPr>
      </p:pic>
      <p:pic>
        <p:nvPicPr>
          <p:cNvPr id="7" name="Picture 6" descr="40-ozobotbrand-pr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336" y="1396996"/>
            <a:ext cx="1025138" cy="735903"/>
          </a:xfrm>
          <a:prstGeom prst="rect">
            <a:avLst/>
          </a:prstGeom>
        </p:spPr>
      </p:pic>
      <p:pic>
        <p:nvPicPr>
          <p:cNvPr id="8" name="Picture 7" descr="40-ozobotbrand-pr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426" y="2001321"/>
            <a:ext cx="1025138" cy="735903"/>
          </a:xfrm>
          <a:prstGeom prst="rect">
            <a:avLst/>
          </a:prstGeom>
        </p:spPr>
      </p:pic>
    </p:spTree>
    <p:extLst>
      <p:ext uri="{BB962C8B-B14F-4D97-AF65-F5344CB8AC3E}">
        <p14:creationId xmlns:p14="http://schemas.microsoft.com/office/powerpoint/2010/main" val="83049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approach</a:t>
            </a:r>
            <a:endParaRPr lang="en-US" dirty="0"/>
          </a:p>
        </p:txBody>
      </p:sp>
      <p:sp>
        <p:nvSpPr>
          <p:cNvPr id="3" name="Content Placeholder 2"/>
          <p:cNvSpPr>
            <a:spLocks noGrp="1"/>
          </p:cNvSpPr>
          <p:nvPr>
            <p:ph idx="1"/>
          </p:nvPr>
        </p:nvSpPr>
        <p:spPr/>
        <p:txBody>
          <a:bodyPr/>
          <a:lstStyle/>
          <a:p>
            <a:r>
              <a:rPr lang="en-US" dirty="0" smtClean="0"/>
              <a:t>Centralized approach:</a:t>
            </a:r>
          </a:p>
          <a:p>
            <a:pPr lvl="1"/>
            <a:r>
              <a:rPr lang="en-US" dirty="0" smtClean="0"/>
              <a:t>At beginning each robot is going to be initialized with the operations it should go to, </a:t>
            </a:r>
            <a:r>
              <a:rPr lang="en-US" dirty="0"/>
              <a:t>e</a:t>
            </a:r>
            <a:r>
              <a:rPr lang="en-US" dirty="0" smtClean="0"/>
              <a:t>.g. Operations that need to be in specific order, other operations that can be visited in any order, etc.</a:t>
            </a:r>
          </a:p>
          <a:p>
            <a:pPr lvl="1"/>
            <a:r>
              <a:rPr lang="en-US" dirty="0" smtClean="0"/>
              <a:t>Centralized planner will calculate the path for all robots, considering each operation that is occupied as nodes that have weighted step number. For example, each regular node count as 1 step on path, but a node representing an operation counts as many steps as the time it</a:t>
            </a:r>
            <a:r>
              <a:rPr lang="en-US" dirty="0" smtClean="0"/>
              <a:t>’s occupied by some robot. That means, if an operation take 60 steps to finish and there is a robot being processed there, the node counts as how many steps are still remaining. The steps are decremented in counter.</a:t>
            </a:r>
            <a:endParaRPr lang="en-US" dirty="0"/>
          </a:p>
        </p:txBody>
      </p:sp>
    </p:spTree>
    <p:extLst>
      <p:ext uri="{BB962C8B-B14F-4D97-AF65-F5344CB8AC3E}">
        <p14:creationId xmlns:p14="http://schemas.microsoft.com/office/powerpoint/2010/main" val="4734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approach</a:t>
            </a:r>
            <a:endParaRPr lang="en-US" dirty="0"/>
          </a:p>
        </p:txBody>
      </p:sp>
      <p:sp>
        <p:nvSpPr>
          <p:cNvPr id="3" name="Content Placeholder 2"/>
          <p:cNvSpPr>
            <a:spLocks noGrp="1"/>
          </p:cNvSpPr>
          <p:nvPr>
            <p:ph idx="1"/>
          </p:nvPr>
        </p:nvSpPr>
        <p:spPr/>
        <p:txBody>
          <a:bodyPr/>
          <a:lstStyle/>
          <a:p>
            <a:r>
              <a:rPr lang="en-US" dirty="0" smtClean="0"/>
              <a:t>Decentralized approach:</a:t>
            </a:r>
          </a:p>
          <a:p>
            <a:pPr lvl="1"/>
            <a:r>
              <a:rPr lang="en-US" dirty="0" smtClean="0"/>
              <a:t>If for some reason the original plan doesn</a:t>
            </a:r>
            <a:r>
              <a:rPr lang="en-US" dirty="0" smtClean="0"/>
              <a:t>’t work, resulting in a collision between robots, the robot stop and wait for specified time and try to keep following the initial plan. If collision remains, it become an independent decentralized agent calculating his own paths. </a:t>
            </a:r>
          </a:p>
          <a:p>
            <a:pPr lvl="1"/>
            <a:r>
              <a:rPr lang="en-US" dirty="0" smtClean="0"/>
              <a:t>This might occur due to any external influence: low battery might make robot move slower than expected; too grip or slippery ground may affect the speed or direction of a robot, etc. </a:t>
            </a:r>
            <a:endParaRPr lang="en-US" dirty="0"/>
          </a:p>
        </p:txBody>
      </p:sp>
    </p:spTree>
    <p:extLst>
      <p:ext uri="{BB962C8B-B14F-4D97-AF65-F5344CB8AC3E}">
        <p14:creationId xmlns:p14="http://schemas.microsoft.com/office/powerpoint/2010/main" val="3703510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51</TotalTime>
  <Words>338</Words>
  <Application>Microsoft Macintosh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Clarity</vt:lpstr>
      <vt:lpstr>Multi-Agent Path Finding</vt:lpstr>
      <vt:lpstr>Problem</vt:lpstr>
      <vt:lpstr>Problem model</vt:lpstr>
      <vt:lpstr>Grid Map</vt:lpstr>
      <vt:lpstr>Proposed approach</vt:lpstr>
      <vt:lpstr>Proposed approach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Multi-Agent Path Finding</dc:title>
  <dc:creator>Felipe Vianna</dc:creator>
  <cp:lastModifiedBy>Felipe Vianna</cp:lastModifiedBy>
  <cp:revision>8</cp:revision>
  <dcterms:created xsi:type="dcterms:W3CDTF">2018-03-05T15:53:32Z</dcterms:created>
  <dcterms:modified xsi:type="dcterms:W3CDTF">2018-03-05T16:54:51Z</dcterms:modified>
</cp:coreProperties>
</file>