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82" r:id="rId2"/>
    <p:sldId id="288" r:id="rId3"/>
    <p:sldId id="290" r:id="rId4"/>
    <p:sldId id="291" r:id="rId5"/>
    <p:sldId id="273" r:id="rId6"/>
    <p:sldId id="301" r:id="rId7"/>
    <p:sldId id="294" r:id="rId8"/>
    <p:sldId id="302" r:id="rId9"/>
    <p:sldId id="296" r:id="rId10"/>
    <p:sldId id="293" r:id="rId11"/>
    <p:sldId id="299" r:id="rId12"/>
    <p:sldId id="300" r:id="rId13"/>
    <p:sldId id="272" r:id="rId14"/>
    <p:sldId id="275" r:id="rId15"/>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17" userDrawn="1">
          <p15:clr>
            <a:srgbClr val="A4A3A4"/>
          </p15:clr>
        </p15:guide>
        <p15:guide id="2" pos="65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6134"/>
    <a:srgbClr val="42E28A"/>
    <a:srgbClr val="054B28"/>
    <a:srgbClr val="148246"/>
    <a:srgbClr val="149B55"/>
    <a:srgbClr val="1ACC6F"/>
    <a:srgbClr val="199B55"/>
    <a:srgbClr val="158949"/>
    <a:srgbClr val="158C4C"/>
    <a:srgbClr val="C32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édio 2 - Ênfas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enhum Estilo, Grade de Tabe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09"/>
  </p:normalViewPr>
  <p:slideViewPr>
    <p:cSldViewPr>
      <p:cViewPr varScale="1">
        <p:scale>
          <a:sx n="92" d="100"/>
          <a:sy n="92" d="100"/>
        </p:scale>
        <p:origin x="1664" y="168"/>
      </p:cViewPr>
      <p:guideLst>
        <p:guide orient="horz" pos="1117"/>
        <p:guide pos="65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dirty="0"/>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028CC1-B90E-47D8-99C5-6BAA1811C342}" type="datetimeFigureOut">
              <a:rPr lang="pt-BR" smtClean="0"/>
              <a:t>06/11/2019</a:t>
            </a:fld>
            <a:endParaRPr lang="pt-BR" dirty="0"/>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dirty="0"/>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dirty="0"/>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D9D351C-CD6A-4EE7-B691-C83BC0E42DF7}" type="slidenum">
              <a:rPr lang="pt-BR" smtClean="0"/>
              <a:t>‹nº›</a:t>
            </a:fld>
            <a:endParaRPr lang="pt-BR" dirty="0"/>
          </a:p>
        </p:txBody>
      </p:sp>
    </p:spTree>
    <p:extLst>
      <p:ext uri="{BB962C8B-B14F-4D97-AF65-F5344CB8AC3E}">
        <p14:creationId xmlns:p14="http://schemas.microsoft.com/office/powerpoint/2010/main" val="30964438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sciencedirect.com/science/article/pii/S0167739X13002082#f000005"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www.sciencedirect.com/science/article/pii/S0167739X13002082"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b="0" i="0" kern="1200" dirty="0">
                <a:solidFill>
                  <a:schemeClr val="tx1"/>
                </a:solidFill>
                <a:effectLst/>
                <a:latin typeface="+mn-lt"/>
                <a:ea typeface="+mn-ea"/>
                <a:cs typeface="+mn-cs"/>
              </a:rPr>
              <a:t>With the Cellular scheme, each individual is executed by a computing device separately. When crossover and mutation occur, individuals only mate with their connected neighbors. The form of how individuals connected is called connection topology. It is obvious that the way to spread the result of each individual is decided by the structure of topology, so that the connection topology is a key factor that affect the effect of the Cellular scheme.</a:t>
            </a:r>
          </a:p>
          <a:p>
            <a:endParaRPr lang="en-US" sz="1200" b="0" i="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Hierarchy PGA</a:t>
            </a:r>
            <a:r>
              <a:rPr lang="en-US" sz="1200" b="0" i="0" kern="1200" dirty="0">
                <a:solidFill>
                  <a:schemeClr val="tx1"/>
                </a:solidFill>
                <a:effectLst/>
                <a:latin typeface="+mn-lt"/>
                <a:ea typeface="+mn-ea"/>
                <a:cs typeface="+mn-cs"/>
              </a:rPr>
              <a:t> is actually the mixture of the schemes above. Generally, in a Hierarchy PGA, a GA population is divided into several parts. Each part uses a particular scheme, which is called the lower layer; and each part acts as an individual in the top layer which follows another scheme. </a:t>
            </a:r>
            <a:r>
              <a:rPr lang="en-US" sz="1200" b="0" i="0" u="none" strike="noStrike" kern="1200" dirty="0">
                <a:solidFill>
                  <a:schemeClr val="tx1"/>
                </a:solidFill>
                <a:effectLst/>
                <a:latin typeface="+mn-lt"/>
                <a:ea typeface="+mn-ea"/>
                <a:cs typeface="+mn-cs"/>
                <a:hlinkClick r:id="rId3"/>
              </a:rPr>
              <a:t>Fig. 1</a:t>
            </a:r>
            <a:r>
              <a:rPr lang="en-US" sz="1200" b="0" i="0" kern="1200" dirty="0">
                <a:solidFill>
                  <a:schemeClr val="tx1"/>
                </a:solidFill>
                <a:effectLst/>
                <a:latin typeface="+mn-lt"/>
                <a:ea typeface="+mn-ea"/>
                <a:cs typeface="+mn-cs"/>
              </a:rPr>
              <a:t> shows an example of a Hierarchy PGA which combines the Island scheme (the lower layer) and Cellular scheme (the top layer). A Hierarchy PGA is actually a trade-off or compromise of different schemes, and is very flexible, so that Hierarchy PGA is designed to fit different computing environments.</a:t>
            </a:r>
          </a:p>
          <a:p>
            <a:endParaRPr lang="en-US" sz="1200" b="0" i="0" kern="1200" dirty="0">
              <a:solidFill>
                <a:schemeClr val="tx1"/>
              </a:solidFill>
              <a:effectLst/>
              <a:latin typeface="+mn-lt"/>
              <a:ea typeface="+mn-ea"/>
              <a:cs typeface="+mn-cs"/>
            </a:endParaRPr>
          </a:p>
          <a:p>
            <a:r>
              <a:rPr lang="pt-BR" dirty="0">
                <a:hlinkClick r:id="rId4"/>
              </a:rPr>
              <a:t>https://www.sciencedirect.com/science/article/pii/S0167739X13002082</a:t>
            </a:r>
            <a:endParaRPr lang="pt-BR" dirty="0"/>
          </a:p>
        </p:txBody>
      </p:sp>
      <p:sp>
        <p:nvSpPr>
          <p:cNvPr id="4" name="Espaço Reservado para Número de Slide 3"/>
          <p:cNvSpPr>
            <a:spLocks noGrp="1"/>
          </p:cNvSpPr>
          <p:nvPr>
            <p:ph type="sldNum" sz="quarter" idx="10"/>
          </p:nvPr>
        </p:nvSpPr>
        <p:spPr/>
        <p:txBody>
          <a:bodyPr/>
          <a:lstStyle/>
          <a:p>
            <a:fld id="{4D9D351C-CD6A-4EE7-B691-C83BC0E42DF7}" type="slidenum">
              <a:rPr lang="pt-BR" smtClean="0"/>
              <a:t>9</a:t>
            </a:fld>
            <a:endParaRPr lang="pt-BR" dirty="0"/>
          </a:p>
        </p:txBody>
      </p:sp>
    </p:spTree>
    <p:extLst>
      <p:ext uri="{BB962C8B-B14F-4D97-AF65-F5344CB8AC3E}">
        <p14:creationId xmlns:p14="http://schemas.microsoft.com/office/powerpoint/2010/main" val="27231743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4D9D351C-CD6A-4EE7-B691-C83BC0E42DF7}" type="slidenum">
              <a:rPr lang="pt-BR" smtClean="0"/>
              <a:t>13</a:t>
            </a:fld>
            <a:endParaRPr lang="pt-BR" dirty="0"/>
          </a:p>
        </p:txBody>
      </p:sp>
    </p:spTree>
    <p:extLst>
      <p:ext uri="{BB962C8B-B14F-4D97-AF65-F5344CB8AC3E}">
        <p14:creationId xmlns:p14="http://schemas.microsoft.com/office/powerpoint/2010/main" val="398847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a:t>Clique para editar o título mestre</a:t>
            </a: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F3B4B977-AD5C-4F3D-992F-860711DBDA8C}" type="datetimeFigureOut">
              <a:rPr lang="pt-BR" smtClean="0"/>
              <a:t>06/11/2019</a:t>
            </a:fld>
            <a:endParaRPr lang="pt-BR" dirty="0"/>
          </a:p>
        </p:txBody>
      </p:sp>
      <p:sp>
        <p:nvSpPr>
          <p:cNvPr id="5" name="Espaço Reservado para Rodapé 4"/>
          <p:cNvSpPr>
            <a:spLocks noGrp="1"/>
          </p:cNvSpPr>
          <p:nvPr>
            <p:ph type="ftr" sz="quarter" idx="11"/>
          </p:nvPr>
        </p:nvSpPr>
        <p:spPr/>
        <p:txBody>
          <a:bodyPr/>
          <a:lstStyle/>
          <a:p>
            <a:endParaRPr lang="pt-BR" dirty="0"/>
          </a:p>
        </p:txBody>
      </p:sp>
      <p:sp>
        <p:nvSpPr>
          <p:cNvPr id="6" name="Espaço Reservado para Número de Slide 5"/>
          <p:cNvSpPr>
            <a:spLocks noGrp="1"/>
          </p:cNvSpPr>
          <p:nvPr>
            <p:ph type="sldNum" sz="quarter" idx="12"/>
          </p:nvPr>
        </p:nvSpPr>
        <p:spPr/>
        <p:txBody>
          <a:bodyPr/>
          <a:lstStyle/>
          <a:p>
            <a:fld id="{53AA0E47-E0C0-45CC-B12C-3507664E132E}" type="slidenum">
              <a:rPr lang="pt-BR" smtClean="0"/>
              <a:t>‹nº›</a:t>
            </a:fld>
            <a:endParaRPr lang="pt-BR" dirty="0"/>
          </a:p>
        </p:txBody>
      </p:sp>
    </p:spTree>
    <p:extLst>
      <p:ext uri="{BB962C8B-B14F-4D97-AF65-F5344CB8AC3E}">
        <p14:creationId xmlns:p14="http://schemas.microsoft.com/office/powerpoint/2010/main" val="151286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F3B4B977-AD5C-4F3D-992F-860711DBDA8C}" type="datetimeFigureOut">
              <a:rPr lang="pt-BR" smtClean="0"/>
              <a:t>06/11/2019</a:t>
            </a:fld>
            <a:endParaRPr lang="pt-BR" dirty="0"/>
          </a:p>
        </p:txBody>
      </p:sp>
      <p:sp>
        <p:nvSpPr>
          <p:cNvPr id="5" name="Espaço Reservado para Rodapé 4"/>
          <p:cNvSpPr>
            <a:spLocks noGrp="1"/>
          </p:cNvSpPr>
          <p:nvPr>
            <p:ph type="ftr" sz="quarter" idx="11"/>
          </p:nvPr>
        </p:nvSpPr>
        <p:spPr/>
        <p:txBody>
          <a:bodyPr/>
          <a:lstStyle/>
          <a:p>
            <a:endParaRPr lang="pt-BR" dirty="0"/>
          </a:p>
        </p:txBody>
      </p:sp>
      <p:sp>
        <p:nvSpPr>
          <p:cNvPr id="6" name="Espaço Reservado para Número de Slide 5"/>
          <p:cNvSpPr>
            <a:spLocks noGrp="1"/>
          </p:cNvSpPr>
          <p:nvPr>
            <p:ph type="sldNum" sz="quarter" idx="12"/>
          </p:nvPr>
        </p:nvSpPr>
        <p:spPr/>
        <p:txBody>
          <a:bodyPr/>
          <a:lstStyle/>
          <a:p>
            <a:fld id="{53AA0E47-E0C0-45CC-B12C-3507664E132E}" type="slidenum">
              <a:rPr lang="pt-BR" smtClean="0"/>
              <a:t>‹nº›</a:t>
            </a:fld>
            <a:endParaRPr lang="pt-BR" dirty="0"/>
          </a:p>
        </p:txBody>
      </p:sp>
    </p:spTree>
    <p:extLst>
      <p:ext uri="{BB962C8B-B14F-4D97-AF65-F5344CB8AC3E}">
        <p14:creationId xmlns:p14="http://schemas.microsoft.com/office/powerpoint/2010/main" val="304666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F3B4B977-AD5C-4F3D-992F-860711DBDA8C}" type="datetimeFigureOut">
              <a:rPr lang="pt-BR" smtClean="0"/>
              <a:t>06/11/2019</a:t>
            </a:fld>
            <a:endParaRPr lang="pt-BR" dirty="0"/>
          </a:p>
        </p:txBody>
      </p:sp>
      <p:sp>
        <p:nvSpPr>
          <p:cNvPr id="5" name="Espaço Reservado para Rodapé 4"/>
          <p:cNvSpPr>
            <a:spLocks noGrp="1"/>
          </p:cNvSpPr>
          <p:nvPr>
            <p:ph type="ftr" sz="quarter" idx="11"/>
          </p:nvPr>
        </p:nvSpPr>
        <p:spPr/>
        <p:txBody>
          <a:bodyPr/>
          <a:lstStyle/>
          <a:p>
            <a:endParaRPr lang="pt-BR" dirty="0"/>
          </a:p>
        </p:txBody>
      </p:sp>
      <p:sp>
        <p:nvSpPr>
          <p:cNvPr id="6" name="Espaço Reservado para Número de Slide 5"/>
          <p:cNvSpPr>
            <a:spLocks noGrp="1"/>
          </p:cNvSpPr>
          <p:nvPr>
            <p:ph type="sldNum" sz="quarter" idx="12"/>
          </p:nvPr>
        </p:nvSpPr>
        <p:spPr/>
        <p:txBody>
          <a:bodyPr/>
          <a:lstStyle/>
          <a:p>
            <a:fld id="{53AA0E47-E0C0-45CC-B12C-3507664E132E}" type="slidenum">
              <a:rPr lang="pt-BR" smtClean="0"/>
              <a:t>‹nº›</a:t>
            </a:fld>
            <a:endParaRPr lang="pt-BR" dirty="0"/>
          </a:p>
        </p:txBody>
      </p:sp>
    </p:spTree>
    <p:extLst>
      <p:ext uri="{BB962C8B-B14F-4D97-AF65-F5344CB8AC3E}">
        <p14:creationId xmlns:p14="http://schemas.microsoft.com/office/powerpoint/2010/main" val="159364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F3B4B977-AD5C-4F3D-992F-860711DBDA8C}" type="datetimeFigureOut">
              <a:rPr lang="pt-BR" smtClean="0"/>
              <a:t>06/11/2019</a:t>
            </a:fld>
            <a:endParaRPr lang="pt-BR" dirty="0"/>
          </a:p>
        </p:txBody>
      </p:sp>
      <p:sp>
        <p:nvSpPr>
          <p:cNvPr id="5" name="Espaço Reservado para Rodapé 4"/>
          <p:cNvSpPr>
            <a:spLocks noGrp="1"/>
          </p:cNvSpPr>
          <p:nvPr>
            <p:ph type="ftr" sz="quarter" idx="11"/>
          </p:nvPr>
        </p:nvSpPr>
        <p:spPr/>
        <p:txBody>
          <a:bodyPr/>
          <a:lstStyle/>
          <a:p>
            <a:endParaRPr lang="pt-BR" dirty="0"/>
          </a:p>
        </p:txBody>
      </p:sp>
      <p:sp>
        <p:nvSpPr>
          <p:cNvPr id="6" name="Espaço Reservado para Número de Slide 5"/>
          <p:cNvSpPr>
            <a:spLocks noGrp="1"/>
          </p:cNvSpPr>
          <p:nvPr>
            <p:ph type="sldNum" sz="quarter" idx="12"/>
          </p:nvPr>
        </p:nvSpPr>
        <p:spPr/>
        <p:txBody>
          <a:bodyPr/>
          <a:lstStyle/>
          <a:p>
            <a:fld id="{53AA0E47-E0C0-45CC-B12C-3507664E132E}" type="slidenum">
              <a:rPr lang="pt-BR" smtClean="0"/>
              <a:t>‹nº›</a:t>
            </a:fld>
            <a:endParaRPr lang="pt-BR" dirty="0"/>
          </a:p>
        </p:txBody>
      </p:sp>
    </p:spTree>
    <p:extLst>
      <p:ext uri="{BB962C8B-B14F-4D97-AF65-F5344CB8AC3E}">
        <p14:creationId xmlns:p14="http://schemas.microsoft.com/office/powerpoint/2010/main" val="3190737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a:t>Clique para editar o título mestre</a:t>
            </a: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 texto mestre</a:t>
            </a:r>
          </a:p>
        </p:txBody>
      </p:sp>
      <p:sp>
        <p:nvSpPr>
          <p:cNvPr id="4" name="Espaço Reservado para Data 3"/>
          <p:cNvSpPr>
            <a:spLocks noGrp="1"/>
          </p:cNvSpPr>
          <p:nvPr>
            <p:ph type="dt" sz="half" idx="10"/>
          </p:nvPr>
        </p:nvSpPr>
        <p:spPr/>
        <p:txBody>
          <a:bodyPr/>
          <a:lstStyle/>
          <a:p>
            <a:fld id="{F3B4B977-AD5C-4F3D-992F-860711DBDA8C}" type="datetimeFigureOut">
              <a:rPr lang="pt-BR" smtClean="0"/>
              <a:t>06/11/2019</a:t>
            </a:fld>
            <a:endParaRPr lang="pt-BR" dirty="0"/>
          </a:p>
        </p:txBody>
      </p:sp>
      <p:sp>
        <p:nvSpPr>
          <p:cNvPr id="5" name="Espaço Reservado para Rodapé 4"/>
          <p:cNvSpPr>
            <a:spLocks noGrp="1"/>
          </p:cNvSpPr>
          <p:nvPr>
            <p:ph type="ftr" sz="quarter" idx="11"/>
          </p:nvPr>
        </p:nvSpPr>
        <p:spPr/>
        <p:txBody>
          <a:bodyPr/>
          <a:lstStyle/>
          <a:p>
            <a:endParaRPr lang="pt-BR" dirty="0"/>
          </a:p>
        </p:txBody>
      </p:sp>
      <p:sp>
        <p:nvSpPr>
          <p:cNvPr id="6" name="Espaço Reservado para Número de Slide 5"/>
          <p:cNvSpPr>
            <a:spLocks noGrp="1"/>
          </p:cNvSpPr>
          <p:nvPr>
            <p:ph type="sldNum" sz="quarter" idx="12"/>
          </p:nvPr>
        </p:nvSpPr>
        <p:spPr/>
        <p:txBody>
          <a:bodyPr/>
          <a:lstStyle/>
          <a:p>
            <a:fld id="{53AA0E47-E0C0-45CC-B12C-3507664E132E}" type="slidenum">
              <a:rPr lang="pt-BR" smtClean="0"/>
              <a:t>‹nº›</a:t>
            </a:fld>
            <a:endParaRPr lang="pt-BR" dirty="0"/>
          </a:p>
        </p:txBody>
      </p:sp>
    </p:spTree>
    <p:extLst>
      <p:ext uri="{BB962C8B-B14F-4D97-AF65-F5344CB8AC3E}">
        <p14:creationId xmlns:p14="http://schemas.microsoft.com/office/powerpoint/2010/main" val="3610047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p>
            <a:fld id="{F3B4B977-AD5C-4F3D-992F-860711DBDA8C}" type="datetimeFigureOut">
              <a:rPr lang="pt-BR" smtClean="0"/>
              <a:t>06/11/2019</a:t>
            </a:fld>
            <a:endParaRPr lang="pt-BR" dirty="0"/>
          </a:p>
        </p:txBody>
      </p:sp>
      <p:sp>
        <p:nvSpPr>
          <p:cNvPr id="6" name="Espaço Reservado para Rodapé 5"/>
          <p:cNvSpPr>
            <a:spLocks noGrp="1"/>
          </p:cNvSpPr>
          <p:nvPr>
            <p:ph type="ftr" sz="quarter" idx="11"/>
          </p:nvPr>
        </p:nvSpPr>
        <p:spPr/>
        <p:txBody>
          <a:bodyPr/>
          <a:lstStyle/>
          <a:p>
            <a:endParaRPr lang="pt-BR" dirty="0"/>
          </a:p>
        </p:txBody>
      </p:sp>
      <p:sp>
        <p:nvSpPr>
          <p:cNvPr id="7" name="Espaço Reservado para Número de Slide 6"/>
          <p:cNvSpPr>
            <a:spLocks noGrp="1"/>
          </p:cNvSpPr>
          <p:nvPr>
            <p:ph type="sldNum" sz="quarter" idx="12"/>
          </p:nvPr>
        </p:nvSpPr>
        <p:spPr/>
        <p:txBody>
          <a:bodyPr/>
          <a:lstStyle/>
          <a:p>
            <a:fld id="{53AA0E47-E0C0-45CC-B12C-3507664E132E}" type="slidenum">
              <a:rPr lang="pt-BR" smtClean="0"/>
              <a:t>‹nº›</a:t>
            </a:fld>
            <a:endParaRPr lang="pt-BR" dirty="0"/>
          </a:p>
        </p:txBody>
      </p:sp>
    </p:spTree>
    <p:extLst>
      <p:ext uri="{BB962C8B-B14F-4D97-AF65-F5344CB8AC3E}">
        <p14:creationId xmlns:p14="http://schemas.microsoft.com/office/powerpoint/2010/main" val="3437032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a:t>Clique para editar o título mestre</a:t>
            </a: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p>
            <a:fld id="{F3B4B977-AD5C-4F3D-992F-860711DBDA8C}" type="datetimeFigureOut">
              <a:rPr lang="pt-BR" smtClean="0"/>
              <a:t>06/11/2019</a:t>
            </a:fld>
            <a:endParaRPr lang="pt-BR" dirty="0"/>
          </a:p>
        </p:txBody>
      </p:sp>
      <p:sp>
        <p:nvSpPr>
          <p:cNvPr id="8" name="Espaço Reservado para Rodapé 7"/>
          <p:cNvSpPr>
            <a:spLocks noGrp="1"/>
          </p:cNvSpPr>
          <p:nvPr>
            <p:ph type="ftr" sz="quarter" idx="11"/>
          </p:nvPr>
        </p:nvSpPr>
        <p:spPr/>
        <p:txBody>
          <a:bodyPr/>
          <a:lstStyle/>
          <a:p>
            <a:endParaRPr lang="pt-BR" dirty="0"/>
          </a:p>
        </p:txBody>
      </p:sp>
      <p:sp>
        <p:nvSpPr>
          <p:cNvPr id="9" name="Espaço Reservado para Número de Slide 8"/>
          <p:cNvSpPr>
            <a:spLocks noGrp="1"/>
          </p:cNvSpPr>
          <p:nvPr>
            <p:ph type="sldNum" sz="quarter" idx="12"/>
          </p:nvPr>
        </p:nvSpPr>
        <p:spPr/>
        <p:txBody>
          <a:bodyPr/>
          <a:lstStyle/>
          <a:p>
            <a:fld id="{53AA0E47-E0C0-45CC-B12C-3507664E132E}" type="slidenum">
              <a:rPr lang="pt-BR" smtClean="0"/>
              <a:t>‹nº›</a:t>
            </a:fld>
            <a:endParaRPr lang="pt-BR" dirty="0"/>
          </a:p>
        </p:txBody>
      </p:sp>
    </p:spTree>
    <p:extLst>
      <p:ext uri="{BB962C8B-B14F-4D97-AF65-F5344CB8AC3E}">
        <p14:creationId xmlns:p14="http://schemas.microsoft.com/office/powerpoint/2010/main" val="1556557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Data 2"/>
          <p:cNvSpPr>
            <a:spLocks noGrp="1"/>
          </p:cNvSpPr>
          <p:nvPr>
            <p:ph type="dt" sz="half" idx="10"/>
          </p:nvPr>
        </p:nvSpPr>
        <p:spPr/>
        <p:txBody>
          <a:bodyPr/>
          <a:lstStyle/>
          <a:p>
            <a:fld id="{F3B4B977-AD5C-4F3D-992F-860711DBDA8C}" type="datetimeFigureOut">
              <a:rPr lang="pt-BR" smtClean="0"/>
              <a:t>06/11/2019</a:t>
            </a:fld>
            <a:endParaRPr lang="pt-BR" dirty="0"/>
          </a:p>
        </p:txBody>
      </p:sp>
      <p:sp>
        <p:nvSpPr>
          <p:cNvPr id="4" name="Espaço Reservado para Rodapé 3"/>
          <p:cNvSpPr>
            <a:spLocks noGrp="1"/>
          </p:cNvSpPr>
          <p:nvPr>
            <p:ph type="ftr" sz="quarter" idx="11"/>
          </p:nvPr>
        </p:nvSpPr>
        <p:spPr/>
        <p:txBody>
          <a:bodyPr/>
          <a:lstStyle/>
          <a:p>
            <a:endParaRPr lang="pt-BR" dirty="0"/>
          </a:p>
        </p:txBody>
      </p:sp>
      <p:sp>
        <p:nvSpPr>
          <p:cNvPr id="5" name="Espaço Reservado para Número de Slide 4"/>
          <p:cNvSpPr>
            <a:spLocks noGrp="1"/>
          </p:cNvSpPr>
          <p:nvPr>
            <p:ph type="sldNum" sz="quarter" idx="12"/>
          </p:nvPr>
        </p:nvSpPr>
        <p:spPr/>
        <p:txBody>
          <a:bodyPr/>
          <a:lstStyle/>
          <a:p>
            <a:fld id="{53AA0E47-E0C0-45CC-B12C-3507664E132E}" type="slidenum">
              <a:rPr lang="pt-BR" smtClean="0"/>
              <a:t>‹nº›</a:t>
            </a:fld>
            <a:endParaRPr lang="pt-BR" dirty="0"/>
          </a:p>
        </p:txBody>
      </p:sp>
    </p:spTree>
    <p:extLst>
      <p:ext uri="{BB962C8B-B14F-4D97-AF65-F5344CB8AC3E}">
        <p14:creationId xmlns:p14="http://schemas.microsoft.com/office/powerpoint/2010/main" val="2774241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F3B4B977-AD5C-4F3D-992F-860711DBDA8C}" type="datetimeFigureOut">
              <a:rPr lang="pt-BR" smtClean="0"/>
              <a:t>06/11/2019</a:t>
            </a:fld>
            <a:endParaRPr lang="pt-BR" dirty="0"/>
          </a:p>
        </p:txBody>
      </p:sp>
      <p:sp>
        <p:nvSpPr>
          <p:cNvPr id="3" name="Espaço Reservado para Rodapé 2"/>
          <p:cNvSpPr>
            <a:spLocks noGrp="1"/>
          </p:cNvSpPr>
          <p:nvPr>
            <p:ph type="ftr" sz="quarter" idx="11"/>
          </p:nvPr>
        </p:nvSpPr>
        <p:spPr/>
        <p:txBody>
          <a:bodyPr/>
          <a:lstStyle/>
          <a:p>
            <a:endParaRPr lang="pt-BR" dirty="0"/>
          </a:p>
        </p:txBody>
      </p:sp>
      <p:sp>
        <p:nvSpPr>
          <p:cNvPr id="4" name="Espaço Reservado para Número de Slide 3"/>
          <p:cNvSpPr>
            <a:spLocks noGrp="1"/>
          </p:cNvSpPr>
          <p:nvPr>
            <p:ph type="sldNum" sz="quarter" idx="12"/>
          </p:nvPr>
        </p:nvSpPr>
        <p:spPr/>
        <p:txBody>
          <a:bodyPr/>
          <a:lstStyle/>
          <a:p>
            <a:fld id="{53AA0E47-E0C0-45CC-B12C-3507664E132E}" type="slidenum">
              <a:rPr lang="pt-BR" smtClean="0"/>
              <a:t>‹nº›</a:t>
            </a:fld>
            <a:endParaRPr lang="pt-BR" dirty="0"/>
          </a:p>
        </p:txBody>
      </p:sp>
    </p:spTree>
    <p:extLst>
      <p:ext uri="{BB962C8B-B14F-4D97-AF65-F5344CB8AC3E}">
        <p14:creationId xmlns:p14="http://schemas.microsoft.com/office/powerpoint/2010/main" val="3911591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a:t>Clique para editar o título mestre</a:t>
            </a: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F3B4B977-AD5C-4F3D-992F-860711DBDA8C}" type="datetimeFigureOut">
              <a:rPr lang="pt-BR" smtClean="0"/>
              <a:t>06/11/2019</a:t>
            </a:fld>
            <a:endParaRPr lang="pt-BR" dirty="0"/>
          </a:p>
        </p:txBody>
      </p:sp>
      <p:sp>
        <p:nvSpPr>
          <p:cNvPr id="6" name="Espaço Reservado para Rodapé 5"/>
          <p:cNvSpPr>
            <a:spLocks noGrp="1"/>
          </p:cNvSpPr>
          <p:nvPr>
            <p:ph type="ftr" sz="quarter" idx="11"/>
          </p:nvPr>
        </p:nvSpPr>
        <p:spPr/>
        <p:txBody>
          <a:bodyPr/>
          <a:lstStyle/>
          <a:p>
            <a:endParaRPr lang="pt-BR" dirty="0"/>
          </a:p>
        </p:txBody>
      </p:sp>
      <p:sp>
        <p:nvSpPr>
          <p:cNvPr id="7" name="Espaço Reservado para Número de Slide 6"/>
          <p:cNvSpPr>
            <a:spLocks noGrp="1"/>
          </p:cNvSpPr>
          <p:nvPr>
            <p:ph type="sldNum" sz="quarter" idx="12"/>
          </p:nvPr>
        </p:nvSpPr>
        <p:spPr/>
        <p:txBody>
          <a:bodyPr/>
          <a:lstStyle/>
          <a:p>
            <a:fld id="{53AA0E47-E0C0-45CC-B12C-3507664E132E}" type="slidenum">
              <a:rPr lang="pt-BR" smtClean="0"/>
              <a:t>‹nº›</a:t>
            </a:fld>
            <a:endParaRPr lang="pt-BR" dirty="0"/>
          </a:p>
        </p:txBody>
      </p:sp>
    </p:spTree>
    <p:extLst>
      <p:ext uri="{BB962C8B-B14F-4D97-AF65-F5344CB8AC3E}">
        <p14:creationId xmlns:p14="http://schemas.microsoft.com/office/powerpoint/2010/main" val="1651114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a:t>Clique para editar o título mestre</a:t>
            </a: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dirty="0"/>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F3B4B977-AD5C-4F3D-992F-860711DBDA8C}" type="datetimeFigureOut">
              <a:rPr lang="pt-BR" smtClean="0"/>
              <a:t>06/11/2019</a:t>
            </a:fld>
            <a:endParaRPr lang="pt-BR" dirty="0"/>
          </a:p>
        </p:txBody>
      </p:sp>
      <p:sp>
        <p:nvSpPr>
          <p:cNvPr id="6" name="Espaço Reservado para Rodapé 5"/>
          <p:cNvSpPr>
            <a:spLocks noGrp="1"/>
          </p:cNvSpPr>
          <p:nvPr>
            <p:ph type="ftr" sz="quarter" idx="11"/>
          </p:nvPr>
        </p:nvSpPr>
        <p:spPr/>
        <p:txBody>
          <a:bodyPr/>
          <a:lstStyle/>
          <a:p>
            <a:endParaRPr lang="pt-BR" dirty="0"/>
          </a:p>
        </p:txBody>
      </p:sp>
      <p:sp>
        <p:nvSpPr>
          <p:cNvPr id="7" name="Espaço Reservado para Número de Slide 6"/>
          <p:cNvSpPr>
            <a:spLocks noGrp="1"/>
          </p:cNvSpPr>
          <p:nvPr>
            <p:ph type="sldNum" sz="quarter" idx="12"/>
          </p:nvPr>
        </p:nvSpPr>
        <p:spPr/>
        <p:txBody>
          <a:bodyPr/>
          <a:lstStyle/>
          <a:p>
            <a:fld id="{53AA0E47-E0C0-45CC-B12C-3507664E132E}" type="slidenum">
              <a:rPr lang="pt-BR" smtClean="0"/>
              <a:t>‹nº›</a:t>
            </a:fld>
            <a:endParaRPr lang="pt-BR" dirty="0"/>
          </a:p>
        </p:txBody>
      </p:sp>
    </p:spTree>
    <p:extLst>
      <p:ext uri="{BB962C8B-B14F-4D97-AF65-F5344CB8AC3E}">
        <p14:creationId xmlns:p14="http://schemas.microsoft.com/office/powerpoint/2010/main" val="1014448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B4B977-AD5C-4F3D-992F-860711DBDA8C}" type="datetimeFigureOut">
              <a:rPr lang="pt-BR" smtClean="0"/>
              <a:t>06/11/2019</a:t>
            </a:fld>
            <a:endParaRPr lang="pt-BR" dirty="0"/>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dirty="0"/>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AA0E47-E0C0-45CC-B12C-3507664E132E}" type="slidenum">
              <a:rPr lang="pt-BR" smtClean="0"/>
              <a:t>‹nº›</a:t>
            </a:fld>
            <a:endParaRPr lang="pt-BR" dirty="0"/>
          </a:p>
        </p:txBody>
      </p:sp>
    </p:spTree>
    <p:extLst>
      <p:ext uri="{BB962C8B-B14F-4D97-AF65-F5344CB8AC3E}">
        <p14:creationId xmlns:p14="http://schemas.microsoft.com/office/powerpoint/2010/main" val="5509029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1" name="Imagem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17006" y="5708679"/>
            <a:ext cx="2195698" cy="748866"/>
          </a:xfrm>
          <a:prstGeom prst="rect">
            <a:avLst/>
          </a:prstGeom>
        </p:spPr>
      </p:pic>
      <p:sp>
        <p:nvSpPr>
          <p:cNvPr id="5" name="CaixaDeTexto 4"/>
          <p:cNvSpPr txBox="1"/>
          <p:nvPr/>
        </p:nvSpPr>
        <p:spPr>
          <a:xfrm>
            <a:off x="4052540" y="3549944"/>
            <a:ext cx="4760163" cy="461665"/>
          </a:xfrm>
          <a:prstGeom prst="rect">
            <a:avLst/>
          </a:prstGeom>
          <a:noFill/>
        </p:spPr>
        <p:txBody>
          <a:bodyPr wrap="square" rtlCol="0">
            <a:spAutoFit/>
          </a:bodyPr>
          <a:lstStyle/>
          <a:p>
            <a:pPr algn="r"/>
            <a:r>
              <a:rPr lang="pt-BR" sz="2400" dirty="0">
                <a:latin typeface="Verdana" panose="020B0604030504040204" pitchFamily="34" charset="0"/>
                <a:ea typeface="Verdana" panose="020B0604030504040204" pitchFamily="34" charset="0"/>
                <a:cs typeface="Verdana" panose="020B0604030504040204" pitchFamily="34" charset="0"/>
              </a:rPr>
              <a:t>Estudo de caso - mineração</a:t>
            </a:r>
          </a:p>
        </p:txBody>
      </p:sp>
      <p:sp>
        <p:nvSpPr>
          <p:cNvPr id="7" name="CaixaDeTexto 6"/>
          <p:cNvSpPr txBox="1"/>
          <p:nvPr/>
        </p:nvSpPr>
        <p:spPr>
          <a:xfrm>
            <a:off x="4788024" y="4149080"/>
            <a:ext cx="4061481" cy="1107996"/>
          </a:xfrm>
          <a:prstGeom prst="rect">
            <a:avLst/>
          </a:prstGeom>
          <a:noFill/>
        </p:spPr>
        <p:txBody>
          <a:bodyPr wrap="square" rtlCol="0">
            <a:spAutoFit/>
          </a:bodyPr>
          <a:lstStyle/>
          <a:p>
            <a:pPr algn="r"/>
            <a:r>
              <a:rPr lang="pt-BR" dirty="0">
                <a:latin typeface="Verdana" panose="020B0604030504040204" pitchFamily="34" charset="0"/>
                <a:ea typeface="Verdana" panose="020B0604030504040204" pitchFamily="34" charset="0"/>
                <a:cs typeface="Verdana" panose="020B0604030504040204" pitchFamily="34" charset="0"/>
              </a:rPr>
              <a:t>Felipe Nathan </a:t>
            </a:r>
            <a:r>
              <a:rPr lang="pt-BR" dirty="0" err="1">
                <a:latin typeface="Verdana" panose="020B0604030504040204" pitchFamily="34" charset="0"/>
                <a:ea typeface="Verdana" panose="020B0604030504040204" pitchFamily="34" charset="0"/>
                <a:cs typeface="Verdana" panose="020B0604030504040204" pitchFamily="34" charset="0"/>
              </a:rPr>
              <a:t>Welter</a:t>
            </a:r>
            <a:endParaRPr lang="pt-BR" dirty="0">
              <a:latin typeface="Verdana" panose="020B0604030504040204" pitchFamily="34" charset="0"/>
              <a:ea typeface="Verdana" panose="020B0604030504040204" pitchFamily="34" charset="0"/>
              <a:cs typeface="Verdana" panose="020B0604030504040204" pitchFamily="34" charset="0"/>
            </a:endParaRPr>
          </a:p>
          <a:p>
            <a:pPr algn="r"/>
            <a:r>
              <a:rPr lang="pt-BR" sz="1600" dirty="0">
                <a:latin typeface="Verdana" panose="020B0604030504040204" pitchFamily="34" charset="0"/>
                <a:ea typeface="Verdana" panose="020B0604030504040204" pitchFamily="34" charset="0"/>
                <a:cs typeface="Verdana" panose="020B0604030504040204" pitchFamily="34" charset="0"/>
              </a:rPr>
              <a:t>PPA – CCT </a:t>
            </a:r>
            <a:r>
              <a:rPr lang="pt-BR" sz="1600" dirty="0" err="1">
                <a:latin typeface="Verdana" panose="020B0604030504040204" pitchFamily="34" charset="0"/>
                <a:ea typeface="Verdana" panose="020B0604030504040204" pitchFamily="34" charset="0"/>
                <a:cs typeface="Verdana" panose="020B0604030504040204" pitchFamily="34" charset="0"/>
              </a:rPr>
              <a:t>Udesc</a:t>
            </a:r>
            <a:endParaRPr lang="pt-BR" sz="1600" dirty="0">
              <a:latin typeface="Verdana" panose="020B0604030504040204" pitchFamily="34" charset="0"/>
              <a:ea typeface="Verdana" panose="020B0604030504040204" pitchFamily="34" charset="0"/>
              <a:cs typeface="Verdana" panose="020B0604030504040204" pitchFamily="34" charset="0"/>
            </a:endParaRPr>
          </a:p>
          <a:p>
            <a:pPr algn="r"/>
            <a:r>
              <a:rPr lang="pt-BR" sz="1600" dirty="0">
                <a:latin typeface="Verdana" panose="020B0604030504040204" pitchFamily="34" charset="0"/>
                <a:ea typeface="Verdana" panose="020B0604030504040204" pitchFamily="34" charset="0"/>
                <a:cs typeface="Verdana" panose="020B0604030504040204" pitchFamily="34" charset="0"/>
              </a:rPr>
              <a:t>Professor Maurício A. </a:t>
            </a:r>
            <a:r>
              <a:rPr lang="pt-BR" sz="1600" dirty="0" err="1">
                <a:latin typeface="Verdana" panose="020B0604030504040204" pitchFamily="34" charset="0"/>
                <a:ea typeface="Verdana" panose="020B0604030504040204" pitchFamily="34" charset="0"/>
                <a:cs typeface="Verdana" panose="020B0604030504040204" pitchFamily="34" charset="0"/>
              </a:rPr>
              <a:t>Pillon</a:t>
            </a:r>
            <a:endParaRPr lang="pt-BR" sz="1600" dirty="0">
              <a:latin typeface="Verdana" panose="020B0604030504040204" pitchFamily="34" charset="0"/>
              <a:ea typeface="Verdana" panose="020B0604030504040204" pitchFamily="34" charset="0"/>
              <a:cs typeface="Verdana" panose="020B0604030504040204" pitchFamily="34" charset="0"/>
            </a:endParaRPr>
          </a:p>
          <a:p>
            <a:pPr algn="r"/>
            <a:r>
              <a:rPr lang="pt-BR" sz="1600" dirty="0">
                <a:latin typeface="Verdana" panose="020B0604030504040204" pitchFamily="34" charset="0"/>
                <a:ea typeface="Verdana" panose="020B0604030504040204" pitchFamily="34" charset="0"/>
                <a:cs typeface="Verdana" panose="020B0604030504040204" pitchFamily="34" charset="0"/>
              </a:rPr>
              <a:t>07/11/2019</a:t>
            </a:r>
          </a:p>
        </p:txBody>
      </p:sp>
      <p:sp>
        <p:nvSpPr>
          <p:cNvPr id="24" name="CaixaDeTexto 23"/>
          <p:cNvSpPr txBox="1"/>
          <p:nvPr/>
        </p:nvSpPr>
        <p:spPr>
          <a:xfrm>
            <a:off x="4211650" y="1730947"/>
            <a:ext cx="4601053" cy="1754326"/>
          </a:xfrm>
          <a:prstGeom prst="rect">
            <a:avLst/>
          </a:prstGeom>
          <a:noFill/>
        </p:spPr>
        <p:txBody>
          <a:bodyPr wrap="square" rtlCol="0">
            <a:spAutoFit/>
          </a:bodyPr>
          <a:lstStyle/>
          <a:p>
            <a:pPr algn="r"/>
            <a:r>
              <a:rPr lang="pt-BR" sz="3600" b="1" dirty="0">
                <a:latin typeface="Verdana" panose="020B0604030504040204" pitchFamily="34" charset="0"/>
                <a:ea typeface="Verdana" panose="020B0604030504040204" pitchFamily="34" charset="0"/>
                <a:cs typeface="Verdana" panose="020B0604030504040204" pitchFamily="34" charset="0"/>
              </a:rPr>
              <a:t>Estratégias de paralelização do AG para VRP</a:t>
            </a:r>
          </a:p>
        </p:txBody>
      </p:sp>
      <p:pic>
        <p:nvPicPr>
          <p:cNvPr id="2" name="Imagem 1"/>
          <p:cNvPicPr>
            <a:picLocks noChangeAspect="1"/>
          </p:cNvPicPr>
          <p:nvPr/>
        </p:nvPicPr>
        <p:blipFill rotWithShape="1">
          <a:blip r:embed="rId3" cstate="print">
            <a:extLst>
              <a:ext uri="{28A0092B-C50C-407E-A947-70E740481C1C}">
                <a14:useLocalDpi xmlns:a14="http://schemas.microsoft.com/office/drawing/2010/main" val="0"/>
              </a:ext>
            </a:extLst>
          </a:blip>
          <a:srcRect t="23653"/>
          <a:stretch/>
        </p:blipFill>
        <p:spPr>
          <a:xfrm flipV="1">
            <a:off x="-396552" y="188640"/>
            <a:ext cx="4449092" cy="6696744"/>
          </a:xfrm>
          <a:prstGeom prst="rect">
            <a:avLst/>
          </a:prstGeom>
        </p:spPr>
      </p:pic>
      <p:pic>
        <p:nvPicPr>
          <p:cNvPr id="4" name="Imagem 3"/>
          <p:cNvPicPr>
            <a:picLocks noChangeAspect="1"/>
          </p:cNvPicPr>
          <p:nvPr/>
        </p:nvPicPr>
        <p:blipFill rotWithShape="1">
          <a:blip r:embed="rId4" cstate="print">
            <a:extLst>
              <a:ext uri="{28A0092B-C50C-407E-A947-70E740481C1C}">
                <a14:useLocalDpi xmlns:a14="http://schemas.microsoft.com/office/drawing/2010/main" val="0"/>
              </a:ext>
            </a:extLst>
          </a:blip>
          <a:srcRect t="92210"/>
          <a:stretch/>
        </p:blipFill>
        <p:spPr>
          <a:xfrm flipH="1">
            <a:off x="3779912" y="0"/>
            <a:ext cx="5904657" cy="906947"/>
          </a:xfrm>
          <a:prstGeom prst="rect">
            <a:avLst/>
          </a:prstGeom>
        </p:spPr>
      </p:pic>
    </p:spTree>
    <p:extLst>
      <p:ext uri="{BB962C8B-B14F-4D97-AF65-F5344CB8AC3E}">
        <p14:creationId xmlns:p14="http://schemas.microsoft.com/office/powerpoint/2010/main" val="3123414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aixaDeTexto 16"/>
          <p:cNvSpPr txBox="1"/>
          <p:nvPr/>
        </p:nvSpPr>
        <p:spPr>
          <a:xfrm>
            <a:off x="393549" y="333523"/>
            <a:ext cx="6192688" cy="646331"/>
          </a:xfrm>
          <a:prstGeom prst="rect">
            <a:avLst/>
          </a:prstGeom>
          <a:noFill/>
        </p:spPr>
        <p:txBody>
          <a:bodyPr wrap="square" rtlCol="0">
            <a:spAutoFit/>
          </a:bodyPr>
          <a:lstStyle/>
          <a:p>
            <a:r>
              <a:rPr lang="pt-BR" sz="3600" b="1" dirty="0">
                <a:latin typeface="Verdana" panose="020B0604030504040204" pitchFamily="34" charset="0"/>
                <a:ea typeface="Verdana" panose="020B0604030504040204" pitchFamily="34" charset="0"/>
                <a:cs typeface="Verdana" panose="020B0604030504040204" pitchFamily="34" charset="0"/>
              </a:rPr>
              <a:t>Hardware</a:t>
            </a:r>
          </a:p>
        </p:txBody>
      </p:sp>
      <p:sp>
        <p:nvSpPr>
          <p:cNvPr id="20" name="Retângulo 19"/>
          <p:cNvSpPr/>
          <p:nvPr/>
        </p:nvSpPr>
        <p:spPr>
          <a:xfrm flipV="1">
            <a:off x="-36512" y="476670"/>
            <a:ext cx="323528" cy="360039"/>
          </a:xfrm>
          <a:prstGeom prst="rect">
            <a:avLst/>
          </a:prstGeom>
          <a:solidFill>
            <a:srgbClr val="149B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7" name="Imagem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015" y="6381328"/>
            <a:ext cx="1672379" cy="291764"/>
          </a:xfrm>
          <a:prstGeom prst="rect">
            <a:avLst/>
          </a:prstGeom>
        </p:spPr>
      </p:pic>
      <p:sp>
        <p:nvSpPr>
          <p:cNvPr id="6" name="CaixaDeTexto 5">
            <a:extLst>
              <a:ext uri="{FF2B5EF4-FFF2-40B4-BE49-F238E27FC236}">
                <a16:creationId xmlns:a16="http://schemas.microsoft.com/office/drawing/2014/main" id="{69C5D448-A54F-6E40-81F9-CAD6D7653764}"/>
              </a:ext>
            </a:extLst>
          </p:cNvPr>
          <p:cNvSpPr txBox="1"/>
          <p:nvPr/>
        </p:nvSpPr>
        <p:spPr>
          <a:xfrm>
            <a:off x="971600" y="1700808"/>
            <a:ext cx="5688632" cy="3539430"/>
          </a:xfrm>
          <a:prstGeom prst="rect">
            <a:avLst/>
          </a:prstGeom>
          <a:noFill/>
        </p:spPr>
        <p:txBody>
          <a:bodyPr wrap="square" rtlCol="0">
            <a:spAutoFit/>
          </a:bodyPr>
          <a:lstStyle/>
          <a:p>
            <a:pPr marL="285750" indent="-285750">
              <a:buFont typeface="Arial" panose="020B0604020202020204" pitchFamily="34" charset="0"/>
              <a:buChar char="•"/>
            </a:pPr>
            <a:r>
              <a:rPr lang="pt-BR" sz="1600" dirty="0">
                <a:latin typeface="Verdana" panose="020B0604030504040204" pitchFamily="34" charset="0"/>
                <a:ea typeface="Verdana" panose="020B0604030504040204" pitchFamily="34" charset="0"/>
                <a:cs typeface="Verdana" panose="020B0604030504040204" pitchFamily="34" charset="0"/>
              </a:rPr>
              <a:t>Hardwares de maior potencial e de gerações mais atuais podem trazer ganho de performance sem inviabilizar o custo do projeto.</a:t>
            </a:r>
          </a:p>
          <a:p>
            <a:pPr marL="285750" indent="-285750">
              <a:buFont typeface="Arial" panose="020B0604020202020204" pitchFamily="34" charset="0"/>
              <a:buChar char="•"/>
            </a:pPr>
            <a:endParaRPr lang="pt-BR" sz="1600" dirty="0">
              <a:latin typeface="Verdana" panose="020B0604030504040204" pitchFamily="34" charset="0"/>
              <a:ea typeface="Verdana" panose="020B0604030504040204" pitchFamily="34" charset="0"/>
              <a:cs typeface="Verdana" panose="020B0604030504040204" pitchFamily="34" charset="0"/>
            </a:endParaRPr>
          </a:p>
          <a:p>
            <a:r>
              <a:rPr lang="pt-BR" sz="1600" dirty="0">
                <a:latin typeface="Verdana" panose="020B0604030504040204" pitchFamily="34" charset="0"/>
                <a:ea typeface="Verdana" panose="020B0604030504040204" pitchFamily="34" charset="0"/>
                <a:cs typeface="Verdana" panose="020B0604030504040204" pitchFamily="34" charset="0"/>
              </a:rPr>
              <a:t>    Nas minas de grande porte:</a:t>
            </a:r>
          </a:p>
          <a:p>
            <a:pPr marL="742950" lvl="1" indent="-285750">
              <a:buFont typeface="Arial" panose="020B0604020202020204" pitchFamily="34" charset="0"/>
              <a:buChar char="•"/>
            </a:pPr>
            <a:r>
              <a:rPr lang="pt-BR" sz="1600" dirty="0" err="1">
                <a:latin typeface="Verdana" panose="020B0604030504040204" pitchFamily="34" charset="0"/>
                <a:ea typeface="Verdana" panose="020B0604030504040204" pitchFamily="34" charset="0"/>
                <a:cs typeface="Verdana" panose="020B0604030504040204" pitchFamily="34" charset="0"/>
              </a:rPr>
              <a:t>RaspberryPI</a:t>
            </a:r>
            <a:r>
              <a:rPr lang="pt-BR" sz="1600" dirty="0">
                <a:latin typeface="Verdana" panose="020B0604030504040204" pitchFamily="34" charset="0"/>
                <a:ea typeface="Verdana" panose="020B0604030504040204" pitchFamily="34" charset="0"/>
                <a:cs typeface="Verdana" panose="020B0604030504040204" pitchFamily="34" charset="0"/>
              </a:rPr>
              <a:t> 3: </a:t>
            </a:r>
            <a:r>
              <a:rPr lang="pt-BR" sz="1600" dirty="0" err="1">
                <a:latin typeface="Verdana" panose="020B0604030504040204" pitchFamily="34" charset="0"/>
                <a:ea typeface="Verdana" panose="020B0604030504040204" pitchFamily="34" charset="0"/>
                <a:cs typeface="Verdana" panose="020B0604030504040204" pitchFamily="34" charset="0"/>
              </a:rPr>
              <a:t>speedup</a:t>
            </a:r>
            <a:r>
              <a:rPr lang="pt-BR" sz="1600" dirty="0">
                <a:latin typeface="Verdana" panose="020B0604030504040204" pitchFamily="34" charset="0"/>
                <a:ea typeface="Verdana" panose="020B0604030504040204" pitchFamily="34" charset="0"/>
                <a:cs typeface="Verdana" panose="020B0604030504040204" pitchFamily="34" charset="0"/>
              </a:rPr>
              <a:t> de 1.15</a:t>
            </a:r>
          </a:p>
          <a:p>
            <a:pPr marL="742950" lvl="1" indent="-285750">
              <a:buFont typeface="Arial" panose="020B0604020202020204" pitchFamily="34" charset="0"/>
              <a:buChar char="•"/>
            </a:pPr>
            <a:r>
              <a:rPr lang="pt-BR" sz="1600" dirty="0" err="1">
                <a:latin typeface="Verdana" panose="020B0604030504040204" pitchFamily="34" charset="0"/>
                <a:ea typeface="Verdana" panose="020B0604030504040204" pitchFamily="34" charset="0"/>
                <a:cs typeface="Verdana" panose="020B0604030504040204" pitchFamily="34" charset="0"/>
              </a:rPr>
              <a:t>BananaPI</a:t>
            </a:r>
            <a:r>
              <a:rPr lang="pt-BR" sz="1600" dirty="0">
                <a:latin typeface="Verdana" panose="020B0604030504040204" pitchFamily="34" charset="0"/>
                <a:ea typeface="Verdana" panose="020B0604030504040204" pitchFamily="34" charset="0"/>
                <a:cs typeface="Verdana" panose="020B0604030504040204" pitchFamily="34" charset="0"/>
              </a:rPr>
              <a:t> M3: </a:t>
            </a:r>
            <a:r>
              <a:rPr lang="pt-BR" sz="1600" dirty="0" err="1">
                <a:latin typeface="Verdana" panose="020B0604030504040204" pitchFamily="34" charset="0"/>
                <a:ea typeface="Verdana" panose="020B0604030504040204" pitchFamily="34" charset="0"/>
                <a:cs typeface="Verdana" panose="020B0604030504040204" pitchFamily="34" charset="0"/>
              </a:rPr>
              <a:t>speedup</a:t>
            </a:r>
            <a:r>
              <a:rPr lang="pt-BR" sz="1600" dirty="0">
                <a:latin typeface="Verdana" panose="020B0604030504040204" pitchFamily="34" charset="0"/>
                <a:ea typeface="Verdana" panose="020B0604030504040204" pitchFamily="34" charset="0"/>
                <a:cs typeface="Verdana" panose="020B0604030504040204" pitchFamily="34" charset="0"/>
              </a:rPr>
              <a:t> de 1.29</a:t>
            </a:r>
          </a:p>
          <a:p>
            <a:pPr lvl="1"/>
            <a:r>
              <a:rPr lang="pt-BR" sz="1600" dirty="0">
                <a:latin typeface="Verdana" panose="020B0604030504040204" pitchFamily="34" charset="0"/>
                <a:ea typeface="Verdana" panose="020B0604030504040204" pitchFamily="34" charset="0"/>
                <a:cs typeface="Verdana" panose="020B0604030504040204" pitchFamily="34" charset="0"/>
              </a:rPr>
              <a:t>(em relação a execução sequencial)</a:t>
            </a:r>
          </a:p>
          <a:p>
            <a:pPr marL="742950" lvl="1" indent="-285750">
              <a:buFont typeface="Arial" panose="020B0604020202020204" pitchFamily="34" charset="0"/>
              <a:buChar char="•"/>
            </a:pPr>
            <a:endParaRPr lang="pt-BR" sz="1600" b="1"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anose="020B0604020202020204" pitchFamily="34" charset="0"/>
              <a:buChar char="•"/>
            </a:pPr>
            <a:r>
              <a:rPr lang="pt-BR" sz="1600" dirty="0">
                <a:latin typeface="Verdana" panose="020B0604030504040204" pitchFamily="34" charset="0"/>
                <a:ea typeface="Verdana" panose="020B0604030504040204" pitchFamily="34" charset="0"/>
                <a:cs typeface="Verdana" panose="020B0604030504040204" pitchFamily="34" charset="0"/>
              </a:rPr>
              <a:t>Customização do hardware – </a:t>
            </a:r>
            <a:r>
              <a:rPr lang="pt-BR" sz="1600" b="1" dirty="0" err="1">
                <a:latin typeface="Verdana" panose="020B0604030504040204" pitchFamily="34" charset="0"/>
                <a:ea typeface="Verdana" panose="020B0604030504040204" pitchFamily="34" charset="0"/>
                <a:cs typeface="Verdana" panose="020B0604030504040204" pitchFamily="34" charset="0"/>
              </a:rPr>
              <a:t>overclock</a:t>
            </a:r>
            <a:r>
              <a:rPr lang="pt-BR" sz="1600" dirty="0">
                <a:latin typeface="Verdana" panose="020B0604030504040204" pitchFamily="34" charset="0"/>
                <a:ea typeface="Verdana" panose="020B0604030504040204" pitchFamily="34" charset="0"/>
                <a:cs typeface="Verdana" panose="020B0604030504040204" pitchFamily="34" charset="0"/>
              </a:rPr>
              <a:t> do CPU.</a:t>
            </a:r>
          </a:p>
          <a:p>
            <a:pPr marL="285750" indent="-285750">
              <a:buFont typeface="Arial" panose="020B0604020202020204" pitchFamily="34" charset="0"/>
              <a:buChar char="•"/>
            </a:pPr>
            <a:endParaRPr lang="pt-BR" sz="16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anose="020B0604020202020204" pitchFamily="34" charset="0"/>
              <a:buChar char="•"/>
            </a:pPr>
            <a:r>
              <a:rPr lang="pt-BR" sz="1600" dirty="0">
                <a:latin typeface="Verdana" panose="020B0604030504040204" pitchFamily="34" charset="0"/>
                <a:ea typeface="Verdana" panose="020B0604030504040204" pitchFamily="34" charset="0"/>
                <a:cs typeface="Verdana" panose="020B0604030504040204" pitchFamily="34" charset="0"/>
              </a:rPr>
              <a:t>Adoção de </a:t>
            </a:r>
            <a:r>
              <a:rPr lang="pt-BR" sz="1600" b="1" dirty="0">
                <a:latin typeface="Verdana" panose="020B0604030504040204" pitchFamily="34" charset="0"/>
                <a:ea typeface="Verdana" panose="020B0604030504040204" pitchFamily="34" charset="0"/>
                <a:cs typeface="Verdana" panose="020B0604030504040204" pitchFamily="34" charset="0"/>
              </a:rPr>
              <a:t>compilações especiais </a:t>
            </a:r>
            <a:r>
              <a:rPr lang="pt-BR" sz="1600" dirty="0">
                <a:latin typeface="Verdana" panose="020B0604030504040204" pitchFamily="34" charset="0"/>
                <a:ea typeface="Verdana" panose="020B0604030504040204" pitchFamily="34" charset="0"/>
                <a:cs typeface="Verdana" panose="020B0604030504040204" pitchFamily="34" charset="0"/>
              </a:rPr>
              <a:t>para os sistemas operacionais, que foram mantidos originais para o estudo de caso.</a:t>
            </a:r>
          </a:p>
        </p:txBody>
      </p:sp>
    </p:spTree>
    <p:extLst>
      <p:ext uri="{BB962C8B-B14F-4D97-AF65-F5344CB8AC3E}">
        <p14:creationId xmlns:p14="http://schemas.microsoft.com/office/powerpoint/2010/main" val="1735094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aixaDeTexto 16"/>
          <p:cNvSpPr txBox="1"/>
          <p:nvPr/>
        </p:nvSpPr>
        <p:spPr>
          <a:xfrm>
            <a:off x="393549" y="333523"/>
            <a:ext cx="6192688" cy="646331"/>
          </a:xfrm>
          <a:prstGeom prst="rect">
            <a:avLst/>
          </a:prstGeom>
          <a:noFill/>
        </p:spPr>
        <p:txBody>
          <a:bodyPr wrap="square" rtlCol="0">
            <a:spAutoFit/>
          </a:bodyPr>
          <a:lstStyle/>
          <a:p>
            <a:r>
              <a:rPr lang="pt-BR" sz="3600" b="1" dirty="0">
                <a:latin typeface="Verdana" panose="020B0604030504040204" pitchFamily="34" charset="0"/>
                <a:ea typeface="Verdana" panose="020B0604030504040204" pitchFamily="34" charset="0"/>
                <a:cs typeface="Verdana" panose="020B0604030504040204" pitchFamily="34" charset="0"/>
              </a:rPr>
              <a:t>Algoritmo Genético</a:t>
            </a:r>
          </a:p>
        </p:txBody>
      </p:sp>
      <p:sp>
        <p:nvSpPr>
          <p:cNvPr id="20" name="Retângulo 19"/>
          <p:cNvSpPr/>
          <p:nvPr/>
        </p:nvSpPr>
        <p:spPr>
          <a:xfrm flipV="1">
            <a:off x="-36512" y="476670"/>
            <a:ext cx="323528" cy="360039"/>
          </a:xfrm>
          <a:prstGeom prst="rect">
            <a:avLst/>
          </a:prstGeom>
          <a:solidFill>
            <a:srgbClr val="149B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7" name="Imagem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015" y="6381328"/>
            <a:ext cx="1672379" cy="291764"/>
          </a:xfrm>
          <a:prstGeom prst="rect">
            <a:avLst/>
          </a:prstGeom>
        </p:spPr>
      </p:pic>
      <p:sp>
        <p:nvSpPr>
          <p:cNvPr id="8" name="CaixaDeTexto 7">
            <a:extLst>
              <a:ext uri="{FF2B5EF4-FFF2-40B4-BE49-F238E27FC236}">
                <a16:creationId xmlns:a16="http://schemas.microsoft.com/office/drawing/2014/main" id="{15E9DCBD-F90F-3D4C-A219-CB3B7F368820}"/>
              </a:ext>
            </a:extLst>
          </p:cNvPr>
          <p:cNvSpPr txBox="1"/>
          <p:nvPr/>
        </p:nvSpPr>
        <p:spPr>
          <a:xfrm>
            <a:off x="971600" y="1700808"/>
            <a:ext cx="5688632" cy="3539430"/>
          </a:xfrm>
          <a:prstGeom prst="rect">
            <a:avLst/>
          </a:prstGeom>
          <a:noFill/>
        </p:spPr>
        <p:txBody>
          <a:bodyPr wrap="square" rtlCol="0">
            <a:spAutoFit/>
          </a:bodyPr>
          <a:lstStyle/>
          <a:p>
            <a:pPr marL="285750" indent="-285750">
              <a:buFont typeface="Arial" panose="020B0604020202020204" pitchFamily="34" charset="0"/>
              <a:buChar char="•"/>
            </a:pPr>
            <a:r>
              <a:rPr lang="pt-BR" sz="1600" dirty="0">
                <a:latin typeface="Verdana" panose="020B0604030504040204" pitchFamily="34" charset="0"/>
                <a:ea typeface="Verdana" panose="020B0604030504040204" pitchFamily="34" charset="0"/>
                <a:cs typeface="Verdana" panose="020B0604030504040204" pitchFamily="34" charset="0"/>
              </a:rPr>
              <a:t>A configuração dos parâmetros de execução do A.G. é um ponto crítico:</a:t>
            </a:r>
          </a:p>
          <a:p>
            <a:pPr marL="285750" indent="-285750">
              <a:buFont typeface="Arial" panose="020B0604020202020204" pitchFamily="34" charset="0"/>
              <a:buChar char="•"/>
            </a:pPr>
            <a:endParaRPr lang="pt-BR" sz="1600" dirty="0">
              <a:latin typeface="Verdana" panose="020B0604030504040204" pitchFamily="34" charset="0"/>
              <a:ea typeface="Verdana" panose="020B0604030504040204" pitchFamily="34" charset="0"/>
              <a:cs typeface="Verdana" panose="020B0604030504040204" pitchFamily="34" charset="0"/>
            </a:endParaRPr>
          </a:p>
          <a:p>
            <a:pPr marL="742950" lvl="1" indent="-285750">
              <a:buFont typeface="Arial" panose="020B0604020202020204" pitchFamily="34" charset="0"/>
              <a:buChar char="•"/>
            </a:pPr>
            <a:r>
              <a:rPr lang="pt-BR" sz="1600" dirty="0">
                <a:latin typeface="Verdana" panose="020B0604030504040204" pitchFamily="34" charset="0"/>
                <a:ea typeface="Verdana" panose="020B0604030504040204" pitchFamily="34" charset="0"/>
                <a:cs typeface="Verdana" panose="020B0604030504040204" pitchFamily="34" charset="0"/>
              </a:rPr>
              <a:t>Condição de parada</a:t>
            </a:r>
          </a:p>
          <a:p>
            <a:pPr marL="742950" lvl="1" indent="-285750">
              <a:buFont typeface="Arial" panose="020B0604020202020204" pitchFamily="34" charset="0"/>
              <a:buChar char="•"/>
            </a:pPr>
            <a:r>
              <a:rPr lang="pt-BR" sz="1600" dirty="0">
                <a:latin typeface="Verdana" panose="020B0604030504040204" pitchFamily="34" charset="0"/>
                <a:ea typeface="Verdana" panose="020B0604030504040204" pitchFamily="34" charset="0"/>
                <a:cs typeface="Verdana" panose="020B0604030504040204" pitchFamily="34" charset="0"/>
              </a:rPr>
              <a:t>Número de gerações</a:t>
            </a:r>
          </a:p>
          <a:p>
            <a:pPr marL="742950" lvl="1" indent="-285750">
              <a:buFont typeface="Arial" panose="020B0604020202020204" pitchFamily="34" charset="0"/>
              <a:buChar char="•"/>
            </a:pPr>
            <a:r>
              <a:rPr lang="pt-BR" sz="1600" dirty="0">
                <a:latin typeface="Verdana" panose="020B0604030504040204" pitchFamily="34" charset="0"/>
                <a:ea typeface="Verdana" panose="020B0604030504040204" pitchFamily="34" charset="0"/>
                <a:cs typeface="Verdana" panose="020B0604030504040204" pitchFamily="34" charset="0"/>
              </a:rPr>
              <a:t>Regras de seleção</a:t>
            </a:r>
          </a:p>
          <a:p>
            <a:pPr marL="742950" lvl="1" indent="-285750">
              <a:buFont typeface="Arial" panose="020B0604020202020204" pitchFamily="34" charset="0"/>
              <a:buChar char="•"/>
            </a:pPr>
            <a:r>
              <a:rPr lang="pt-BR" sz="1600" dirty="0">
                <a:latin typeface="Verdana" panose="020B0604030504040204" pitchFamily="34" charset="0"/>
                <a:ea typeface="Verdana" panose="020B0604030504040204" pitchFamily="34" charset="0"/>
                <a:cs typeface="Verdana" panose="020B0604030504040204" pitchFamily="34" charset="0"/>
              </a:rPr>
              <a:t>Regras de crossover</a:t>
            </a:r>
          </a:p>
          <a:p>
            <a:pPr marL="742950" lvl="1" indent="-285750">
              <a:buFont typeface="Arial" panose="020B0604020202020204" pitchFamily="34" charset="0"/>
              <a:buChar char="•"/>
            </a:pPr>
            <a:r>
              <a:rPr lang="pt-BR" sz="1600" dirty="0">
                <a:latin typeface="Verdana" panose="020B0604030504040204" pitchFamily="34" charset="0"/>
                <a:ea typeface="Verdana" panose="020B0604030504040204" pitchFamily="34" charset="0"/>
                <a:cs typeface="Verdana" panose="020B0604030504040204" pitchFamily="34" charset="0"/>
              </a:rPr>
              <a:t>Regras da avaliação fitness</a:t>
            </a:r>
          </a:p>
          <a:p>
            <a:pPr marL="742950" lvl="1" indent="-285750">
              <a:buFont typeface="Arial" panose="020B0604020202020204" pitchFamily="34" charset="0"/>
              <a:buChar char="•"/>
            </a:pPr>
            <a:r>
              <a:rPr lang="pt-BR" sz="1600" dirty="0">
                <a:latin typeface="Verdana" panose="020B0604030504040204" pitchFamily="34" charset="0"/>
                <a:ea typeface="Verdana" panose="020B0604030504040204" pitchFamily="34" charset="0"/>
                <a:cs typeface="Verdana" panose="020B0604030504040204" pitchFamily="34" charset="0"/>
              </a:rPr>
              <a:t>Taxa de mutação</a:t>
            </a:r>
          </a:p>
          <a:p>
            <a:pPr marL="742950" lvl="1" indent="-285750">
              <a:buFont typeface="Arial" panose="020B0604020202020204" pitchFamily="34" charset="0"/>
              <a:buChar char="•"/>
            </a:pPr>
            <a:r>
              <a:rPr lang="pt-BR" sz="1600" dirty="0">
                <a:latin typeface="Verdana" panose="020B0604030504040204" pitchFamily="34" charset="0"/>
                <a:ea typeface="Verdana" panose="020B0604030504040204" pitchFamily="34" charset="0"/>
                <a:cs typeface="Verdana" panose="020B0604030504040204" pitchFamily="34" charset="0"/>
              </a:rPr>
              <a:t>Taxa de migração</a:t>
            </a:r>
          </a:p>
          <a:p>
            <a:pPr marL="285750" indent="-285750">
              <a:buFont typeface="Arial" panose="020B0604020202020204" pitchFamily="34" charset="0"/>
              <a:buChar char="•"/>
            </a:pPr>
            <a:endParaRPr lang="pt-BR" sz="16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anose="020B0604020202020204" pitchFamily="34" charset="0"/>
              <a:buChar char="•"/>
            </a:pPr>
            <a:r>
              <a:rPr lang="pt-BR" sz="1600" dirty="0">
                <a:latin typeface="Verdana" panose="020B0604030504040204" pitchFamily="34" charset="0"/>
                <a:ea typeface="Verdana" panose="020B0604030504040204" pitchFamily="34" charset="0"/>
                <a:cs typeface="Verdana" panose="020B0604030504040204" pitchFamily="34" charset="0"/>
              </a:rPr>
              <a:t>A melhor configuração depende do cenário de aplicação (tamanho da mina, número de veículos e pontos de cruzamento).</a:t>
            </a:r>
          </a:p>
        </p:txBody>
      </p:sp>
    </p:spTree>
    <p:extLst>
      <p:ext uri="{BB962C8B-B14F-4D97-AF65-F5344CB8AC3E}">
        <p14:creationId xmlns:p14="http://schemas.microsoft.com/office/powerpoint/2010/main" val="4269158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aixaDeTexto 16"/>
          <p:cNvSpPr txBox="1"/>
          <p:nvPr/>
        </p:nvSpPr>
        <p:spPr>
          <a:xfrm>
            <a:off x="393549" y="333523"/>
            <a:ext cx="6192688" cy="646331"/>
          </a:xfrm>
          <a:prstGeom prst="rect">
            <a:avLst/>
          </a:prstGeom>
          <a:noFill/>
        </p:spPr>
        <p:txBody>
          <a:bodyPr wrap="square" rtlCol="0">
            <a:spAutoFit/>
          </a:bodyPr>
          <a:lstStyle/>
          <a:p>
            <a:r>
              <a:rPr lang="pt-BR" sz="3600" b="1" dirty="0">
                <a:latin typeface="Verdana" panose="020B0604030504040204" pitchFamily="34" charset="0"/>
                <a:ea typeface="Verdana" panose="020B0604030504040204" pitchFamily="34" charset="0"/>
                <a:cs typeface="Verdana" panose="020B0604030504040204" pitchFamily="34" charset="0"/>
              </a:rPr>
              <a:t>Conclusão</a:t>
            </a:r>
          </a:p>
        </p:txBody>
      </p:sp>
      <p:sp>
        <p:nvSpPr>
          <p:cNvPr id="20" name="Retângulo 19"/>
          <p:cNvSpPr/>
          <p:nvPr/>
        </p:nvSpPr>
        <p:spPr>
          <a:xfrm flipV="1">
            <a:off x="-36512" y="476670"/>
            <a:ext cx="323528" cy="360039"/>
          </a:xfrm>
          <a:prstGeom prst="rect">
            <a:avLst/>
          </a:prstGeom>
          <a:solidFill>
            <a:srgbClr val="149B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7" name="Imagem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015" y="6381328"/>
            <a:ext cx="1672379" cy="291764"/>
          </a:xfrm>
          <a:prstGeom prst="rect">
            <a:avLst/>
          </a:prstGeom>
        </p:spPr>
      </p:pic>
      <p:sp>
        <p:nvSpPr>
          <p:cNvPr id="8" name="CaixaDeTexto 7">
            <a:extLst>
              <a:ext uri="{FF2B5EF4-FFF2-40B4-BE49-F238E27FC236}">
                <a16:creationId xmlns:a16="http://schemas.microsoft.com/office/drawing/2014/main" id="{164F1E0C-D019-1745-BBE8-3E51003FBAF5}"/>
              </a:ext>
            </a:extLst>
          </p:cNvPr>
          <p:cNvSpPr txBox="1"/>
          <p:nvPr/>
        </p:nvSpPr>
        <p:spPr>
          <a:xfrm>
            <a:off x="971600" y="1700808"/>
            <a:ext cx="6624736" cy="2554545"/>
          </a:xfrm>
          <a:prstGeom prst="rect">
            <a:avLst/>
          </a:prstGeom>
          <a:noFill/>
        </p:spPr>
        <p:txBody>
          <a:bodyPr wrap="square" rtlCol="0">
            <a:spAutoFit/>
          </a:bodyPr>
          <a:lstStyle/>
          <a:p>
            <a:pPr marL="285750" indent="-285750">
              <a:buFont typeface="Arial" panose="020B0604020202020204" pitchFamily="34" charset="0"/>
              <a:buChar char="•"/>
            </a:pPr>
            <a:r>
              <a:rPr lang="pt-BR" sz="1600" dirty="0">
                <a:latin typeface="Verdana" panose="020B0604030504040204" pitchFamily="34" charset="0"/>
                <a:ea typeface="Verdana" panose="020B0604030504040204" pitchFamily="34" charset="0"/>
                <a:cs typeface="Verdana" panose="020B0604030504040204" pitchFamily="34" charset="0"/>
              </a:rPr>
              <a:t>A otimização das rotas de transporte permite a </a:t>
            </a:r>
            <a:r>
              <a:rPr lang="pt-BR" sz="1600" b="1" dirty="0">
                <a:latin typeface="Verdana" panose="020B0604030504040204" pitchFamily="34" charset="0"/>
                <a:ea typeface="Verdana" panose="020B0604030504040204" pitchFamily="34" charset="0"/>
                <a:cs typeface="Verdana" panose="020B0604030504040204" pitchFamily="34" charset="0"/>
              </a:rPr>
              <a:t>redução</a:t>
            </a:r>
            <a:r>
              <a:rPr lang="pt-BR" sz="1600" dirty="0">
                <a:latin typeface="Verdana" panose="020B0604030504040204" pitchFamily="34" charset="0"/>
                <a:ea typeface="Verdana" panose="020B0604030504040204" pitchFamily="34" charset="0"/>
                <a:cs typeface="Verdana" panose="020B0604030504040204" pitchFamily="34" charset="0"/>
              </a:rPr>
              <a:t> </a:t>
            </a:r>
            <a:r>
              <a:rPr lang="pt-BR" sz="1600" b="1" dirty="0">
                <a:latin typeface="Verdana" panose="020B0604030504040204" pitchFamily="34" charset="0"/>
                <a:ea typeface="Verdana" panose="020B0604030504040204" pitchFamily="34" charset="0"/>
                <a:cs typeface="Verdana" panose="020B0604030504040204" pitchFamily="34" charset="0"/>
              </a:rPr>
              <a:t>de custos </a:t>
            </a:r>
            <a:r>
              <a:rPr lang="pt-BR" sz="1600" dirty="0">
                <a:latin typeface="Verdana" panose="020B0604030504040204" pitchFamily="34" charset="0"/>
                <a:ea typeface="Verdana" panose="020B0604030504040204" pitchFamily="34" charset="0"/>
                <a:cs typeface="Verdana" panose="020B0604030504040204" pitchFamily="34" charset="0"/>
              </a:rPr>
              <a:t>operacionais e custos de manutenção, aumenta a produtividade e a eficiência do processo.</a:t>
            </a:r>
          </a:p>
          <a:p>
            <a:pPr marL="285750" indent="-285750">
              <a:buFont typeface="Arial" panose="020B0604020202020204" pitchFamily="34" charset="0"/>
              <a:buChar char="•"/>
            </a:pPr>
            <a:endParaRPr lang="pt-BR" sz="16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anose="020B0604020202020204" pitchFamily="34" charset="0"/>
              <a:buChar char="•"/>
            </a:pPr>
            <a:r>
              <a:rPr lang="pt-BR" sz="1600" dirty="0">
                <a:latin typeface="Verdana" panose="020B0604030504040204" pitchFamily="34" charset="0"/>
                <a:ea typeface="Verdana" panose="020B0604030504040204" pitchFamily="34" charset="0"/>
                <a:cs typeface="Verdana" panose="020B0604030504040204" pitchFamily="34" charset="0"/>
              </a:rPr>
              <a:t>Pequeno </a:t>
            </a:r>
            <a:r>
              <a:rPr lang="pt-BR" sz="1600" b="1" dirty="0">
                <a:latin typeface="Verdana" panose="020B0604030504040204" pitchFamily="34" charset="0"/>
                <a:ea typeface="Verdana" panose="020B0604030504040204" pitchFamily="34" charset="0"/>
                <a:cs typeface="Verdana" panose="020B0604030504040204" pitchFamily="34" charset="0"/>
              </a:rPr>
              <a:t>custo de aquisição </a:t>
            </a:r>
            <a:r>
              <a:rPr lang="pt-BR" sz="1600" dirty="0">
                <a:latin typeface="Verdana" panose="020B0604030504040204" pitchFamily="34" charset="0"/>
                <a:ea typeface="Verdana" panose="020B0604030504040204" pitchFamily="34" charset="0"/>
                <a:cs typeface="Verdana" panose="020B0604030504040204" pitchFamily="34" charset="0"/>
              </a:rPr>
              <a:t>dos equipamentos, quando comparado às soluções robustas de mercado.</a:t>
            </a:r>
          </a:p>
          <a:p>
            <a:pPr marL="285750" indent="-285750">
              <a:buFont typeface="Arial" panose="020B0604020202020204" pitchFamily="34" charset="0"/>
              <a:buChar char="•"/>
            </a:pPr>
            <a:endParaRPr lang="pt-BR" sz="16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anose="020B0604020202020204" pitchFamily="34" charset="0"/>
              <a:buChar char="•"/>
            </a:pPr>
            <a:r>
              <a:rPr lang="pt-BR" sz="1600" dirty="0">
                <a:latin typeface="Verdana" panose="020B0604030504040204" pitchFamily="34" charset="0"/>
                <a:ea typeface="Verdana" panose="020B0604030504040204" pitchFamily="34" charset="0"/>
                <a:cs typeface="Verdana" panose="020B0604030504040204" pitchFamily="34" charset="0"/>
              </a:rPr>
              <a:t>O </a:t>
            </a:r>
            <a:r>
              <a:rPr lang="pt-BR" sz="1600" b="1" dirty="0">
                <a:latin typeface="Verdana" panose="020B0604030504040204" pitchFamily="34" charset="0"/>
                <a:ea typeface="Verdana" panose="020B0604030504040204" pitchFamily="34" charset="0"/>
                <a:cs typeface="Verdana" panose="020B0604030504040204" pitchFamily="34" charset="0"/>
              </a:rPr>
              <a:t>paralelismo</a:t>
            </a:r>
            <a:r>
              <a:rPr lang="pt-BR" sz="1600" dirty="0">
                <a:latin typeface="Verdana" panose="020B0604030504040204" pitchFamily="34" charset="0"/>
                <a:ea typeface="Verdana" panose="020B0604030504040204" pitchFamily="34" charset="0"/>
                <a:cs typeface="Verdana" panose="020B0604030504040204" pitchFamily="34" charset="0"/>
              </a:rPr>
              <a:t> viabiliza o atendimento de restrições específicas como o tempo para tomada de decisão de troca de rota, aproveitando o potencial do hardware embarcado.</a:t>
            </a:r>
          </a:p>
        </p:txBody>
      </p:sp>
    </p:spTree>
    <p:extLst>
      <p:ext uri="{BB962C8B-B14F-4D97-AF65-F5344CB8AC3E}">
        <p14:creationId xmlns:p14="http://schemas.microsoft.com/office/powerpoint/2010/main" val="459764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ixaDeTexto 7"/>
          <p:cNvSpPr txBox="1"/>
          <p:nvPr/>
        </p:nvSpPr>
        <p:spPr>
          <a:xfrm>
            <a:off x="539552" y="1268760"/>
            <a:ext cx="5760640" cy="4870564"/>
          </a:xfrm>
          <a:prstGeom prst="rect">
            <a:avLst/>
          </a:prstGeom>
          <a:noFill/>
        </p:spPr>
        <p:txBody>
          <a:bodyPr wrap="square" rtlCol="0">
            <a:spAutoFit/>
          </a:bodyPr>
          <a:lstStyle/>
          <a:p>
            <a:pPr marL="285750" indent="-285750">
              <a:buFont typeface="Arial" panose="020B0604020202020204" pitchFamily="34" charset="0"/>
              <a:buChar char="•"/>
            </a:pPr>
            <a:r>
              <a:rPr lang="pt-BR" sz="1150" dirty="0">
                <a:latin typeface="Verdana" panose="020B0604030504040204" pitchFamily="34" charset="0"/>
                <a:ea typeface="Verdana" panose="020B0604030504040204" pitchFamily="34" charset="0"/>
                <a:cs typeface="Verdana" panose="020B0604030504040204" pitchFamily="34" charset="0"/>
              </a:rPr>
              <a:t>NETO, Geraldo Dutra. </a:t>
            </a:r>
            <a:r>
              <a:rPr lang="pt-BR" sz="1150" b="1" dirty="0">
                <a:latin typeface="Verdana" panose="020B0604030504040204" pitchFamily="34" charset="0"/>
                <a:ea typeface="Verdana" panose="020B0604030504040204" pitchFamily="34" charset="0"/>
                <a:cs typeface="Verdana" panose="020B0604030504040204" pitchFamily="34" charset="0"/>
              </a:rPr>
              <a:t>Paralelismo De Um Algoritmo Genético, Aplicado a Otimização de Rotas em Mineração De Modo Escalável.</a:t>
            </a:r>
            <a:r>
              <a:rPr lang="pt-BR" sz="1150" dirty="0">
                <a:latin typeface="Verdana" panose="020B0604030504040204" pitchFamily="34" charset="0"/>
                <a:ea typeface="Verdana" panose="020B0604030504040204" pitchFamily="34" charset="0"/>
                <a:cs typeface="Verdana" panose="020B0604030504040204" pitchFamily="34" charset="0"/>
              </a:rPr>
              <a:t> Orientador: Dr. Fábio </a:t>
            </a:r>
            <a:r>
              <a:rPr lang="pt-BR" sz="1150" dirty="0" err="1">
                <a:latin typeface="Verdana" panose="020B0604030504040204" pitchFamily="34" charset="0"/>
                <a:ea typeface="Verdana" panose="020B0604030504040204" pitchFamily="34" charset="0"/>
                <a:cs typeface="Verdana" panose="020B0604030504040204" pitchFamily="34" charset="0"/>
              </a:rPr>
              <a:t>Vincenzi</a:t>
            </a:r>
            <a:r>
              <a:rPr lang="pt-BR" sz="1150" dirty="0">
                <a:latin typeface="Verdana" panose="020B0604030504040204" pitchFamily="34" charset="0"/>
                <a:ea typeface="Verdana" panose="020B0604030504040204" pitchFamily="34" charset="0"/>
                <a:cs typeface="Verdana" panose="020B0604030504040204" pitchFamily="34" charset="0"/>
              </a:rPr>
              <a:t> Romualdo da Silva. 2018. 77 f. Dissertação (Mestrado em Engenharia Elétrica) - Universidade Federal de Uberlândia, Uberlândia, 2018. Disponível em: </a:t>
            </a:r>
            <a:r>
              <a:rPr lang="pt-BR" sz="1150" dirty="0" err="1">
                <a:latin typeface="Verdana" panose="020B0604030504040204" pitchFamily="34" charset="0"/>
                <a:ea typeface="Verdana" panose="020B0604030504040204" pitchFamily="34" charset="0"/>
                <a:cs typeface="Verdana" panose="020B0604030504040204" pitchFamily="34" charset="0"/>
              </a:rPr>
              <a:t>https</a:t>
            </a:r>
            <a:r>
              <a:rPr lang="pt-BR" sz="1150" dirty="0">
                <a:latin typeface="Verdana" panose="020B0604030504040204" pitchFamily="34" charset="0"/>
                <a:ea typeface="Verdana" panose="020B0604030504040204" pitchFamily="34" charset="0"/>
                <a:cs typeface="Verdana" panose="020B0604030504040204" pitchFamily="34" charset="0"/>
              </a:rPr>
              <a:t>://</a:t>
            </a:r>
            <a:r>
              <a:rPr lang="pt-BR" sz="1150" dirty="0" err="1">
                <a:latin typeface="Verdana" panose="020B0604030504040204" pitchFamily="34" charset="0"/>
                <a:ea typeface="Verdana" panose="020B0604030504040204" pitchFamily="34" charset="0"/>
                <a:cs typeface="Verdana" panose="020B0604030504040204" pitchFamily="34" charset="0"/>
              </a:rPr>
              <a:t>repositorio.ufu.br</a:t>
            </a:r>
            <a:r>
              <a:rPr lang="pt-BR" sz="1150" dirty="0">
                <a:latin typeface="Verdana" panose="020B0604030504040204" pitchFamily="34" charset="0"/>
                <a:ea typeface="Verdana" panose="020B0604030504040204" pitchFamily="34" charset="0"/>
                <a:cs typeface="Verdana" panose="020B0604030504040204" pitchFamily="34" charset="0"/>
              </a:rPr>
              <a:t>/</a:t>
            </a:r>
            <a:r>
              <a:rPr lang="pt-BR" sz="1150" dirty="0" err="1">
                <a:latin typeface="Verdana" panose="020B0604030504040204" pitchFamily="34" charset="0"/>
                <a:ea typeface="Verdana" panose="020B0604030504040204" pitchFamily="34" charset="0"/>
                <a:cs typeface="Verdana" panose="020B0604030504040204" pitchFamily="34" charset="0"/>
              </a:rPr>
              <a:t>bitstream</a:t>
            </a:r>
            <a:r>
              <a:rPr lang="pt-BR" sz="1150" dirty="0">
                <a:latin typeface="Verdana" panose="020B0604030504040204" pitchFamily="34" charset="0"/>
                <a:ea typeface="Verdana" panose="020B0604030504040204" pitchFamily="34" charset="0"/>
                <a:cs typeface="Verdana" panose="020B0604030504040204" pitchFamily="34" charset="0"/>
              </a:rPr>
              <a:t>/123456789/25374/3/</a:t>
            </a:r>
            <a:r>
              <a:rPr lang="pt-BR" sz="1150" dirty="0" err="1">
                <a:latin typeface="Verdana" panose="020B0604030504040204" pitchFamily="34" charset="0"/>
                <a:ea typeface="Verdana" panose="020B0604030504040204" pitchFamily="34" charset="0"/>
                <a:cs typeface="Verdana" panose="020B0604030504040204" pitchFamily="34" charset="0"/>
              </a:rPr>
              <a:t>ParalelismoAlgoritmoGenetico.pdf</a:t>
            </a:r>
            <a:r>
              <a:rPr lang="pt-BR" sz="1150" dirty="0">
                <a:latin typeface="Verdana" panose="020B0604030504040204" pitchFamily="34" charset="0"/>
                <a:ea typeface="Verdana" panose="020B0604030504040204" pitchFamily="34" charset="0"/>
                <a:cs typeface="Verdana" panose="020B0604030504040204" pitchFamily="34" charset="0"/>
              </a:rPr>
              <a:t>. Acesso em: 16 out. 2019.</a:t>
            </a:r>
          </a:p>
          <a:p>
            <a:pPr marL="285750" indent="-285750">
              <a:buFont typeface="Arial" panose="020B0604020202020204" pitchFamily="34" charset="0"/>
              <a:buChar char="•"/>
            </a:pPr>
            <a:endParaRPr lang="pt-BR" sz="115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anose="020B0604020202020204" pitchFamily="34" charset="0"/>
              <a:buChar char="•"/>
            </a:pPr>
            <a:r>
              <a:rPr lang="pt-BR" sz="1150" dirty="0">
                <a:latin typeface="Verdana" panose="020B0604030504040204" pitchFamily="34" charset="0"/>
                <a:ea typeface="Verdana" panose="020B0604030504040204" pitchFamily="34" charset="0"/>
                <a:cs typeface="Verdana" panose="020B0604030504040204" pitchFamily="34" charset="0"/>
              </a:rPr>
              <a:t>POZO, A. et al. (2003). </a:t>
            </a:r>
            <a:r>
              <a:rPr lang="pt-BR" sz="1150" b="1" dirty="0">
                <a:latin typeface="Verdana" panose="020B0604030504040204" pitchFamily="34" charset="0"/>
                <a:ea typeface="Verdana" panose="020B0604030504040204" pitchFamily="34" charset="0"/>
                <a:cs typeface="Verdana" panose="020B0604030504040204" pitchFamily="34" charset="0"/>
              </a:rPr>
              <a:t>Computação Evolutiva</a:t>
            </a:r>
            <a:r>
              <a:rPr lang="pt-BR" sz="1150" dirty="0">
                <a:latin typeface="Verdana" panose="020B0604030504040204" pitchFamily="34" charset="0"/>
                <a:ea typeface="Verdana" panose="020B0604030504040204" pitchFamily="34" charset="0"/>
                <a:cs typeface="Verdana" panose="020B0604030504040204" pitchFamily="34" charset="0"/>
              </a:rPr>
              <a:t>. Disponível em: </a:t>
            </a:r>
            <a:r>
              <a:rPr lang="pt-BR" sz="1150" dirty="0" err="1">
                <a:latin typeface="Verdana" panose="020B0604030504040204" pitchFamily="34" charset="0"/>
                <a:ea typeface="Verdana" panose="020B0604030504040204" pitchFamily="34" charset="0"/>
                <a:cs typeface="Verdana" panose="020B0604030504040204" pitchFamily="34" charset="0"/>
              </a:rPr>
              <a:t>http</a:t>
            </a:r>
            <a:r>
              <a:rPr lang="pt-BR" sz="1150" dirty="0">
                <a:latin typeface="Verdana" panose="020B0604030504040204" pitchFamily="34" charset="0"/>
                <a:ea typeface="Verdana" panose="020B0604030504040204" pitchFamily="34" charset="0"/>
                <a:cs typeface="Verdana" panose="020B0604030504040204" pitchFamily="34" charset="0"/>
              </a:rPr>
              <a:t>://</a:t>
            </a:r>
            <a:r>
              <a:rPr lang="pt-BR" sz="1150" dirty="0" err="1">
                <a:latin typeface="Verdana" panose="020B0604030504040204" pitchFamily="34" charset="0"/>
                <a:ea typeface="Verdana" panose="020B0604030504040204" pitchFamily="34" charset="0"/>
                <a:cs typeface="Verdana" panose="020B0604030504040204" pitchFamily="34" charset="0"/>
              </a:rPr>
              <a:t>www.inf.ufpr.br</a:t>
            </a:r>
            <a:r>
              <a:rPr lang="pt-BR" sz="1150" dirty="0">
                <a:latin typeface="Verdana" panose="020B0604030504040204" pitchFamily="34" charset="0"/>
                <a:ea typeface="Verdana" panose="020B0604030504040204" pitchFamily="34" charset="0"/>
                <a:cs typeface="Verdana" panose="020B0604030504040204" pitchFamily="34" charset="0"/>
              </a:rPr>
              <a:t>/aurora/tutoriais/</a:t>
            </a:r>
            <a:r>
              <a:rPr lang="pt-BR" sz="1150" dirty="0" err="1">
                <a:latin typeface="Verdana" panose="020B0604030504040204" pitchFamily="34" charset="0"/>
                <a:ea typeface="Verdana" panose="020B0604030504040204" pitchFamily="34" charset="0"/>
                <a:cs typeface="Verdana" panose="020B0604030504040204" pitchFamily="34" charset="0"/>
              </a:rPr>
              <a:t>Ceapostila.pdf</a:t>
            </a:r>
            <a:r>
              <a:rPr lang="pt-BR" sz="1150" dirty="0">
                <a:latin typeface="Verdana" panose="020B0604030504040204" pitchFamily="34" charset="0"/>
                <a:ea typeface="Verdana" panose="020B0604030504040204" pitchFamily="34" charset="0"/>
                <a:cs typeface="Verdana" panose="020B0604030504040204" pitchFamily="34" charset="0"/>
              </a:rPr>
              <a:t>. Acesso em: 22 </a:t>
            </a:r>
            <a:r>
              <a:rPr lang="pt-BR" sz="1150">
                <a:latin typeface="Verdana" panose="020B0604030504040204" pitchFamily="34" charset="0"/>
                <a:ea typeface="Verdana" panose="020B0604030504040204" pitchFamily="34" charset="0"/>
                <a:cs typeface="Verdana" panose="020B0604030504040204" pitchFamily="34" charset="0"/>
              </a:rPr>
              <a:t>de outubro </a:t>
            </a:r>
            <a:r>
              <a:rPr lang="pt-BR" sz="1150" dirty="0">
                <a:latin typeface="Verdana" panose="020B0604030504040204" pitchFamily="34" charset="0"/>
                <a:ea typeface="Verdana" panose="020B0604030504040204" pitchFamily="34" charset="0"/>
                <a:cs typeface="Verdana" panose="020B0604030504040204" pitchFamily="34" charset="0"/>
              </a:rPr>
              <a:t>de 2019.</a:t>
            </a:r>
          </a:p>
          <a:p>
            <a:endParaRPr lang="pt-BR" sz="115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anose="020B0604020202020204" pitchFamily="34" charset="0"/>
              <a:buChar char="•"/>
            </a:pPr>
            <a:r>
              <a:rPr lang="pt-BR" sz="1150" dirty="0">
                <a:latin typeface="Verdana" panose="020B0604030504040204" pitchFamily="34" charset="0"/>
                <a:ea typeface="Verdana" panose="020B0604030504040204" pitchFamily="34" charset="0"/>
                <a:cs typeface="Verdana" panose="020B0604030504040204" pitchFamily="34" charset="0"/>
              </a:rPr>
              <a:t>REZA, </a:t>
            </a:r>
            <a:r>
              <a:rPr lang="pt-BR" sz="1150" dirty="0" err="1">
                <a:latin typeface="Verdana" panose="020B0604030504040204" pitchFamily="34" charset="0"/>
                <a:ea typeface="Verdana" panose="020B0604030504040204" pitchFamily="34" charset="0"/>
                <a:cs typeface="Verdana" panose="020B0604030504040204" pitchFamily="34" charset="0"/>
              </a:rPr>
              <a:t>Roshani</a:t>
            </a:r>
            <a:r>
              <a:rPr lang="pt-BR" sz="1150" dirty="0">
                <a:latin typeface="Verdana" panose="020B0604030504040204" pitchFamily="34" charset="0"/>
                <a:ea typeface="Verdana" panose="020B0604030504040204" pitchFamily="34" charset="0"/>
                <a:cs typeface="Verdana" panose="020B0604030504040204" pitchFamily="34" charset="0"/>
              </a:rPr>
              <a:t>; KARIM SOHRABI, Mohammad. </a:t>
            </a:r>
            <a:r>
              <a:rPr lang="pt-BR" sz="1150" dirty="0" err="1">
                <a:latin typeface="Verdana" panose="020B0604030504040204" pitchFamily="34" charset="0"/>
                <a:ea typeface="Verdana" panose="020B0604030504040204" pitchFamily="34" charset="0"/>
                <a:cs typeface="Verdana" panose="020B0604030504040204" pitchFamily="34" charset="0"/>
              </a:rPr>
              <a:t>Parallel</a:t>
            </a:r>
            <a:r>
              <a:rPr lang="pt-BR" sz="1150" dirty="0">
                <a:latin typeface="Verdana" panose="020B0604030504040204" pitchFamily="34" charset="0"/>
                <a:ea typeface="Verdana" panose="020B0604030504040204" pitchFamily="34" charset="0"/>
                <a:cs typeface="Verdana" panose="020B0604030504040204" pitchFamily="34" charset="0"/>
              </a:rPr>
              <a:t> </a:t>
            </a:r>
            <a:r>
              <a:rPr lang="pt-BR" sz="1150" dirty="0" err="1">
                <a:latin typeface="Verdana" panose="020B0604030504040204" pitchFamily="34" charset="0"/>
                <a:ea typeface="Verdana" panose="020B0604030504040204" pitchFamily="34" charset="0"/>
                <a:cs typeface="Verdana" panose="020B0604030504040204" pitchFamily="34" charset="0"/>
              </a:rPr>
              <a:t>Genetic</a:t>
            </a:r>
            <a:r>
              <a:rPr lang="pt-BR" sz="1150" dirty="0">
                <a:latin typeface="Verdana" panose="020B0604030504040204" pitchFamily="34" charset="0"/>
                <a:ea typeface="Verdana" panose="020B0604030504040204" pitchFamily="34" charset="0"/>
                <a:cs typeface="Verdana" panose="020B0604030504040204" pitchFamily="34" charset="0"/>
              </a:rPr>
              <a:t> </a:t>
            </a:r>
            <a:r>
              <a:rPr lang="pt-BR" sz="1150" dirty="0" err="1">
                <a:latin typeface="Verdana" panose="020B0604030504040204" pitchFamily="34" charset="0"/>
                <a:ea typeface="Verdana" panose="020B0604030504040204" pitchFamily="34" charset="0"/>
                <a:cs typeface="Verdana" panose="020B0604030504040204" pitchFamily="34" charset="0"/>
              </a:rPr>
              <a:t>Algorithm</a:t>
            </a:r>
            <a:r>
              <a:rPr lang="pt-BR" sz="1150" dirty="0">
                <a:latin typeface="Verdana" panose="020B0604030504040204" pitchFamily="34" charset="0"/>
                <a:ea typeface="Verdana" panose="020B0604030504040204" pitchFamily="34" charset="0"/>
                <a:cs typeface="Verdana" panose="020B0604030504040204" pitchFamily="34" charset="0"/>
              </a:rPr>
              <a:t> for </a:t>
            </a:r>
            <a:r>
              <a:rPr lang="pt-BR" sz="1150" dirty="0" err="1">
                <a:latin typeface="Verdana" panose="020B0604030504040204" pitchFamily="34" charset="0"/>
                <a:ea typeface="Verdana" panose="020B0604030504040204" pitchFamily="34" charset="0"/>
                <a:cs typeface="Verdana" panose="020B0604030504040204" pitchFamily="34" charset="0"/>
              </a:rPr>
              <a:t>Shortest</a:t>
            </a:r>
            <a:r>
              <a:rPr lang="pt-BR" sz="1150" dirty="0">
                <a:latin typeface="Verdana" panose="020B0604030504040204" pitchFamily="34" charset="0"/>
                <a:ea typeface="Verdana" panose="020B0604030504040204" pitchFamily="34" charset="0"/>
                <a:cs typeface="Verdana" panose="020B0604030504040204" pitchFamily="34" charset="0"/>
              </a:rPr>
              <a:t> Path </a:t>
            </a:r>
            <a:r>
              <a:rPr lang="pt-BR" sz="1150" dirty="0" err="1">
                <a:latin typeface="Verdana" panose="020B0604030504040204" pitchFamily="34" charset="0"/>
                <a:ea typeface="Verdana" panose="020B0604030504040204" pitchFamily="34" charset="0"/>
                <a:cs typeface="Verdana" panose="020B0604030504040204" pitchFamily="34" charset="0"/>
              </a:rPr>
              <a:t>Routing</a:t>
            </a:r>
            <a:r>
              <a:rPr lang="pt-BR" sz="1150" dirty="0">
                <a:latin typeface="Verdana" panose="020B0604030504040204" pitchFamily="34" charset="0"/>
                <a:ea typeface="Verdana" panose="020B0604030504040204" pitchFamily="34" charset="0"/>
                <a:cs typeface="Verdana" panose="020B0604030504040204" pitchFamily="34" charset="0"/>
              </a:rPr>
              <a:t> </a:t>
            </a:r>
            <a:r>
              <a:rPr lang="pt-BR" sz="1150" dirty="0" err="1">
                <a:latin typeface="Verdana" panose="020B0604030504040204" pitchFamily="34" charset="0"/>
                <a:ea typeface="Verdana" panose="020B0604030504040204" pitchFamily="34" charset="0"/>
                <a:cs typeface="Verdana" panose="020B0604030504040204" pitchFamily="34" charset="0"/>
              </a:rPr>
              <a:t>Problem</a:t>
            </a:r>
            <a:r>
              <a:rPr lang="pt-BR" sz="1150" dirty="0">
                <a:latin typeface="Verdana" panose="020B0604030504040204" pitchFamily="34" charset="0"/>
                <a:ea typeface="Verdana" panose="020B0604030504040204" pitchFamily="34" charset="0"/>
                <a:cs typeface="Verdana" panose="020B0604030504040204" pitchFamily="34" charset="0"/>
              </a:rPr>
              <a:t> </a:t>
            </a:r>
            <a:r>
              <a:rPr lang="pt-BR" sz="1150" dirty="0" err="1">
                <a:latin typeface="Verdana" panose="020B0604030504040204" pitchFamily="34" charset="0"/>
                <a:ea typeface="Verdana" panose="020B0604030504040204" pitchFamily="34" charset="0"/>
                <a:cs typeface="Verdana" panose="020B0604030504040204" pitchFamily="34" charset="0"/>
              </a:rPr>
              <a:t>with</a:t>
            </a:r>
            <a:r>
              <a:rPr lang="pt-BR" sz="1150" dirty="0">
                <a:latin typeface="Verdana" panose="020B0604030504040204" pitchFamily="34" charset="0"/>
                <a:ea typeface="Verdana" panose="020B0604030504040204" pitchFamily="34" charset="0"/>
                <a:cs typeface="Verdana" panose="020B0604030504040204" pitchFamily="34" charset="0"/>
              </a:rPr>
              <a:t> </a:t>
            </a:r>
            <a:r>
              <a:rPr lang="pt-BR" sz="1150" dirty="0" err="1">
                <a:latin typeface="Verdana" panose="020B0604030504040204" pitchFamily="34" charset="0"/>
                <a:ea typeface="Verdana" panose="020B0604030504040204" pitchFamily="34" charset="0"/>
                <a:cs typeface="Verdana" panose="020B0604030504040204" pitchFamily="34" charset="0"/>
              </a:rPr>
              <a:t>Collaborative</a:t>
            </a:r>
            <a:r>
              <a:rPr lang="pt-BR" sz="1150" dirty="0">
                <a:latin typeface="Verdana" panose="020B0604030504040204" pitchFamily="34" charset="0"/>
                <a:ea typeface="Verdana" panose="020B0604030504040204" pitchFamily="34" charset="0"/>
                <a:cs typeface="Verdana" panose="020B0604030504040204" pitchFamily="34" charset="0"/>
              </a:rPr>
              <a:t> </a:t>
            </a:r>
            <a:r>
              <a:rPr lang="pt-BR" sz="1150" dirty="0" err="1">
                <a:latin typeface="Verdana" panose="020B0604030504040204" pitchFamily="34" charset="0"/>
                <a:ea typeface="Verdana" panose="020B0604030504040204" pitchFamily="34" charset="0"/>
                <a:cs typeface="Verdana" panose="020B0604030504040204" pitchFamily="34" charset="0"/>
              </a:rPr>
              <a:t>Neighbors</a:t>
            </a:r>
            <a:r>
              <a:rPr lang="pt-BR" sz="1150" dirty="0">
                <a:latin typeface="Verdana" panose="020B0604030504040204" pitchFamily="34" charset="0"/>
                <a:ea typeface="Verdana" panose="020B0604030504040204" pitchFamily="34" charset="0"/>
                <a:cs typeface="Verdana" panose="020B0604030504040204" pitchFamily="34" charset="0"/>
              </a:rPr>
              <a:t>. </a:t>
            </a:r>
            <a:r>
              <a:rPr lang="pt-BR" sz="1150" b="1" dirty="0">
                <a:latin typeface="Verdana" panose="020B0604030504040204" pitchFamily="34" charset="0"/>
                <a:ea typeface="Verdana" panose="020B0604030504040204" pitchFamily="34" charset="0"/>
                <a:cs typeface="Verdana" panose="020B0604030504040204" pitchFamily="34" charset="0"/>
              </a:rPr>
              <a:t>Ciência e Natura</a:t>
            </a:r>
            <a:r>
              <a:rPr lang="pt-BR" sz="1150" dirty="0">
                <a:latin typeface="Verdana" panose="020B0604030504040204" pitchFamily="34" charset="0"/>
                <a:ea typeface="Verdana" panose="020B0604030504040204" pitchFamily="34" charset="0"/>
                <a:cs typeface="Verdana" panose="020B0604030504040204" pitchFamily="34" charset="0"/>
              </a:rPr>
              <a:t>, Santa Maria, ano 2015, v. 37, </a:t>
            </a:r>
            <a:r>
              <a:rPr lang="pt-BR" sz="1150" dirty="0" err="1">
                <a:latin typeface="Verdana" panose="020B0604030504040204" pitchFamily="34" charset="0"/>
                <a:ea typeface="Verdana" panose="020B0604030504040204" pitchFamily="34" charset="0"/>
                <a:cs typeface="Verdana" panose="020B0604030504040204" pitchFamily="34" charset="0"/>
              </a:rPr>
              <a:t>n</a:t>
            </a:r>
            <a:r>
              <a:rPr lang="pt-BR" sz="1150" dirty="0">
                <a:latin typeface="Verdana" panose="020B0604030504040204" pitchFamily="34" charset="0"/>
                <a:ea typeface="Verdana" panose="020B0604030504040204" pitchFamily="34" charset="0"/>
                <a:cs typeface="Verdana" panose="020B0604030504040204" pitchFamily="34" charset="0"/>
              </a:rPr>
              <a:t>. 6-2, p. 328-333, 2015. Disponível em: </a:t>
            </a:r>
            <a:r>
              <a:rPr lang="pt-BR" sz="1150" dirty="0" err="1">
                <a:latin typeface="Verdana" panose="020B0604030504040204" pitchFamily="34" charset="0"/>
                <a:ea typeface="Verdana" panose="020B0604030504040204" pitchFamily="34" charset="0"/>
                <a:cs typeface="Verdana" panose="020B0604030504040204" pitchFamily="34" charset="0"/>
              </a:rPr>
              <a:t>https</a:t>
            </a:r>
            <a:r>
              <a:rPr lang="pt-BR" sz="1150" dirty="0">
                <a:latin typeface="Verdana" panose="020B0604030504040204" pitchFamily="34" charset="0"/>
                <a:ea typeface="Verdana" panose="020B0604030504040204" pitchFamily="34" charset="0"/>
                <a:cs typeface="Verdana" panose="020B0604030504040204" pitchFamily="34" charset="0"/>
              </a:rPr>
              <a:t>://</a:t>
            </a:r>
            <a:r>
              <a:rPr lang="pt-BR" sz="1150" dirty="0" err="1">
                <a:latin typeface="Verdana" panose="020B0604030504040204" pitchFamily="34" charset="0"/>
                <a:ea typeface="Verdana" panose="020B0604030504040204" pitchFamily="34" charset="0"/>
                <a:cs typeface="Verdana" panose="020B0604030504040204" pitchFamily="34" charset="0"/>
              </a:rPr>
              <a:t>www.redalyc.org</a:t>
            </a:r>
            <a:r>
              <a:rPr lang="pt-BR" sz="1150" dirty="0">
                <a:latin typeface="Verdana" panose="020B0604030504040204" pitchFamily="34" charset="0"/>
                <a:ea typeface="Verdana" panose="020B0604030504040204" pitchFamily="34" charset="0"/>
                <a:cs typeface="Verdana" panose="020B0604030504040204" pitchFamily="34" charset="0"/>
              </a:rPr>
              <a:t>/</a:t>
            </a:r>
            <a:r>
              <a:rPr lang="pt-BR" sz="1150" dirty="0" err="1">
                <a:latin typeface="Verdana" panose="020B0604030504040204" pitchFamily="34" charset="0"/>
                <a:ea typeface="Verdana" panose="020B0604030504040204" pitchFamily="34" charset="0"/>
                <a:cs typeface="Verdana" panose="020B0604030504040204" pitchFamily="34" charset="0"/>
              </a:rPr>
              <a:t>articulo.oa?id</a:t>
            </a:r>
            <a:r>
              <a:rPr lang="pt-BR" sz="1150" dirty="0">
                <a:latin typeface="Verdana" panose="020B0604030504040204" pitchFamily="34" charset="0"/>
                <a:ea typeface="Verdana" panose="020B0604030504040204" pitchFamily="34" charset="0"/>
                <a:cs typeface="Verdana" panose="020B0604030504040204" pitchFamily="34" charset="0"/>
              </a:rPr>
              <a:t>=467547683042. Acesso em: 20 out. 2019.</a:t>
            </a:r>
          </a:p>
          <a:p>
            <a:pPr marL="285750" indent="-285750">
              <a:buFont typeface="Arial" panose="020B0604020202020204" pitchFamily="34" charset="0"/>
              <a:buChar char="•"/>
            </a:pPr>
            <a:endParaRPr lang="pt-BR" sz="115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anose="020B0604020202020204" pitchFamily="34" charset="0"/>
              <a:buChar char="•"/>
            </a:pPr>
            <a:r>
              <a:rPr lang="pt-BR" sz="1150" dirty="0">
                <a:latin typeface="Verdana" panose="020B0604030504040204" pitchFamily="34" charset="0"/>
                <a:ea typeface="Verdana" panose="020B0604030504040204" pitchFamily="34" charset="0"/>
                <a:cs typeface="Verdana" panose="020B0604030504040204" pitchFamily="34" charset="0"/>
              </a:rPr>
              <a:t>ZHENG, </a:t>
            </a:r>
            <a:r>
              <a:rPr lang="pt-BR" sz="1150" dirty="0" err="1">
                <a:latin typeface="Verdana" panose="020B0604030504040204" pitchFamily="34" charset="0"/>
                <a:ea typeface="Verdana" panose="020B0604030504040204" pitchFamily="34" charset="0"/>
                <a:cs typeface="Verdana" panose="020B0604030504040204" pitchFamily="34" charset="0"/>
              </a:rPr>
              <a:t>Long</a:t>
            </a:r>
            <a:r>
              <a:rPr lang="pt-BR" sz="1150" dirty="0">
                <a:latin typeface="Verdana" panose="020B0604030504040204" pitchFamily="34" charset="0"/>
                <a:ea typeface="Verdana" panose="020B0604030504040204" pitchFamily="34" charset="0"/>
                <a:cs typeface="Verdana" panose="020B0604030504040204" pitchFamily="34" charset="0"/>
              </a:rPr>
              <a:t>; LU, </a:t>
            </a:r>
            <a:r>
              <a:rPr lang="pt-BR" sz="1150" dirty="0" err="1">
                <a:latin typeface="Verdana" panose="020B0604030504040204" pitchFamily="34" charset="0"/>
                <a:ea typeface="Verdana" panose="020B0604030504040204" pitchFamily="34" charset="0"/>
                <a:cs typeface="Verdana" panose="020B0604030504040204" pitchFamily="34" charset="0"/>
              </a:rPr>
              <a:t>Yanchao</a:t>
            </a:r>
            <a:r>
              <a:rPr lang="pt-BR" sz="1150" dirty="0">
                <a:latin typeface="Verdana" panose="020B0604030504040204" pitchFamily="34" charset="0"/>
                <a:ea typeface="Verdana" panose="020B0604030504040204" pitchFamily="34" charset="0"/>
                <a:cs typeface="Verdana" panose="020B0604030504040204" pitchFamily="34" charset="0"/>
              </a:rPr>
              <a:t>; GUO, </a:t>
            </a:r>
            <a:r>
              <a:rPr lang="pt-BR" sz="1150" dirty="0" err="1">
                <a:latin typeface="Verdana" panose="020B0604030504040204" pitchFamily="34" charset="0"/>
                <a:ea typeface="Verdana" panose="020B0604030504040204" pitchFamily="34" charset="0"/>
                <a:cs typeface="Verdana" panose="020B0604030504040204" pitchFamily="34" charset="0"/>
              </a:rPr>
              <a:t>Minyi</a:t>
            </a:r>
            <a:r>
              <a:rPr lang="pt-BR" sz="1150" dirty="0">
                <a:latin typeface="Verdana" panose="020B0604030504040204" pitchFamily="34" charset="0"/>
                <a:ea typeface="Verdana" panose="020B0604030504040204" pitchFamily="34" charset="0"/>
                <a:cs typeface="Verdana" panose="020B0604030504040204" pitchFamily="34" charset="0"/>
              </a:rPr>
              <a:t>; GUO, Song; XU, </a:t>
            </a:r>
            <a:r>
              <a:rPr lang="pt-BR" sz="1150" dirty="0" err="1">
                <a:latin typeface="Verdana" panose="020B0604030504040204" pitchFamily="34" charset="0"/>
                <a:ea typeface="Verdana" panose="020B0604030504040204" pitchFamily="34" charset="0"/>
                <a:cs typeface="Verdana" panose="020B0604030504040204" pitchFamily="34" charset="0"/>
              </a:rPr>
              <a:t>Cheng-Zhong</a:t>
            </a:r>
            <a:r>
              <a:rPr lang="pt-BR" sz="1150" dirty="0">
                <a:latin typeface="Verdana" panose="020B0604030504040204" pitchFamily="34" charset="0"/>
                <a:ea typeface="Verdana" panose="020B0604030504040204" pitchFamily="34" charset="0"/>
                <a:cs typeface="Verdana" panose="020B0604030504040204" pitchFamily="34" charset="0"/>
              </a:rPr>
              <a:t>. </a:t>
            </a:r>
            <a:r>
              <a:rPr lang="pt-BR" sz="1150" dirty="0" err="1">
                <a:latin typeface="Verdana" panose="020B0604030504040204" pitchFamily="34" charset="0"/>
                <a:ea typeface="Verdana" panose="020B0604030504040204" pitchFamily="34" charset="0"/>
                <a:cs typeface="Verdana" panose="020B0604030504040204" pitchFamily="34" charset="0"/>
              </a:rPr>
              <a:t>Architecture-based</a:t>
            </a:r>
            <a:r>
              <a:rPr lang="pt-BR" sz="1150" dirty="0">
                <a:latin typeface="Verdana" panose="020B0604030504040204" pitchFamily="34" charset="0"/>
                <a:ea typeface="Verdana" panose="020B0604030504040204" pitchFamily="34" charset="0"/>
                <a:cs typeface="Verdana" panose="020B0604030504040204" pitchFamily="34" charset="0"/>
              </a:rPr>
              <a:t> design </a:t>
            </a:r>
            <a:r>
              <a:rPr lang="pt-BR" sz="1150" dirty="0" err="1">
                <a:latin typeface="Verdana" panose="020B0604030504040204" pitchFamily="34" charset="0"/>
                <a:ea typeface="Verdana" panose="020B0604030504040204" pitchFamily="34" charset="0"/>
                <a:cs typeface="Verdana" panose="020B0604030504040204" pitchFamily="34" charset="0"/>
              </a:rPr>
              <a:t>and</a:t>
            </a:r>
            <a:r>
              <a:rPr lang="pt-BR" sz="1150" dirty="0">
                <a:latin typeface="Verdana" panose="020B0604030504040204" pitchFamily="34" charset="0"/>
                <a:ea typeface="Verdana" panose="020B0604030504040204" pitchFamily="34" charset="0"/>
                <a:cs typeface="Verdana" panose="020B0604030504040204" pitchFamily="34" charset="0"/>
              </a:rPr>
              <a:t> </a:t>
            </a:r>
            <a:r>
              <a:rPr lang="pt-BR" sz="1150" dirty="0" err="1">
                <a:latin typeface="Verdana" panose="020B0604030504040204" pitchFamily="34" charset="0"/>
                <a:ea typeface="Verdana" panose="020B0604030504040204" pitchFamily="34" charset="0"/>
                <a:cs typeface="Verdana" panose="020B0604030504040204" pitchFamily="34" charset="0"/>
              </a:rPr>
              <a:t>optimization</a:t>
            </a:r>
            <a:r>
              <a:rPr lang="pt-BR" sz="1150" dirty="0">
                <a:latin typeface="Verdana" panose="020B0604030504040204" pitchFamily="34" charset="0"/>
                <a:ea typeface="Verdana" panose="020B0604030504040204" pitchFamily="34" charset="0"/>
                <a:cs typeface="Verdana" panose="020B0604030504040204" pitchFamily="34" charset="0"/>
              </a:rPr>
              <a:t> </a:t>
            </a:r>
            <a:r>
              <a:rPr lang="pt-BR" sz="1150" dirty="0" err="1">
                <a:latin typeface="Verdana" panose="020B0604030504040204" pitchFamily="34" charset="0"/>
                <a:ea typeface="Verdana" panose="020B0604030504040204" pitchFamily="34" charset="0"/>
                <a:cs typeface="Verdana" panose="020B0604030504040204" pitchFamily="34" charset="0"/>
              </a:rPr>
              <a:t>of</a:t>
            </a:r>
            <a:r>
              <a:rPr lang="pt-BR" sz="1150" dirty="0">
                <a:latin typeface="Verdana" panose="020B0604030504040204" pitchFamily="34" charset="0"/>
                <a:ea typeface="Verdana" panose="020B0604030504040204" pitchFamily="34" charset="0"/>
                <a:cs typeface="Verdana" panose="020B0604030504040204" pitchFamily="34" charset="0"/>
              </a:rPr>
              <a:t> </a:t>
            </a:r>
            <a:r>
              <a:rPr lang="pt-BR" sz="1150" dirty="0" err="1">
                <a:latin typeface="Verdana" panose="020B0604030504040204" pitchFamily="34" charset="0"/>
                <a:ea typeface="Verdana" panose="020B0604030504040204" pitchFamily="34" charset="0"/>
                <a:cs typeface="Verdana" panose="020B0604030504040204" pitchFamily="34" charset="0"/>
              </a:rPr>
              <a:t>genetic</a:t>
            </a:r>
            <a:r>
              <a:rPr lang="pt-BR" sz="1150" dirty="0">
                <a:latin typeface="Verdana" panose="020B0604030504040204" pitchFamily="34" charset="0"/>
                <a:ea typeface="Verdana" panose="020B0604030504040204" pitchFamily="34" charset="0"/>
                <a:cs typeface="Verdana" panose="020B0604030504040204" pitchFamily="34" charset="0"/>
              </a:rPr>
              <a:t> </a:t>
            </a:r>
            <a:r>
              <a:rPr lang="pt-BR" sz="1150" dirty="0" err="1">
                <a:latin typeface="Verdana" panose="020B0604030504040204" pitchFamily="34" charset="0"/>
                <a:ea typeface="Verdana" panose="020B0604030504040204" pitchFamily="34" charset="0"/>
                <a:cs typeface="Verdana" panose="020B0604030504040204" pitchFamily="34" charset="0"/>
              </a:rPr>
              <a:t>algorithms</a:t>
            </a:r>
            <a:r>
              <a:rPr lang="pt-BR" sz="1150" dirty="0">
                <a:latin typeface="Verdana" panose="020B0604030504040204" pitchFamily="34" charset="0"/>
                <a:ea typeface="Verdana" panose="020B0604030504040204" pitchFamily="34" charset="0"/>
                <a:cs typeface="Verdana" panose="020B0604030504040204" pitchFamily="34" charset="0"/>
              </a:rPr>
              <a:t> </a:t>
            </a:r>
            <a:r>
              <a:rPr lang="pt-BR" sz="1150" dirty="0" err="1">
                <a:latin typeface="Verdana" panose="020B0604030504040204" pitchFamily="34" charset="0"/>
                <a:ea typeface="Verdana" panose="020B0604030504040204" pitchFamily="34" charset="0"/>
                <a:cs typeface="Verdana" panose="020B0604030504040204" pitchFamily="34" charset="0"/>
              </a:rPr>
              <a:t>on</a:t>
            </a:r>
            <a:r>
              <a:rPr lang="pt-BR" sz="1150" dirty="0">
                <a:latin typeface="Verdana" panose="020B0604030504040204" pitchFamily="34" charset="0"/>
                <a:ea typeface="Verdana" panose="020B0604030504040204" pitchFamily="34" charset="0"/>
                <a:cs typeface="Verdana" panose="020B0604030504040204" pitchFamily="34" charset="0"/>
              </a:rPr>
              <a:t> </a:t>
            </a:r>
            <a:r>
              <a:rPr lang="pt-BR" sz="1150" dirty="0" err="1">
                <a:latin typeface="Verdana" panose="020B0604030504040204" pitchFamily="34" charset="0"/>
                <a:ea typeface="Verdana" panose="020B0604030504040204" pitchFamily="34" charset="0"/>
                <a:cs typeface="Verdana" panose="020B0604030504040204" pitchFamily="34" charset="0"/>
              </a:rPr>
              <a:t>multi</a:t>
            </a:r>
            <a:r>
              <a:rPr lang="pt-BR" sz="1150" dirty="0">
                <a:latin typeface="Verdana" panose="020B0604030504040204" pitchFamily="34" charset="0"/>
                <a:ea typeface="Verdana" panose="020B0604030504040204" pitchFamily="34" charset="0"/>
                <a:cs typeface="Verdana" panose="020B0604030504040204" pitchFamily="34" charset="0"/>
              </a:rPr>
              <a:t>- </a:t>
            </a:r>
            <a:r>
              <a:rPr lang="pt-BR" sz="1150" dirty="0" err="1">
                <a:latin typeface="Verdana" panose="020B0604030504040204" pitchFamily="34" charset="0"/>
                <a:ea typeface="Verdana" panose="020B0604030504040204" pitchFamily="34" charset="0"/>
                <a:cs typeface="Verdana" panose="020B0604030504040204" pitchFamily="34" charset="0"/>
              </a:rPr>
              <a:t>and</a:t>
            </a:r>
            <a:r>
              <a:rPr lang="pt-BR" sz="1150" dirty="0">
                <a:latin typeface="Verdana" panose="020B0604030504040204" pitchFamily="34" charset="0"/>
                <a:ea typeface="Verdana" panose="020B0604030504040204" pitchFamily="34" charset="0"/>
                <a:cs typeface="Verdana" panose="020B0604030504040204" pitchFamily="34" charset="0"/>
              </a:rPr>
              <a:t> </a:t>
            </a:r>
            <a:r>
              <a:rPr lang="pt-BR" sz="1150" dirty="0" err="1">
                <a:latin typeface="Verdana" panose="020B0604030504040204" pitchFamily="34" charset="0"/>
                <a:ea typeface="Verdana" panose="020B0604030504040204" pitchFamily="34" charset="0"/>
                <a:cs typeface="Verdana" panose="020B0604030504040204" pitchFamily="34" charset="0"/>
              </a:rPr>
              <a:t>many</a:t>
            </a:r>
            <a:r>
              <a:rPr lang="pt-BR" sz="1150" dirty="0">
                <a:latin typeface="Verdana" panose="020B0604030504040204" pitchFamily="34" charset="0"/>
                <a:ea typeface="Verdana" panose="020B0604030504040204" pitchFamily="34" charset="0"/>
                <a:cs typeface="Verdana" panose="020B0604030504040204" pitchFamily="34" charset="0"/>
              </a:rPr>
              <a:t>-core systems. </a:t>
            </a:r>
            <a:r>
              <a:rPr lang="pt-BR" sz="1150" b="1" dirty="0">
                <a:latin typeface="Verdana" panose="020B0604030504040204" pitchFamily="34" charset="0"/>
                <a:ea typeface="Verdana" panose="020B0604030504040204" pitchFamily="34" charset="0"/>
                <a:cs typeface="Verdana" panose="020B0604030504040204" pitchFamily="34" charset="0"/>
              </a:rPr>
              <a:t>Future </a:t>
            </a:r>
            <a:r>
              <a:rPr lang="pt-BR" sz="1150" b="1" dirty="0" err="1">
                <a:latin typeface="Verdana" panose="020B0604030504040204" pitchFamily="34" charset="0"/>
                <a:ea typeface="Verdana" panose="020B0604030504040204" pitchFamily="34" charset="0"/>
                <a:cs typeface="Verdana" panose="020B0604030504040204" pitchFamily="34" charset="0"/>
              </a:rPr>
              <a:t>Generation</a:t>
            </a:r>
            <a:r>
              <a:rPr lang="pt-BR" sz="1150" b="1" dirty="0">
                <a:latin typeface="Verdana" panose="020B0604030504040204" pitchFamily="34" charset="0"/>
                <a:ea typeface="Verdana" panose="020B0604030504040204" pitchFamily="34" charset="0"/>
                <a:cs typeface="Verdana" panose="020B0604030504040204" pitchFamily="34" charset="0"/>
              </a:rPr>
              <a:t> Computer Systems</a:t>
            </a:r>
            <a:r>
              <a:rPr lang="pt-BR" sz="1150" dirty="0">
                <a:latin typeface="Verdana" panose="020B0604030504040204" pitchFamily="34" charset="0"/>
                <a:ea typeface="Verdana" panose="020B0604030504040204" pitchFamily="34" charset="0"/>
                <a:cs typeface="Verdana" panose="020B0604030504040204" pitchFamily="34" charset="0"/>
              </a:rPr>
              <a:t>, ano 2014, v. 38, p. 75-91, 2014. Disponível em: </a:t>
            </a:r>
            <a:r>
              <a:rPr lang="pt-BR" sz="1150" dirty="0" err="1">
                <a:latin typeface="Verdana" panose="020B0604030504040204" pitchFamily="34" charset="0"/>
                <a:ea typeface="Verdana" panose="020B0604030504040204" pitchFamily="34" charset="0"/>
                <a:cs typeface="Verdana" panose="020B0604030504040204" pitchFamily="34" charset="0"/>
              </a:rPr>
              <a:t>https</a:t>
            </a:r>
            <a:r>
              <a:rPr lang="pt-BR" sz="1150" dirty="0">
                <a:latin typeface="Verdana" panose="020B0604030504040204" pitchFamily="34" charset="0"/>
                <a:ea typeface="Verdana" panose="020B0604030504040204" pitchFamily="34" charset="0"/>
                <a:cs typeface="Verdana" panose="020B0604030504040204" pitchFamily="34" charset="0"/>
              </a:rPr>
              <a:t>://</a:t>
            </a:r>
            <a:r>
              <a:rPr lang="pt-BR" sz="1150" dirty="0" err="1">
                <a:latin typeface="Verdana" panose="020B0604030504040204" pitchFamily="34" charset="0"/>
                <a:ea typeface="Verdana" panose="020B0604030504040204" pitchFamily="34" charset="0"/>
                <a:cs typeface="Verdana" panose="020B0604030504040204" pitchFamily="34" charset="0"/>
              </a:rPr>
              <a:t>www.sciencedirect.com</a:t>
            </a:r>
            <a:r>
              <a:rPr lang="pt-BR" sz="1150" dirty="0">
                <a:latin typeface="Verdana" panose="020B0604030504040204" pitchFamily="34" charset="0"/>
                <a:ea typeface="Verdana" panose="020B0604030504040204" pitchFamily="34" charset="0"/>
                <a:cs typeface="Verdana" panose="020B0604030504040204" pitchFamily="34" charset="0"/>
              </a:rPr>
              <a:t>/</a:t>
            </a:r>
            <a:r>
              <a:rPr lang="pt-BR" sz="1150" dirty="0" err="1">
                <a:latin typeface="Verdana" panose="020B0604030504040204" pitchFamily="34" charset="0"/>
                <a:ea typeface="Verdana" panose="020B0604030504040204" pitchFamily="34" charset="0"/>
                <a:cs typeface="Verdana" panose="020B0604030504040204" pitchFamily="34" charset="0"/>
              </a:rPr>
              <a:t>science</a:t>
            </a:r>
            <a:r>
              <a:rPr lang="pt-BR" sz="1150" dirty="0">
                <a:latin typeface="Verdana" panose="020B0604030504040204" pitchFamily="34" charset="0"/>
                <a:ea typeface="Verdana" panose="020B0604030504040204" pitchFamily="34" charset="0"/>
                <a:cs typeface="Verdana" panose="020B0604030504040204" pitchFamily="34" charset="0"/>
              </a:rPr>
              <a:t>/</a:t>
            </a:r>
            <a:r>
              <a:rPr lang="pt-BR" sz="1150" dirty="0" err="1">
                <a:latin typeface="Verdana" panose="020B0604030504040204" pitchFamily="34" charset="0"/>
                <a:ea typeface="Verdana" panose="020B0604030504040204" pitchFamily="34" charset="0"/>
                <a:cs typeface="Verdana" panose="020B0604030504040204" pitchFamily="34" charset="0"/>
              </a:rPr>
              <a:t>article</a:t>
            </a:r>
            <a:r>
              <a:rPr lang="pt-BR" sz="1150" dirty="0">
                <a:latin typeface="Verdana" panose="020B0604030504040204" pitchFamily="34" charset="0"/>
                <a:ea typeface="Verdana" panose="020B0604030504040204" pitchFamily="34" charset="0"/>
                <a:cs typeface="Verdana" panose="020B0604030504040204" pitchFamily="34" charset="0"/>
              </a:rPr>
              <a:t>/</a:t>
            </a:r>
            <a:r>
              <a:rPr lang="pt-BR" sz="1150" dirty="0" err="1">
                <a:latin typeface="Verdana" panose="020B0604030504040204" pitchFamily="34" charset="0"/>
                <a:ea typeface="Verdana" panose="020B0604030504040204" pitchFamily="34" charset="0"/>
                <a:cs typeface="Verdana" panose="020B0604030504040204" pitchFamily="34" charset="0"/>
              </a:rPr>
              <a:t>pii</a:t>
            </a:r>
            <a:r>
              <a:rPr lang="pt-BR" sz="1150" dirty="0">
                <a:latin typeface="Verdana" panose="020B0604030504040204" pitchFamily="34" charset="0"/>
                <a:ea typeface="Verdana" panose="020B0604030504040204" pitchFamily="34" charset="0"/>
                <a:cs typeface="Verdana" panose="020B0604030504040204" pitchFamily="34" charset="0"/>
              </a:rPr>
              <a:t>/S0167739X13002082. Acesso em: 20 out. 2019.</a:t>
            </a:r>
          </a:p>
          <a:p>
            <a:pPr marL="285750" indent="-285750">
              <a:buFont typeface="Arial" panose="020B0604020202020204" pitchFamily="34" charset="0"/>
              <a:buChar char="•"/>
            </a:pPr>
            <a:endParaRPr lang="pt-BR" sz="1150" dirty="0">
              <a:latin typeface="Verdana" panose="020B0604030504040204" pitchFamily="34" charset="0"/>
              <a:ea typeface="Verdana" panose="020B0604030504040204" pitchFamily="34" charset="0"/>
              <a:cs typeface="Verdana" panose="020B0604030504040204" pitchFamily="34" charset="0"/>
            </a:endParaRPr>
          </a:p>
        </p:txBody>
      </p:sp>
      <p:pic>
        <p:nvPicPr>
          <p:cNvPr id="6" name="Imagem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7015" y="6381328"/>
            <a:ext cx="1672379" cy="291764"/>
          </a:xfrm>
          <a:prstGeom prst="rect">
            <a:avLst/>
          </a:prstGeom>
        </p:spPr>
      </p:pic>
      <p:sp>
        <p:nvSpPr>
          <p:cNvPr id="7" name="CaixaDeTexto 6"/>
          <p:cNvSpPr txBox="1"/>
          <p:nvPr/>
        </p:nvSpPr>
        <p:spPr>
          <a:xfrm>
            <a:off x="393549" y="333523"/>
            <a:ext cx="6192688" cy="646331"/>
          </a:xfrm>
          <a:prstGeom prst="rect">
            <a:avLst/>
          </a:prstGeom>
          <a:noFill/>
        </p:spPr>
        <p:txBody>
          <a:bodyPr wrap="square" rtlCol="0">
            <a:spAutoFit/>
          </a:bodyPr>
          <a:lstStyle/>
          <a:p>
            <a:r>
              <a:rPr lang="pt-BR" sz="3600" b="1" dirty="0">
                <a:latin typeface="Verdana" panose="020B0604030504040204" pitchFamily="34" charset="0"/>
                <a:ea typeface="Verdana" panose="020B0604030504040204" pitchFamily="34" charset="0"/>
                <a:cs typeface="Verdana" panose="020B0604030504040204" pitchFamily="34" charset="0"/>
              </a:rPr>
              <a:t>Referências</a:t>
            </a:r>
          </a:p>
        </p:txBody>
      </p:sp>
      <p:sp>
        <p:nvSpPr>
          <p:cNvPr id="11" name="Retângulo 10"/>
          <p:cNvSpPr/>
          <p:nvPr/>
        </p:nvSpPr>
        <p:spPr>
          <a:xfrm flipV="1">
            <a:off x="-36512" y="476670"/>
            <a:ext cx="323528" cy="360039"/>
          </a:xfrm>
          <a:prstGeom prst="rect">
            <a:avLst/>
          </a:prstGeom>
          <a:solidFill>
            <a:srgbClr val="149B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Tree>
    <p:extLst>
      <p:ext uri="{BB962C8B-B14F-4D97-AF65-F5344CB8AC3E}">
        <p14:creationId xmlns:p14="http://schemas.microsoft.com/office/powerpoint/2010/main" val="38029012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m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015" y="6381328"/>
            <a:ext cx="1672379" cy="291764"/>
          </a:xfrm>
          <a:prstGeom prst="rect">
            <a:avLst/>
          </a:prstGeom>
        </p:spPr>
      </p:pic>
      <p:sp>
        <p:nvSpPr>
          <p:cNvPr id="11" name="CaixaDeTexto 10"/>
          <p:cNvSpPr txBox="1"/>
          <p:nvPr/>
        </p:nvSpPr>
        <p:spPr>
          <a:xfrm>
            <a:off x="4644008" y="836712"/>
            <a:ext cx="6192688" cy="707886"/>
          </a:xfrm>
          <a:prstGeom prst="rect">
            <a:avLst/>
          </a:prstGeom>
          <a:noFill/>
        </p:spPr>
        <p:txBody>
          <a:bodyPr wrap="square" rtlCol="0">
            <a:spAutoFit/>
          </a:bodyPr>
          <a:lstStyle/>
          <a:p>
            <a:r>
              <a:rPr lang="pt-BR" sz="4000" b="1" dirty="0">
                <a:latin typeface="Verdana" panose="020B0604030504040204" pitchFamily="34" charset="0"/>
                <a:ea typeface="Verdana" panose="020B0604030504040204" pitchFamily="34" charset="0"/>
                <a:cs typeface="Verdana" panose="020B0604030504040204" pitchFamily="34" charset="0"/>
              </a:rPr>
              <a:t>Obrigado</a:t>
            </a:r>
          </a:p>
        </p:txBody>
      </p:sp>
      <p:sp>
        <p:nvSpPr>
          <p:cNvPr id="12" name="Retângulo 11"/>
          <p:cNvSpPr/>
          <p:nvPr/>
        </p:nvSpPr>
        <p:spPr>
          <a:xfrm>
            <a:off x="4751513" y="1986453"/>
            <a:ext cx="3780927" cy="1169551"/>
          </a:xfrm>
          <a:prstGeom prst="rect">
            <a:avLst/>
          </a:prstGeom>
        </p:spPr>
        <p:txBody>
          <a:bodyPr wrap="square">
            <a:spAutoFit/>
          </a:bodyPr>
          <a:lstStyle/>
          <a:p>
            <a:r>
              <a:rPr lang="pt-BR" sz="1400" b="1" dirty="0">
                <a:latin typeface="Verdana" panose="020B0604030504040204" pitchFamily="34" charset="0"/>
                <a:ea typeface="Verdana" panose="020B0604030504040204" pitchFamily="34" charset="0"/>
                <a:cs typeface="Verdana" panose="020B0604030504040204" pitchFamily="34" charset="0"/>
              </a:rPr>
              <a:t>UDESC – Universidade do Estado de Santa Catarina</a:t>
            </a:r>
          </a:p>
          <a:p>
            <a:endParaRPr lang="pt-BR" sz="1400" b="1" dirty="0">
              <a:latin typeface="Verdana" panose="020B0604030504040204" pitchFamily="34" charset="0"/>
              <a:ea typeface="Verdana" panose="020B0604030504040204" pitchFamily="34" charset="0"/>
              <a:cs typeface="Verdana" panose="020B0604030504040204" pitchFamily="34" charset="0"/>
            </a:endParaRPr>
          </a:p>
          <a:p>
            <a:r>
              <a:rPr lang="pt-BR" sz="1400" b="1" dirty="0">
                <a:latin typeface="Verdana" panose="020B0604030504040204" pitchFamily="34" charset="0"/>
                <a:ea typeface="Verdana" panose="020B0604030504040204" pitchFamily="34" charset="0"/>
                <a:cs typeface="Verdana" panose="020B0604030504040204" pitchFamily="34" charset="0"/>
              </a:rPr>
              <a:t>Felipe Nathan </a:t>
            </a:r>
            <a:r>
              <a:rPr lang="pt-BR" sz="1400" b="1" dirty="0" err="1">
                <a:latin typeface="Verdana" panose="020B0604030504040204" pitchFamily="34" charset="0"/>
                <a:ea typeface="Verdana" panose="020B0604030504040204" pitchFamily="34" charset="0"/>
                <a:cs typeface="Verdana" panose="020B0604030504040204" pitchFamily="34" charset="0"/>
              </a:rPr>
              <a:t>Welter</a:t>
            </a:r>
            <a:endParaRPr lang="pt-BR" sz="1400" b="1" dirty="0">
              <a:latin typeface="Verdana" panose="020B0604030504040204" pitchFamily="34" charset="0"/>
              <a:ea typeface="Verdana" panose="020B0604030504040204" pitchFamily="34" charset="0"/>
              <a:cs typeface="Verdana" panose="020B0604030504040204" pitchFamily="34" charset="0"/>
            </a:endParaRPr>
          </a:p>
          <a:p>
            <a:r>
              <a:rPr lang="pt-BR" sz="1400" dirty="0" err="1">
                <a:latin typeface="Verdana" panose="020B0604030504040204" pitchFamily="34" charset="0"/>
                <a:ea typeface="Verdana" panose="020B0604030504040204" pitchFamily="34" charset="0"/>
                <a:cs typeface="Verdana" panose="020B0604030504040204" pitchFamily="34" charset="0"/>
              </a:rPr>
              <a:t>felipenwelter@gmail.com</a:t>
            </a:r>
            <a:endParaRPr lang="pt-BR" sz="1400" dirty="0">
              <a:latin typeface="Verdana" panose="020B0604030504040204" pitchFamily="34" charset="0"/>
              <a:ea typeface="Verdana" panose="020B0604030504040204" pitchFamily="34" charset="0"/>
              <a:cs typeface="Verdana" panose="020B0604030504040204" pitchFamily="34" charset="0"/>
            </a:endParaRPr>
          </a:p>
        </p:txBody>
      </p:sp>
      <p:pic>
        <p:nvPicPr>
          <p:cNvPr id="13" name="Imagem 12"/>
          <p:cNvPicPr>
            <a:picLocks noChangeAspect="1"/>
          </p:cNvPicPr>
          <p:nvPr/>
        </p:nvPicPr>
        <p:blipFill rotWithShape="1">
          <a:blip r:embed="rId3" cstate="print">
            <a:extLst>
              <a:ext uri="{28A0092B-C50C-407E-A947-70E740481C1C}">
                <a14:useLocalDpi xmlns:a14="http://schemas.microsoft.com/office/drawing/2010/main" val="0"/>
              </a:ext>
            </a:extLst>
          </a:blip>
          <a:srcRect t="23653"/>
          <a:stretch/>
        </p:blipFill>
        <p:spPr>
          <a:xfrm flipV="1">
            <a:off x="-396552" y="188640"/>
            <a:ext cx="4449092" cy="6696744"/>
          </a:xfrm>
          <a:prstGeom prst="rect">
            <a:avLst/>
          </a:prstGeom>
        </p:spPr>
      </p:pic>
    </p:spTree>
    <p:extLst>
      <p:ext uri="{BB962C8B-B14F-4D97-AF65-F5344CB8AC3E}">
        <p14:creationId xmlns:p14="http://schemas.microsoft.com/office/powerpoint/2010/main" val="3663217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aixaDeTexto 11"/>
          <p:cNvSpPr txBox="1"/>
          <p:nvPr/>
        </p:nvSpPr>
        <p:spPr>
          <a:xfrm>
            <a:off x="5436096" y="1279933"/>
            <a:ext cx="3312368" cy="3046988"/>
          </a:xfrm>
          <a:prstGeom prst="rect">
            <a:avLst/>
          </a:prstGeom>
          <a:noFill/>
        </p:spPr>
        <p:txBody>
          <a:bodyPr wrap="square" rtlCol="0">
            <a:spAutoFit/>
          </a:bodyPr>
          <a:lstStyle/>
          <a:p>
            <a:r>
              <a:rPr lang="pt-BR" sz="1600" dirty="0">
                <a:latin typeface="Verdana" panose="020B0604030504040204" pitchFamily="34" charset="0"/>
                <a:ea typeface="Verdana" panose="020B0604030504040204" pitchFamily="34" charset="0"/>
                <a:cs typeface="Verdana" panose="020B0604030504040204" pitchFamily="34" charset="0"/>
              </a:rPr>
              <a:t>Problema da classe NP-Hard, que consiste em encontrar o melhor conjunto de rotas a serem percorridas por uma frota de veículos, atendendo condições específicas.</a:t>
            </a:r>
          </a:p>
          <a:p>
            <a:endParaRPr lang="pt-BR" sz="1600" dirty="0">
              <a:latin typeface="Verdana" panose="020B0604030504040204" pitchFamily="34" charset="0"/>
              <a:ea typeface="Verdana" panose="020B0604030504040204" pitchFamily="34" charset="0"/>
              <a:cs typeface="Verdana" panose="020B0604030504040204" pitchFamily="34" charset="0"/>
            </a:endParaRPr>
          </a:p>
          <a:p>
            <a:r>
              <a:rPr lang="pt-BR" sz="1600">
                <a:latin typeface="Verdana" panose="020B0604030504040204" pitchFamily="34" charset="0"/>
                <a:ea typeface="Verdana" panose="020B0604030504040204" pitchFamily="34" charset="0"/>
                <a:cs typeface="Verdana" panose="020B0604030504040204" pitchFamily="34" charset="0"/>
              </a:rPr>
              <a:t>Por demandar muito tempo de processamento, sua </a:t>
            </a:r>
            <a:r>
              <a:rPr lang="pt-BR" sz="1600" dirty="0">
                <a:latin typeface="Verdana" panose="020B0604030504040204" pitchFamily="34" charset="0"/>
                <a:ea typeface="Verdana" panose="020B0604030504040204" pitchFamily="34" charset="0"/>
                <a:cs typeface="Verdana" panose="020B0604030504040204" pitchFamily="34" charset="0"/>
              </a:rPr>
              <a:t>solução normalmente ocorre por meio de um algoritmo probabilístico.</a:t>
            </a:r>
          </a:p>
        </p:txBody>
      </p:sp>
      <p:pic>
        <p:nvPicPr>
          <p:cNvPr id="8" name="Imagem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015" y="6381328"/>
            <a:ext cx="1672379" cy="291764"/>
          </a:xfrm>
          <a:prstGeom prst="rect">
            <a:avLst/>
          </a:prstGeom>
        </p:spPr>
      </p:pic>
      <p:sp>
        <p:nvSpPr>
          <p:cNvPr id="10" name="CaixaDeTexto 9"/>
          <p:cNvSpPr txBox="1"/>
          <p:nvPr/>
        </p:nvSpPr>
        <p:spPr>
          <a:xfrm>
            <a:off x="393548" y="333523"/>
            <a:ext cx="8210899" cy="646331"/>
          </a:xfrm>
          <a:prstGeom prst="rect">
            <a:avLst/>
          </a:prstGeom>
          <a:noFill/>
        </p:spPr>
        <p:txBody>
          <a:bodyPr wrap="square" rtlCol="0">
            <a:spAutoFit/>
          </a:bodyPr>
          <a:lstStyle/>
          <a:p>
            <a:r>
              <a:rPr lang="pt-BR" sz="3600" b="1" dirty="0">
                <a:latin typeface="Verdana" panose="020B0604030504040204" pitchFamily="34" charset="0"/>
                <a:ea typeface="Verdana" panose="020B0604030504040204" pitchFamily="34" charset="0"/>
                <a:cs typeface="Verdana" panose="020B0604030504040204" pitchFamily="34" charset="0"/>
              </a:rPr>
              <a:t>VRP – Roteamento de Veículos</a:t>
            </a:r>
          </a:p>
        </p:txBody>
      </p:sp>
      <p:sp>
        <p:nvSpPr>
          <p:cNvPr id="13" name="Retângulo 12"/>
          <p:cNvSpPr/>
          <p:nvPr/>
        </p:nvSpPr>
        <p:spPr>
          <a:xfrm flipV="1">
            <a:off x="-36512" y="476670"/>
            <a:ext cx="323528" cy="360039"/>
          </a:xfrm>
          <a:prstGeom prst="rect">
            <a:avLst/>
          </a:prstGeom>
          <a:solidFill>
            <a:srgbClr val="149B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2" name="Imagem 1"/>
          <p:cNvPicPr>
            <a:picLocks noChangeAspect="1"/>
          </p:cNvPicPr>
          <p:nvPr/>
        </p:nvPicPr>
        <p:blipFill>
          <a:blip r:embed="rId3"/>
          <a:stretch>
            <a:fillRect/>
          </a:stretch>
        </p:blipFill>
        <p:spPr>
          <a:xfrm>
            <a:off x="755576" y="1279933"/>
            <a:ext cx="4352925" cy="3105150"/>
          </a:xfrm>
          <a:prstGeom prst="rect">
            <a:avLst/>
          </a:prstGeom>
        </p:spPr>
      </p:pic>
    </p:spTree>
    <p:extLst>
      <p:ext uri="{BB962C8B-B14F-4D97-AF65-F5344CB8AC3E}">
        <p14:creationId xmlns:p14="http://schemas.microsoft.com/office/powerpoint/2010/main" val="1874625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aixaDeTexto 16"/>
          <p:cNvSpPr txBox="1"/>
          <p:nvPr/>
        </p:nvSpPr>
        <p:spPr>
          <a:xfrm>
            <a:off x="393549" y="333523"/>
            <a:ext cx="6192688" cy="646331"/>
          </a:xfrm>
          <a:prstGeom prst="rect">
            <a:avLst/>
          </a:prstGeom>
          <a:noFill/>
        </p:spPr>
        <p:txBody>
          <a:bodyPr wrap="square" rtlCol="0">
            <a:spAutoFit/>
          </a:bodyPr>
          <a:lstStyle/>
          <a:p>
            <a:r>
              <a:rPr lang="pt-BR" sz="3600" b="1" dirty="0">
                <a:latin typeface="Verdana" panose="020B0604030504040204" pitchFamily="34" charset="0"/>
                <a:ea typeface="Verdana" panose="020B0604030504040204" pitchFamily="34" charset="0"/>
                <a:cs typeface="Verdana" panose="020B0604030504040204" pitchFamily="34" charset="0"/>
              </a:rPr>
              <a:t>Algoritmo Genético</a:t>
            </a:r>
          </a:p>
        </p:txBody>
      </p:sp>
      <p:sp>
        <p:nvSpPr>
          <p:cNvPr id="19" name="CaixaDeTexto 18"/>
          <p:cNvSpPr txBox="1"/>
          <p:nvPr/>
        </p:nvSpPr>
        <p:spPr>
          <a:xfrm>
            <a:off x="971600" y="1700808"/>
            <a:ext cx="5904656" cy="3754874"/>
          </a:xfrm>
          <a:prstGeom prst="rect">
            <a:avLst/>
          </a:prstGeom>
          <a:noFill/>
        </p:spPr>
        <p:txBody>
          <a:bodyPr wrap="square" rtlCol="0">
            <a:spAutoFit/>
          </a:bodyPr>
          <a:lstStyle/>
          <a:p>
            <a:r>
              <a:rPr lang="pt-BR" sz="1700" dirty="0">
                <a:latin typeface="Verdana" panose="020B0604030504040204" pitchFamily="34" charset="0"/>
                <a:ea typeface="Verdana" panose="020B0604030504040204" pitchFamily="34" charset="0"/>
                <a:cs typeface="Verdana" panose="020B0604030504040204" pitchFamily="34" charset="0"/>
              </a:rPr>
              <a:t>Meta-heurística de busca e otimização que se inspira na Seleção Natural de Darwin.</a:t>
            </a:r>
          </a:p>
          <a:p>
            <a:endParaRPr lang="pt-BR" sz="1700" dirty="0">
              <a:latin typeface="Verdana" panose="020B0604030504040204" pitchFamily="34" charset="0"/>
              <a:ea typeface="Verdana" panose="020B0604030504040204" pitchFamily="34" charset="0"/>
              <a:cs typeface="Verdana" panose="020B0604030504040204" pitchFamily="34" charset="0"/>
            </a:endParaRPr>
          </a:p>
          <a:p>
            <a:endParaRPr lang="pt-BR" sz="1700" dirty="0">
              <a:latin typeface="Verdana" panose="020B0604030504040204" pitchFamily="34" charset="0"/>
              <a:ea typeface="Verdana" panose="020B0604030504040204" pitchFamily="34" charset="0"/>
              <a:cs typeface="Verdana" panose="020B0604030504040204" pitchFamily="34" charset="0"/>
            </a:endParaRPr>
          </a:p>
          <a:p>
            <a:endParaRPr lang="pt-BR" sz="1700" dirty="0">
              <a:latin typeface="Verdana" panose="020B0604030504040204" pitchFamily="34" charset="0"/>
              <a:ea typeface="Verdana" panose="020B0604030504040204" pitchFamily="34" charset="0"/>
              <a:cs typeface="Verdana" panose="020B0604030504040204" pitchFamily="34" charset="0"/>
            </a:endParaRPr>
          </a:p>
          <a:p>
            <a:endParaRPr lang="pt-BR" sz="1700" dirty="0">
              <a:latin typeface="Verdana" panose="020B0604030504040204" pitchFamily="34" charset="0"/>
              <a:ea typeface="Verdana" panose="020B0604030504040204" pitchFamily="34" charset="0"/>
              <a:cs typeface="Verdana" panose="020B0604030504040204" pitchFamily="34" charset="0"/>
            </a:endParaRPr>
          </a:p>
          <a:p>
            <a:endParaRPr lang="pt-BR" sz="1700" dirty="0">
              <a:latin typeface="Verdana" panose="020B0604030504040204" pitchFamily="34" charset="0"/>
              <a:ea typeface="Verdana" panose="020B0604030504040204" pitchFamily="34" charset="0"/>
              <a:cs typeface="Verdana" panose="020B0604030504040204" pitchFamily="34" charset="0"/>
            </a:endParaRPr>
          </a:p>
          <a:p>
            <a:endParaRPr lang="pt-BR" sz="1700" dirty="0">
              <a:latin typeface="Verdana" panose="020B0604030504040204" pitchFamily="34" charset="0"/>
              <a:ea typeface="Verdana" panose="020B0604030504040204" pitchFamily="34" charset="0"/>
              <a:cs typeface="Verdana" panose="020B0604030504040204" pitchFamily="34" charset="0"/>
            </a:endParaRPr>
          </a:p>
          <a:p>
            <a:endParaRPr lang="pt-BR" sz="1700" dirty="0">
              <a:latin typeface="Verdana" panose="020B0604030504040204" pitchFamily="34" charset="0"/>
              <a:ea typeface="Verdana" panose="020B0604030504040204" pitchFamily="34" charset="0"/>
              <a:cs typeface="Verdana" panose="020B0604030504040204" pitchFamily="34" charset="0"/>
            </a:endParaRPr>
          </a:p>
          <a:p>
            <a:endParaRPr lang="pt-BR" sz="1700" dirty="0">
              <a:latin typeface="Verdana" panose="020B0604030504040204" pitchFamily="34" charset="0"/>
              <a:ea typeface="Verdana" panose="020B0604030504040204" pitchFamily="34" charset="0"/>
              <a:cs typeface="Verdana" panose="020B0604030504040204" pitchFamily="34" charset="0"/>
            </a:endParaRPr>
          </a:p>
          <a:p>
            <a:endParaRPr lang="pt-BR" sz="1700" dirty="0">
              <a:latin typeface="Verdana" panose="020B0604030504040204" pitchFamily="34" charset="0"/>
              <a:ea typeface="Verdana" panose="020B0604030504040204" pitchFamily="34" charset="0"/>
              <a:cs typeface="Verdana" panose="020B0604030504040204" pitchFamily="34" charset="0"/>
            </a:endParaRPr>
          </a:p>
          <a:p>
            <a:r>
              <a:rPr lang="pt-BR" sz="1700" dirty="0">
                <a:latin typeface="Verdana" panose="020B0604030504040204" pitchFamily="34" charset="0"/>
                <a:ea typeface="Verdana" panose="020B0604030504040204" pitchFamily="34" charset="0"/>
                <a:cs typeface="Verdana" panose="020B0604030504040204" pitchFamily="34" charset="0"/>
              </a:rPr>
              <a:t>A condição de parada é definida como um número limite de gerações ou até que se encontre uma solução próxima ao resultado ótimo.</a:t>
            </a:r>
          </a:p>
        </p:txBody>
      </p:sp>
      <p:sp>
        <p:nvSpPr>
          <p:cNvPr id="20" name="Retângulo 19"/>
          <p:cNvSpPr/>
          <p:nvPr/>
        </p:nvSpPr>
        <p:spPr>
          <a:xfrm flipV="1">
            <a:off x="-36512" y="476670"/>
            <a:ext cx="323528" cy="360039"/>
          </a:xfrm>
          <a:prstGeom prst="rect">
            <a:avLst/>
          </a:prstGeom>
          <a:solidFill>
            <a:srgbClr val="149B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7" name="Imagem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015" y="6381328"/>
            <a:ext cx="1672379" cy="291764"/>
          </a:xfrm>
          <a:prstGeom prst="rect">
            <a:avLst/>
          </a:prstGeom>
        </p:spPr>
      </p:pic>
      <p:sp>
        <p:nvSpPr>
          <p:cNvPr id="2" name="Retângulo 1">
            <a:extLst>
              <a:ext uri="{FF2B5EF4-FFF2-40B4-BE49-F238E27FC236}">
                <a16:creationId xmlns:a16="http://schemas.microsoft.com/office/drawing/2014/main" id="{2016D335-6AD6-EA4C-914D-EED6B9AD5D8D}"/>
              </a:ext>
            </a:extLst>
          </p:cNvPr>
          <p:cNvSpPr/>
          <p:nvPr/>
        </p:nvSpPr>
        <p:spPr>
          <a:xfrm>
            <a:off x="971600" y="2705725"/>
            <a:ext cx="6984776" cy="1446550"/>
          </a:xfrm>
          <a:prstGeom prst="rect">
            <a:avLst/>
          </a:prstGeom>
        </p:spPr>
        <p:txBody>
          <a:bodyPr wrap="square">
            <a:spAutoFit/>
          </a:bodyPr>
          <a:lstStyle/>
          <a:p>
            <a:r>
              <a:rPr lang="pt-BR" dirty="0">
                <a:latin typeface="Verdana" panose="020B0604030504040204" pitchFamily="34" charset="0"/>
                <a:ea typeface="Verdana" panose="020B0604030504040204" pitchFamily="34" charset="0"/>
                <a:cs typeface="Verdana" panose="020B0604030504040204" pitchFamily="34" charset="0"/>
              </a:rPr>
              <a:t>“Cria-se uma população de indivíduos que vão reproduzir e competir pela sobrevivência. Os melhores sobrevivem e transferem suas características a novas gerações.” </a:t>
            </a:r>
          </a:p>
          <a:p>
            <a:endParaRPr lang="pt-BR" dirty="0">
              <a:latin typeface="Verdana" panose="020B0604030504040204" pitchFamily="34" charset="0"/>
              <a:ea typeface="Verdana" panose="020B0604030504040204" pitchFamily="34" charset="0"/>
              <a:cs typeface="Verdana" panose="020B0604030504040204" pitchFamily="34" charset="0"/>
            </a:endParaRPr>
          </a:p>
          <a:p>
            <a:r>
              <a:rPr lang="pt-BR" sz="1600" dirty="0">
                <a:latin typeface="Verdana" panose="020B0604030504040204" pitchFamily="34" charset="0"/>
                <a:ea typeface="Verdana" panose="020B0604030504040204" pitchFamily="34" charset="0"/>
                <a:cs typeface="Verdana" panose="020B0604030504040204" pitchFamily="34" charset="0"/>
              </a:rPr>
              <a:t>(POZO et. al, 2003)</a:t>
            </a:r>
          </a:p>
        </p:txBody>
      </p:sp>
    </p:spTree>
    <p:extLst>
      <p:ext uri="{BB962C8B-B14F-4D97-AF65-F5344CB8AC3E}">
        <p14:creationId xmlns:p14="http://schemas.microsoft.com/office/powerpoint/2010/main" val="1541580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aixaDeTexto 16"/>
          <p:cNvSpPr txBox="1"/>
          <p:nvPr/>
        </p:nvSpPr>
        <p:spPr>
          <a:xfrm>
            <a:off x="393549" y="333523"/>
            <a:ext cx="6192688" cy="646331"/>
          </a:xfrm>
          <a:prstGeom prst="rect">
            <a:avLst/>
          </a:prstGeom>
          <a:noFill/>
        </p:spPr>
        <p:txBody>
          <a:bodyPr wrap="square" rtlCol="0">
            <a:spAutoFit/>
          </a:bodyPr>
          <a:lstStyle/>
          <a:p>
            <a:r>
              <a:rPr lang="pt-BR" sz="3600" b="1" dirty="0">
                <a:latin typeface="Verdana" panose="020B0604030504040204" pitchFamily="34" charset="0"/>
                <a:ea typeface="Verdana" panose="020B0604030504040204" pitchFamily="34" charset="0"/>
                <a:cs typeface="Verdana" panose="020B0604030504040204" pitchFamily="34" charset="0"/>
              </a:rPr>
              <a:t>Algoritmo Genético</a:t>
            </a:r>
          </a:p>
        </p:txBody>
      </p:sp>
      <p:sp>
        <p:nvSpPr>
          <p:cNvPr id="20" name="Retângulo 19"/>
          <p:cNvSpPr/>
          <p:nvPr/>
        </p:nvSpPr>
        <p:spPr>
          <a:xfrm flipV="1">
            <a:off x="-36512" y="476670"/>
            <a:ext cx="323528" cy="360039"/>
          </a:xfrm>
          <a:prstGeom prst="rect">
            <a:avLst/>
          </a:prstGeom>
          <a:solidFill>
            <a:srgbClr val="149B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7" name="Imagem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015" y="6381328"/>
            <a:ext cx="1672379" cy="291764"/>
          </a:xfrm>
          <a:prstGeom prst="rect">
            <a:avLst/>
          </a:prstGeom>
        </p:spPr>
      </p:pic>
      <p:pic>
        <p:nvPicPr>
          <p:cNvPr id="5" name="Imagem 4">
            <a:extLst>
              <a:ext uri="{FF2B5EF4-FFF2-40B4-BE49-F238E27FC236}">
                <a16:creationId xmlns:a16="http://schemas.microsoft.com/office/drawing/2014/main" id="{D0C9B405-44F6-8242-9534-FB19D0FD3A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100" y="1309588"/>
            <a:ext cx="8051800" cy="4711700"/>
          </a:xfrm>
          <a:prstGeom prst="rect">
            <a:avLst/>
          </a:prstGeom>
        </p:spPr>
      </p:pic>
    </p:spTree>
    <p:extLst>
      <p:ext uri="{BB962C8B-B14F-4D97-AF65-F5344CB8AC3E}">
        <p14:creationId xmlns:p14="http://schemas.microsoft.com/office/powerpoint/2010/main" val="1523618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aixaDeTexto 16"/>
          <p:cNvSpPr txBox="1"/>
          <p:nvPr/>
        </p:nvSpPr>
        <p:spPr>
          <a:xfrm>
            <a:off x="393549" y="333523"/>
            <a:ext cx="6192688" cy="646331"/>
          </a:xfrm>
          <a:prstGeom prst="rect">
            <a:avLst/>
          </a:prstGeom>
          <a:noFill/>
        </p:spPr>
        <p:txBody>
          <a:bodyPr wrap="square" rtlCol="0">
            <a:spAutoFit/>
          </a:bodyPr>
          <a:lstStyle/>
          <a:p>
            <a:r>
              <a:rPr lang="pt-BR" sz="3600" b="1" dirty="0">
                <a:latin typeface="Verdana" panose="020B0604030504040204" pitchFamily="34" charset="0"/>
                <a:ea typeface="Verdana" panose="020B0604030504040204" pitchFamily="34" charset="0"/>
                <a:cs typeface="Verdana" panose="020B0604030504040204" pitchFamily="34" charset="0"/>
              </a:rPr>
              <a:t>Estudo de Caso</a:t>
            </a:r>
          </a:p>
        </p:txBody>
      </p:sp>
      <p:sp>
        <p:nvSpPr>
          <p:cNvPr id="20" name="Retângulo 19"/>
          <p:cNvSpPr/>
          <p:nvPr/>
        </p:nvSpPr>
        <p:spPr>
          <a:xfrm flipV="1">
            <a:off x="-36512" y="476670"/>
            <a:ext cx="323528" cy="360039"/>
          </a:xfrm>
          <a:prstGeom prst="rect">
            <a:avLst/>
          </a:prstGeom>
          <a:solidFill>
            <a:srgbClr val="149B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7" name="Imagem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015" y="6381328"/>
            <a:ext cx="1672379" cy="291764"/>
          </a:xfrm>
          <a:prstGeom prst="rect">
            <a:avLst/>
          </a:prstGeom>
        </p:spPr>
      </p:pic>
      <p:pic>
        <p:nvPicPr>
          <p:cNvPr id="2" name="Imagem 1"/>
          <p:cNvPicPr>
            <a:picLocks noChangeAspect="1"/>
          </p:cNvPicPr>
          <p:nvPr/>
        </p:nvPicPr>
        <p:blipFill>
          <a:blip r:embed="rId3"/>
          <a:stretch>
            <a:fillRect/>
          </a:stretch>
        </p:blipFill>
        <p:spPr>
          <a:xfrm>
            <a:off x="827584" y="1487094"/>
            <a:ext cx="2867025" cy="4171950"/>
          </a:xfrm>
          <a:prstGeom prst="rect">
            <a:avLst/>
          </a:prstGeom>
        </p:spPr>
      </p:pic>
      <p:pic>
        <p:nvPicPr>
          <p:cNvPr id="3" name="Imagem 2"/>
          <p:cNvPicPr>
            <a:picLocks noChangeAspect="1"/>
          </p:cNvPicPr>
          <p:nvPr/>
        </p:nvPicPr>
        <p:blipFill>
          <a:blip r:embed="rId4"/>
          <a:stretch>
            <a:fillRect/>
          </a:stretch>
        </p:blipFill>
        <p:spPr>
          <a:xfrm>
            <a:off x="4067944" y="1511801"/>
            <a:ext cx="4371975" cy="1057275"/>
          </a:xfrm>
          <a:prstGeom prst="rect">
            <a:avLst/>
          </a:prstGeom>
        </p:spPr>
      </p:pic>
      <p:pic>
        <p:nvPicPr>
          <p:cNvPr id="4" name="Imagem 3"/>
          <p:cNvPicPr>
            <a:picLocks noChangeAspect="1"/>
          </p:cNvPicPr>
          <p:nvPr/>
        </p:nvPicPr>
        <p:blipFill rotWithShape="1">
          <a:blip r:embed="rId5"/>
          <a:srcRect l="4295" t="28107" r="4622"/>
          <a:stretch/>
        </p:blipFill>
        <p:spPr>
          <a:xfrm>
            <a:off x="4067944" y="3212975"/>
            <a:ext cx="4371975" cy="2446069"/>
          </a:xfrm>
          <a:prstGeom prst="rect">
            <a:avLst/>
          </a:prstGeom>
        </p:spPr>
      </p:pic>
      <p:sp>
        <p:nvSpPr>
          <p:cNvPr id="9" name="CaixaDeTexto 8"/>
          <p:cNvSpPr txBox="1"/>
          <p:nvPr/>
        </p:nvSpPr>
        <p:spPr>
          <a:xfrm>
            <a:off x="4010517" y="5659044"/>
            <a:ext cx="2088232" cy="338554"/>
          </a:xfrm>
          <a:prstGeom prst="rect">
            <a:avLst/>
          </a:prstGeom>
          <a:noFill/>
        </p:spPr>
        <p:txBody>
          <a:bodyPr wrap="square" rtlCol="0">
            <a:spAutoFit/>
          </a:bodyPr>
          <a:lstStyle/>
          <a:p>
            <a:r>
              <a:rPr lang="pt-BR" sz="1600" dirty="0">
                <a:latin typeface="Verdana" panose="020B0604030504040204" pitchFamily="34" charset="0"/>
                <a:ea typeface="Verdana" panose="020B0604030504040204" pitchFamily="34" charset="0"/>
                <a:cs typeface="Verdana" panose="020B0604030504040204" pitchFamily="34" charset="0"/>
              </a:rPr>
              <a:t>Cerca eletrônica</a:t>
            </a:r>
          </a:p>
        </p:txBody>
      </p:sp>
      <p:sp>
        <p:nvSpPr>
          <p:cNvPr id="10" name="CaixaDeTexto 9"/>
          <p:cNvSpPr txBox="1"/>
          <p:nvPr/>
        </p:nvSpPr>
        <p:spPr>
          <a:xfrm>
            <a:off x="755576" y="5661248"/>
            <a:ext cx="2808312" cy="338554"/>
          </a:xfrm>
          <a:prstGeom prst="rect">
            <a:avLst/>
          </a:prstGeom>
          <a:noFill/>
        </p:spPr>
        <p:txBody>
          <a:bodyPr wrap="square" rtlCol="0">
            <a:spAutoFit/>
          </a:bodyPr>
          <a:lstStyle/>
          <a:p>
            <a:r>
              <a:rPr lang="pt-BR" sz="1600" dirty="0">
                <a:latin typeface="Verdana" panose="020B0604030504040204" pitchFamily="34" charset="0"/>
                <a:ea typeface="Verdana" panose="020B0604030504040204" pitchFamily="34" charset="0"/>
                <a:cs typeface="Verdana" panose="020B0604030504040204" pitchFamily="34" charset="0"/>
              </a:rPr>
              <a:t>Sistema embarcado</a:t>
            </a:r>
          </a:p>
        </p:txBody>
      </p:sp>
      <p:sp>
        <p:nvSpPr>
          <p:cNvPr id="11" name="CaixaDeTexto 10"/>
          <p:cNvSpPr txBox="1"/>
          <p:nvPr/>
        </p:nvSpPr>
        <p:spPr>
          <a:xfrm>
            <a:off x="3995936" y="2569965"/>
            <a:ext cx="3024336" cy="338554"/>
          </a:xfrm>
          <a:prstGeom prst="rect">
            <a:avLst/>
          </a:prstGeom>
          <a:noFill/>
        </p:spPr>
        <p:txBody>
          <a:bodyPr wrap="square" rtlCol="0">
            <a:spAutoFit/>
          </a:bodyPr>
          <a:lstStyle/>
          <a:p>
            <a:r>
              <a:rPr lang="pt-BR" sz="1600" dirty="0">
                <a:latin typeface="Verdana" panose="020B0604030504040204" pitchFamily="34" charset="0"/>
                <a:ea typeface="Verdana" panose="020B0604030504040204" pitchFamily="34" charset="0"/>
                <a:cs typeface="Verdana" panose="020B0604030504040204" pitchFamily="34" charset="0"/>
              </a:rPr>
              <a:t>Ciclo de transporte</a:t>
            </a:r>
          </a:p>
        </p:txBody>
      </p:sp>
    </p:spTree>
    <p:extLst>
      <p:ext uri="{BB962C8B-B14F-4D97-AF65-F5344CB8AC3E}">
        <p14:creationId xmlns:p14="http://schemas.microsoft.com/office/powerpoint/2010/main" val="3495502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m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015" y="6381328"/>
            <a:ext cx="1672379" cy="291764"/>
          </a:xfrm>
          <a:prstGeom prst="rect">
            <a:avLst/>
          </a:prstGeom>
        </p:spPr>
      </p:pic>
      <p:sp>
        <p:nvSpPr>
          <p:cNvPr id="10" name="CaixaDeTexto 9"/>
          <p:cNvSpPr txBox="1"/>
          <p:nvPr/>
        </p:nvSpPr>
        <p:spPr>
          <a:xfrm>
            <a:off x="393549" y="333523"/>
            <a:ext cx="6192688" cy="646331"/>
          </a:xfrm>
          <a:prstGeom prst="rect">
            <a:avLst/>
          </a:prstGeom>
          <a:noFill/>
        </p:spPr>
        <p:txBody>
          <a:bodyPr wrap="square" rtlCol="0">
            <a:spAutoFit/>
          </a:bodyPr>
          <a:lstStyle/>
          <a:p>
            <a:r>
              <a:rPr lang="pt-BR" sz="3600" b="1" dirty="0">
                <a:latin typeface="Verdana" panose="020B0604030504040204" pitchFamily="34" charset="0"/>
                <a:ea typeface="Verdana" panose="020B0604030504040204" pitchFamily="34" charset="0"/>
                <a:cs typeface="Verdana" panose="020B0604030504040204" pitchFamily="34" charset="0"/>
              </a:rPr>
              <a:t>Master-</a:t>
            </a:r>
            <a:r>
              <a:rPr lang="pt-BR" sz="3600" b="1" dirty="0" err="1">
                <a:latin typeface="Verdana" panose="020B0604030504040204" pitchFamily="34" charset="0"/>
                <a:ea typeface="Verdana" panose="020B0604030504040204" pitchFamily="34" charset="0"/>
                <a:cs typeface="Verdana" panose="020B0604030504040204" pitchFamily="34" charset="0"/>
              </a:rPr>
              <a:t>slave</a:t>
            </a:r>
            <a:endParaRPr lang="pt-BR" sz="3600" b="1" dirty="0">
              <a:latin typeface="Verdana" panose="020B0604030504040204" pitchFamily="34" charset="0"/>
              <a:ea typeface="Verdana" panose="020B0604030504040204" pitchFamily="34" charset="0"/>
              <a:cs typeface="Verdana" panose="020B0604030504040204" pitchFamily="34" charset="0"/>
            </a:endParaRPr>
          </a:p>
        </p:txBody>
      </p:sp>
      <p:sp>
        <p:nvSpPr>
          <p:cNvPr id="13" name="Retângulo 12"/>
          <p:cNvSpPr/>
          <p:nvPr/>
        </p:nvSpPr>
        <p:spPr>
          <a:xfrm flipV="1">
            <a:off x="-36512" y="476670"/>
            <a:ext cx="323528" cy="360039"/>
          </a:xfrm>
          <a:prstGeom prst="rect">
            <a:avLst/>
          </a:prstGeom>
          <a:solidFill>
            <a:srgbClr val="149B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1" name="CaixaDeTexto 10">
            <a:extLst>
              <a:ext uri="{FF2B5EF4-FFF2-40B4-BE49-F238E27FC236}">
                <a16:creationId xmlns:a16="http://schemas.microsoft.com/office/drawing/2014/main" id="{7FECA1FE-0E50-9C41-9C51-D3FE10D174DD}"/>
              </a:ext>
            </a:extLst>
          </p:cNvPr>
          <p:cNvSpPr txBox="1"/>
          <p:nvPr/>
        </p:nvSpPr>
        <p:spPr>
          <a:xfrm>
            <a:off x="5673194" y="1340768"/>
            <a:ext cx="3312368" cy="3093154"/>
          </a:xfrm>
          <a:prstGeom prst="rect">
            <a:avLst/>
          </a:prstGeom>
          <a:noFill/>
        </p:spPr>
        <p:txBody>
          <a:bodyPr wrap="square" rtlCol="0">
            <a:spAutoFit/>
          </a:bodyPr>
          <a:lstStyle/>
          <a:p>
            <a:pPr marL="285750" indent="-285750">
              <a:buFont typeface="Wingdings" pitchFamily="2" charset="2"/>
              <a:buChar char="§"/>
            </a:pPr>
            <a:r>
              <a:rPr lang="pt-BR" sz="1500" dirty="0">
                <a:latin typeface="Verdana" panose="020B0604030504040204" pitchFamily="34" charset="0"/>
                <a:ea typeface="Verdana" panose="020B0604030504040204" pitchFamily="34" charset="0"/>
                <a:cs typeface="Verdana" panose="020B0604030504040204" pitchFamily="34" charset="0"/>
              </a:rPr>
              <a:t>No modelo </a:t>
            </a:r>
            <a:r>
              <a:rPr lang="pt-BR" sz="1500" b="1" dirty="0" err="1">
                <a:latin typeface="Verdana" panose="020B0604030504040204" pitchFamily="34" charset="0"/>
                <a:ea typeface="Verdana" panose="020B0604030504040204" pitchFamily="34" charset="0"/>
                <a:cs typeface="Verdana" panose="020B0604030504040204" pitchFamily="34" charset="0"/>
              </a:rPr>
              <a:t>master-slave</a:t>
            </a:r>
            <a:r>
              <a:rPr lang="pt-BR" sz="1500" b="1" dirty="0">
                <a:latin typeface="Verdana" panose="020B0604030504040204" pitchFamily="34" charset="0"/>
                <a:ea typeface="Verdana" panose="020B0604030504040204" pitchFamily="34" charset="0"/>
                <a:cs typeface="Verdana" panose="020B0604030504040204" pitchFamily="34" charset="0"/>
              </a:rPr>
              <a:t> </a:t>
            </a:r>
            <a:r>
              <a:rPr lang="pt-BR" sz="1500" dirty="0">
                <a:latin typeface="Verdana" panose="020B0604030504040204" pitchFamily="34" charset="0"/>
                <a:ea typeface="Verdana" panose="020B0604030504040204" pitchFamily="34" charset="0"/>
                <a:cs typeface="Verdana" panose="020B0604030504040204" pitchFamily="34" charset="0"/>
              </a:rPr>
              <a:t>em arquitetura </a:t>
            </a:r>
            <a:r>
              <a:rPr lang="pt-BR" sz="1500" b="1" dirty="0" err="1">
                <a:latin typeface="Verdana" panose="020B0604030504040204" pitchFamily="34" charset="0"/>
                <a:ea typeface="Verdana" panose="020B0604030504040204" pitchFamily="34" charset="0"/>
                <a:cs typeface="Verdana" panose="020B0604030504040204" pitchFamily="34" charset="0"/>
              </a:rPr>
              <a:t>multi-core</a:t>
            </a:r>
            <a:r>
              <a:rPr lang="pt-BR" sz="1500" b="1" dirty="0">
                <a:latin typeface="Verdana" panose="020B0604030504040204" pitchFamily="34" charset="0"/>
                <a:ea typeface="Verdana" panose="020B0604030504040204" pitchFamily="34" charset="0"/>
                <a:cs typeface="Verdana" panose="020B0604030504040204" pitchFamily="34" charset="0"/>
              </a:rPr>
              <a:t> </a:t>
            </a:r>
            <a:r>
              <a:rPr lang="pt-BR" sz="1500" dirty="0">
                <a:latin typeface="Verdana" panose="020B0604030504040204" pitchFamily="34" charset="0"/>
                <a:ea typeface="Verdana" panose="020B0604030504040204" pitchFamily="34" charset="0"/>
                <a:cs typeface="Verdana" panose="020B0604030504040204" pitchFamily="34" charset="0"/>
              </a:rPr>
              <a:t>do </a:t>
            </a:r>
            <a:r>
              <a:rPr lang="pt-BR" sz="1500" i="1" dirty="0" err="1">
                <a:latin typeface="Verdana" panose="020B0604030504040204" pitchFamily="34" charset="0"/>
                <a:ea typeface="Verdana" panose="020B0604030504040204" pitchFamily="34" charset="0"/>
                <a:cs typeface="Verdana" panose="020B0604030504040204" pitchFamily="34" charset="0"/>
              </a:rPr>
              <a:t>parallel</a:t>
            </a:r>
            <a:r>
              <a:rPr lang="pt-BR" sz="1500" i="1" dirty="0">
                <a:latin typeface="Verdana" panose="020B0604030504040204" pitchFamily="34" charset="0"/>
                <a:ea typeface="Verdana" panose="020B0604030504040204" pitchFamily="34" charset="0"/>
                <a:cs typeface="Verdana" panose="020B0604030504040204" pitchFamily="34" charset="0"/>
              </a:rPr>
              <a:t> GA</a:t>
            </a:r>
            <a:r>
              <a:rPr lang="pt-BR" sz="1500" dirty="0">
                <a:latin typeface="Verdana" panose="020B0604030504040204" pitchFamily="34" charset="0"/>
                <a:ea typeface="Verdana" panose="020B0604030504040204" pitchFamily="34" charset="0"/>
                <a:cs typeface="Verdana" panose="020B0604030504040204" pitchFamily="34" charset="0"/>
              </a:rPr>
              <a:t>, as threads </a:t>
            </a:r>
            <a:r>
              <a:rPr lang="pt-BR" sz="1500" dirty="0" err="1">
                <a:latin typeface="Verdana" panose="020B0604030504040204" pitchFamily="34" charset="0"/>
                <a:ea typeface="Verdana" panose="020B0604030504040204" pitchFamily="34" charset="0"/>
                <a:cs typeface="Verdana" panose="020B0604030504040204" pitchFamily="34" charset="0"/>
              </a:rPr>
              <a:t>slave</a:t>
            </a:r>
            <a:r>
              <a:rPr lang="pt-BR" sz="1500" dirty="0">
                <a:latin typeface="Verdana" panose="020B0604030504040204" pitchFamily="34" charset="0"/>
                <a:ea typeface="Verdana" panose="020B0604030504040204" pitchFamily="34" charset="0"/>
                <a:cs typeface="Verdana" panose="020B0604030504040204" pitchFamily="34" charset="0"/>
              </a:rPr>
              <a:t> realizam a operação fitness, enquanto o processo de reprodução fica com a thread </a:t>
            </a:r>
            <a:r>
              <a:rPr lang="pt-BR" sz="1500" dirty="0" err="1">
                <a:latin typeface="Verdana" panose="020B0604030504040204" pitchFamily="34" charset="0"/>
                <a:ea typeface="Verdana" panose="020B0604030504040204" pitchFamily="34" charset="0"/>
                <a:cs typeface="Verdana" panose="020B0604030504040204" pitchFamily="34" charset="0"/>
              </a:rPr>
              <a:t>master</a:t>
            </a:r>
            <a:r>
              <a:rPr lang="pt-BR" sz="1500" dirty="0">
                <a:latin typeface="Verdana" panose="020B0604030504040204" pitchFamily="34" charset="0"/>
                <a:ea typeface="Verdana" panose="020B0604030504040204" pitchFamily="34" charset="0"/>
                <a:cs typeface="Verdana" panose="020B0604030504040204" pitchFamily="34" charset="0"/>
              </a:rPr>
              <a:t>.</a:t>
            </a:r>
          </a:p>
          <a:p>
            <a:pPr marL="285750" indent="-285750">
              <a:buFont typeface="Wingdings" pitchFamily="2" charset="2"/>
              <a:buChar char="§"/>
            </a:pPr>
            <a:endParaRPr lang="pt-BR" sz="15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pitchFamily="2" charset="2"/>
              <a:buChar char="§"/>
            </a:pPr>
            <a:r>
              <a:rPr lang="pt-BR" sz="1500" dirty="0">
                <a:latin typeface="Verdana" panose="020B0604030504040204" pitchFamily="34" charset="0"/>
                <a:ea typeface="Verdana" panose="020B0604030504040204" pitchFamily="34" charset="0"/>
                <a:cs typeface="Verdana" panose="020B0604030504040204" pitchFamily="34" charset="0"/>
              </a:rPr>
              <a:t>Interessante quando a função fitness realiza operações complexas para atender regras de negócio, por exemplo.</a:t>
            </a:r>
          </a:p>
        </p:txBody>
      </p:sp>
      <p:pic>
        <p:nvPicPr>
          <p:cNvPr id="15" name="Imagem 14">
            <a:extLst>
              <a:ext uri="{FF2B5EF4-FFF2-40B4-BE49-F238E27FC236}">
                <a16:creationId xmlns:a16="http://schemas.microsoft.com/office/drawing/2014/main" id="{7C3CD50D-C462-C547-A845-287C20462E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1484784"/>
            <a:ext cx="5221089" cy="2910479"/>
          </a:xfrm>
          <a:prstGeom prst="rect">
            <a:avLst/>
          </a:prstGeom>
        </p:spPr>
      </p:pic>
    </p:spTree>
    <p:extLst>
      <p:ext uri="{BB962C8B-B14F-4D97-AF65-F5344CB8AC3E}">
        <p14:creationId xmlns:p14="http://schemas.microsoft.com/office/powerpoint/2010/main" val="4179473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aixaDeTexto 16"/>
          <p:cNvSpPr txBox="1"/>
          <p:nvPr/>
        </p:nvSpPr>
        <p:spPr>
          <a:xfrm>
            <a:off x="393549" y="333523"/>
            <a:ext cx="6192688" cy="646331"/>
          </a:xfrm>
          <a:prstGeom prst="rect">
            <a:avLst/>
          </a:prstGeom>
          <a:noFill/>
        </p:spPr>
        <p:txBody>
          <a:bodyPr wrap="square" rtlCol="0">
            <a:spAutoFit/>
          </a:bodyPr>
          <a:lstStyle/>
          <a:p>
            <a:r>
              <a:rPr lang="pt-BR" sz="3600" b="1" dirty="0">
                <a:latin typeface="Verdana" panose="020B0604030504040204" pitchFamily="34" charset="0"/>
                <a:ea typeface="Verdana" panose="020B0604030504040204" pitchFamily="34" charset="0"/>
                <a:cs typeface="Verdana" panose="020B0604030504040204" pitchFamily="34" charset="0"/>
              </a:rPr>
              <a:t>Ilha – síncrono</a:t>
            </a:r>
          </a:p>
        </p:txBody>
      </p:sp>
      <p:sp>
        <p:nvSpPr>
          <p:cNvPr id="20" name="Retângulo 19"/>
          <p:cNvSpPr/>
          <p:nvPr/>
        </p:nvSpPr>
        <p:spPr>
          <a:xfrm flipV="1">
            <a:off x="-36512" y="476670"/>
            <a:ext cx="323528" cy="360039"/>
          </a:xfrm>
          <a:prstGeom prst="rect">
            <a:avLst/>
          </a:prstGeom>
          <a:solidFill>
            <a:srgbClr val="149B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7" name="Imagem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015" y="6381328"/>
            <a:ext cx="1672379" cy="291764"/>
          </a:xfrm>
          <a:prstGeom prst="rect">
            <a:avLst/>
          </a:prstGeom>
        </p:spPr>
      </p:pic>
      <p:sp>
        <p:nvSpPr>
          <p:cNvPr id="11" name="CaixaDeTexto 10">
            <a:extLst>
              <a:ext uri="{FF2B5EF4-FFF2-40B4-BE49-F238E27FC236}">
                <a16:creationId xmlns:a16="http://schemas.microsoft.com/office/drawing/2014/main" id="{B3557E9D-64E9-664D-8522-EC7006F430C2}"/>
              </a:ext>
            </a:extLst>
          </p:cNvPr>
          <p:cNvSpPr txBox="1"/>
          <p:nvPr/>
        </p:nvSpPr>
        <p:spPr>
          <a:xfrm>
            <a:off x="5673194" y="1340768"/>
            <a:ext cx="3312368" cy="3554819"/>
          </a:xfrm>
          <a:prstGeom prst="rect">
            <a:avLst/>
          </a:prstGeom>
          <a:noFill/>
        </p:spPr>
        <p:txBody>
          <a:bodyPr wrap="square" rtlCol="0">
            <a:spAutoFit/>
          </a:bodyPr>
          <a:lstStyle/>
          <a:p>
            <a:pPr marL="285750" indent="-285750">
              <a:buFont typeface="Wingdings" pitchFamily="2" charset="2"/>
              <a:buChar char="§"/>
            </a:pPr>
            <a:r>
              <a:rPr lang="pt-BR" sz="1500" dirty="0">
                <a:latin typeface="Verdana" panose="020B0604030504040204" pitchFamily="34" charset="0"/>
                <a:ea typeface="Verdana" panose="020B0604030504040204" pitchFamily="34" charset="0"/>
                <a:cs typeface="Verdana" panose="020B0604030504040204" pitchFamily="34" charset="0"/>
              </a:rPr>
              <a:t>No modelo </a:t>
            </a:r>
            <a:r>
              <a:rPr lang="pt-BR" sz="1500" b="1" dirty="0">
                <a:latin typeface="Verdana" panose="020B0604030504040204" pitchFamily="34" charset="0"/>
                <a:ea typeface="Verdana" panose="020B0604030504040204" pitchFamily="34" charset="0"/>
                <a:cs typeface="Verdana" panose="020B0604030504040204" pitchFamily="34" charset="0"/>
              </a:rPr>
              <a:t>ilha síncrono </a:t>
            </a:r>
            <a:r>
              <a:rPr lang="pt-BR" sz="1500" dirty="0">
                <a:latin typeface="Verdana" panose="020B0604030504040204" pitchFamily="34" charset="0"/>
                <a:ea typeface="Verdana" panose="020B0604030504040204" pitchFamily="34" charset="0"/>
                <a:cs typeface="Verdana" panose="020B0604030504040204" pitchFamily="34" charset="0"/>
              </a:rPr>
              <a:t>em arquitetura </a:t>
            </a:r>
            <a:r>
              <a:rPr lang="pt-BR" sz="1500" b="1" dirty="0" err="1">
                <a:latin typeface="Verdana" panose="020B0604030504040204" pitchFamily="34" charset="0"/>
                <a:ea typeface="Verdana" panose="020B0604030504040204" pitchFamily="34" charset="0"/>
                <a:cs typeface="Verdana" panose="020B0604030504040204" pitchFamily="34" charset="0"/>
              </a:rPr>
              <a:t>multi-core</a:t>
            </a:r>
            <a:r>
              <a:rPr lang="pt-BR" sz="1500" b="1" dirty="0">
                <a:latin typeface="Verdana" panose="020B0604030504040204" pitchFamily="34" charset="0"/>
                <a:ea typeface="Verdana" panose="020B0604030504040204" pitchFamily="34" charset="0"/>
                <a:cs typeface="Verdana" panose="020B0604030504040204" pitchFamily="34" charset="0"/>
              </a:rPr>
              <a:t> </a:t>
            </a:r>
            <a:r>
              <a:rPr lang="pt-BR" sz="1500" dirty="0">
                <a:latin typeface="Verdana" panose="020B0604030504040204" pitchFamily="34" charset="0"/>
                <a:ea typeface="Verdana" panose="020B0604030504040204" pitchFamily="34" charset="0"/>
                <a:cs typeface="Verdana" panose="020B0604030504040204" pitchFamily="34" charset="0"/>
              </a:rPr>
              <a:t>cada thread evolui uma </a:t>
            </a:r>
            <a:r>
              <a:rPr lang="pt-BR" sz="1500" dirty="0" err="1">
                <a:latin typeface="Verdana" panose="020B0604030504040204" pitchFamily="34" charset="0"/>
                <a:ea typeface="Verdana" panose="020B0604030504040204" pitchFamily="34" charset="0"/>
                <a:cs typeface="Verdana" panose="020B0604030504040204" pitchFamily="34" charset="0"/>
              </a:rPr>
              <a:t>sub-população</a:t>
            </a:r>
            <a:r>
              <a:rPr lang="pt-BR" sz="1500" dirty="0">
                <a:latin typeface="Verdana" panose="020B0604030504040204" pitchFamily="34" charset="0"/>
                <a:ea typeface="Verdana" panose="020B0604030504040204" pitchFamily="34" charset="0"/>
                <a:cs typeface="Verdana" panose="020B0604030504040204" pitchFamily="34" charset="0"/>
              </a:rPr>
              <a:t> de forma independente.</a:t>
            </a:r>
          </a:p>
          <a:p>
            <a:pPr marL="285750" indent="-285750">
              <a:buFont typeface="Wingdings" pitchFamily="2" charset="2"/>
              <a:buChar char="§"/>
            </a:pPr>
            <a:endParaRPr lang="pt-BR" sz="15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pitchFamily="2" charset="2"/>
              <a:buChar char="§"/>
            </a:pPr>
            <a:r>
              <a:rPr lang="pt-BR" sz="1500" dirty="0">
                <a:latin typeface="Verdana" panose="020B0604030504040204" pitchFamily="34" charset="0"/>
                <a:ea typeface="Verdana" panose="020B0604030504040204" pitchFamily="34" charset="0"/>
                <a:cs typeface="Verdana" panose="020B0604030504040204" pitchFamily="34" charset="0"/>
              </a:rPr>
              <a:t>Uma etapa de migração é adicionada para compartilhar os melhores indivíduos.</a:t>
            </a:r>
          </a:p>
          <a:p>
            <a:pPr marL="285750" indent="-285750">
              <a:buFont typeface="Wingdings" pitchFamily="2" charset="2"/>
              <a:buChar char="§"/>
            </a:pPr>
            <a:endParaRPr lang="pt-BR" sz="15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pitchFamily="2" charset="2"/>
              <a:buChar char="§"/>
            </a:pPr>
            <a:r>
              <a:rPr lang="pt-BR" sz="1500" dirty="0">
                <a:latin typeface="Verdana" panose="020B0604030504040204" pitchFamily="34" charset="0"/>
                <a:ea typeface="Verdana" panose="020B0604030504040204" pitchFamily="34" charset="0"/>
                <a:cs typeface="Verdana" panose="020B0604030504040204" pitchFamily="34" charset="0"/>
              </a:rPr>
              <a:t>É o modelo adotado no estudo de caso. A </a:t>
            </a:r>
            <a:r>
              <a:rPr lang="pt-BR" sz="1500" b="1" dirty="0">
                <a:latin typeface="Verdana" panose="020B0604030504040204" pitchFamily="34" charset="0"/>
                <a:ea typeface="Verdana" panose="020B0604030504040204" pitchFamily="34" charset="0"/>
                <a:cs typeface="Verdana" panose="020B0604030504040204" pitchFamily="34" charset="0"/>
              </a:rPr>
              <a:t>barreira</a:t>
            </a:r>
            <a:r>
              <a:rPr lang="pt-BR" sz="1500" dirty="0">
                <a:latin typeface="Verdana" panose="020B0604030504040204" pitchFamily="34" charset="0"/>
                <a:ea typeface="Verdana" panose="020B0604030504040204" pitchFamily="34" charset="0"/>
                <a:cs typeface="Verdana" panose="020B0604030504040204" pitchFamily="34" charset="0"/>
              </a:rPr>
              <a:t> para migração pode ocasionar perda de desempenho.</a:t>
            </a:r>
          </a:p>
        </p:txBody>
      </p:sp>
      <p:pic>
        <p:nvPicPr>
          <p:cNvPr id="13" name="Imagem 12">
            <a:extLst>
              <a:ext uri="{FF2B5EF4-FFF2-40B4-BE49-F238E27FC236}">
                <a16:creationId xmlns:a16="http://schemas.microsoft.com/office/drawing/2014/main" id="{908F0267-B218-F345-8BB6-2E980FD064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252" y="1111719"/>
            <a:ext cx="5454860" cy="3410748"/>
          </a:xfrm>
          <a:prstGeom prst="rect">
            <a:avLst/>
          </a:prstGeom>
        </p:spPr>
      </p:pic>
    </p:spTree>
    <p:extLst>
      <p:ext uri="{BB962C8B-B14F-4D97-AF65-F5344CB8AC3E}">
        <p14:creationId xmlns:p14="http://schemas.microsoft.com/office/powerpoint/2010/main" val="3358344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aixaDeTexto 16"/>
          <p:cNvSpPr txBox="1"/>
          <p:nvPr/>
        </p:nvSpPr>
        <p:spPr>
          <a:xfrm>
            <a:off x="393549" y="333523"/>
            <a:ext cx="6192688" cy="646331"/>
          </a:xfrm>
          <a:prstGeom prst="rect">
            <a:avLst/>
          </a:prstGeom>
          <a:noFill/>
        </p:spPr>
        <p:txBody>
          <a:bodyPr wrap="square" rtlCol="0">
            <a:spAutoFit/>
          </a:bodyPr>
          <a:lstStyle/>
          <a:p>
            <a:r>
              <a:rPr lang="pt-BR" sz="3600" b="1" dirty="0">
                <a:latin typeface="Verdana" panose="020B0604030504040204" pitchFamily="34" charset="0"/>
                <a:ea typeface="Verdana" panose="020B0604030504040204" pitchFamily="34" charset="0"/>
                <a:cs typeface="Verdana" panose="020B0604030504040204" pitchFamily="34" charset="0"/>
              </a:rPr>
              <a:t>Ilha – assíncrono</a:t>
            </a:r>
          </a:p>
        </p:txBody>
      </p:sp>
      <p:sp>
        <p:nvSpPr>
          <p:cNvPr id="20" name="Retângulo 19"/>
          <p:cNvSpPr/>
          <p:nvPr/>
        </p:nvSpPr>
        <p:spPr>
          <a:xfrm flipV="1">
            <a:off x="-36512" y="476670"/>
            <a:ext cx="323528" cy="360039"/>
          </a:xfrm>
          <a:prstGeom prst="rect">
            <a:avLst/>
          </a:prstGeom>
          <a:solidFill>
            <a:srgbClr val="149B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7" name="Imagem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015" y="6381328"/>
            <a:ext cx="1672379" cy="291764"/>
          </a:xfrm>
          <a:prstGeom prst="rect">
            <a:avLst/>
          </a:prstGeom>
        </p:spPr>
      </p:pic>
      <p:sp>
        <p:nvSpPr>
          <p:cNvPr id="11" name="CaixaDeTexto 10">
            <a:extLst>
              <a:ext uri="{FF2B5EF4-FFF2-40B4-BE49-F238E27FC236}">
                <a16:creationId xmlns:a16="http://schemas.microsoft.com/office/drawing/2014/main" id="{B3557E9D-64E9-664D-8522-EC7006F430C2}"/>
              </a:ext>
            </a:extLst>
          </p:cNvPr>
          <p:cNvSpPr txBox="1"/>
          <p:nvPr/>
        </p:nvSpPr>
        <p:spPr>
          <a:xfrm>
            <a:off x="5673194" y="1340768"/>
            <a:ext cx="3312368" cy="1938992"/>
          </a:xfrm>
          <a:prstGeom prst="rect">
            <a:avLst/>
          </a:prstGeom>
          <a:noFill/>
        </p:spPr>
        <p:txBody>
          <a:bodyPr wrap="square" rtlCol="0">
            <a:spAutoFit/>
          </a:bodyPr>
          <a:lstStyle/>
          <a:p>
            <a:pPr marL="285750" indent="-285750">
              <a:buFont typeface="Wingdings" pitchFamily="2" charset="2"/>
              <a:buChar char="§"/>
            </a:pPr>
            <a:r>
              <a:rPr lang="pt-BR" sz="1500" dirty="0">
                <a:latin typeface="Verdana" panose="020B0604030504040204" pitchFamily="34" charset="0"/>
                <a:ea typeface="Verdana" panose="020B0604030504040204" pitchFamily="34" charset="0"/>
                <a:cs typeface="Verdana" panose="020B0604030504040204" pitchFamily="34" charset="0"/>
              </a:rPr>
              <a:t>A diferença do modelo </a:t>
            </a:r>
            <a:r>
              <a:rPr lang="pt-BR" sz="1500" b="1" dirty="0">
                <a:latin typeface="Verdana" panose="020B0604030504040204" pitchFamily="34" charset="0"/>
                <a:ea typeface="Verdana" panose="020B0604030504040204" pitchFamily="34" charset="0"/>
                <a:cs typeface="Verdana" panose="020B0604030504040204" pitchFamily="34" charset="0"/>
              </a:rPr>
              <a:t>ilha assíncrono </a:t>
            </a:r>
            <a:r>
              <a:rPr lang="pt-BR" sz="1500" dirty="0">
                <a:latin typeface="Verdana" panose="020B0604030504040204" pitchFamily="34" charset="0"/>
                <a:ea typeface="Verdana" panose="020B0604030504040204" pitchFamily="34" charset="0"/>
                <a:cs typeface="Verdana" panose="020B0604030504040204" pitchFamily="34" charset="0"/>
              </a:rPr>
              <a:t>em arquitetura </a:t>
            </a:r>
            <a:r>
              <a:rPr lang="pt-BR" sz="1500" b="1" dirty="0" err="1">
                <a:latin typeface="Verdana" panose="020B0604030504040204" pitchFamily="34" charset="0"/>
                <a:ea typeface="Verdana" panose="020B0604030504040204" pitchFamily="34" charset="0"/>
                <a:cs typeface="Verdana" panose="020B0604030504040204" pitchFamily="34" charset="0"/>
              </a:rPr>
              <a:t>multi-core</a:t>
            </a:r>
            <a:r>
              <a:rPr lang="pt-BR" sz="1500" b="1" dirty="0">
                <a:latin typeface="Verdana" panose="020B0604030504040204" pitchFamily="34" charset="0"/>
                <a:ea typeface="Verdana" panose="020B0604030504040204" pitchFamily="34" charset="0"/>
                <a:cs typeface="Verdana" panose="020B0604030504040204" pitchFamily="34" charset="0"/>
              </a:rPr>
              <a:t> </a:t>
            </a:r>
            <a:r>
              <a:rPr lang="pt-BR" sz="1500" dirty="0">
                <a:latin typeface="Verdana" panose="020B0604030504040204" pitchFamily="34" charset="0"/>
                <a:ea typeface="Verdana" panose="020B0604030504040204" pitchFamily="34" charset="0"/>
                <a:cs typeface="Verdana" panose="020B0604030504040204" pitchFamily="34" charset="0"/>
              </a:rPr>
              <a:t>é a ausência da barreira para migração.</a:t>
            </a:r>
          </a:p>
          <a:p>
            <a:pPr marL="285750" indent="-285750">
              <a:buFont typeface="Wingdings" pitchFamily="2" charset="2"/>
              <a:buChar char="§"/>
            </a:pPr>
            <a:endParaRPr lang="pt-BR" sz="15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pitchFamily="2" charset="2"/>
              <a:buChar char="§"/>
            </a:pPr>
            <a:r>
              <a:rPr lang="pt-BR" sz="1500" dirty="0">
                <a:latin typeface="Verdana" panose="020B0604030504040204" pitchFamily="34" charset="0"/>
                <a:ea typeface="Verdana" panose="020B0604030504040204" pitchFamily="34" charset="0"/>
                <a:cs typeface="Verdana" panose="020B0604030504040204" pitchFamily="34" charset="0"/>
              </a:rPr>
              <a:t>Na prática, não há perda na qualidade dos resultados, mas ganho na performance.</a:t>
            </a:r>
          </a:p>
        </p:txBody>
      </p:sp>
      <p:pic>
        <p:nvPicPr>
          <p:cNvPr id="10" name="Imagem 9">
            <a:extLst>
              <a:ext uri="{FF2B5EF4-FFF2-40B4-BE49-F238E27FC236}">
                <a16:creationId xmlns:a16="http://schemas.microsoft.com/office/drawing/2014/main" id="{2FCA1C8D-C595-EC46-B36B-41E59FA73C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1124745"/>
            <a:ext cx="5231923" cy="3456384"/>
          </a:xfrm>
          <a:prstGeom prst="rect">
            <a:avLst/>
          </a:prstGeom>
        </p:spPr>
      </p:pic>
    </p:spTree>
    <p:extLst>
      <p:ext uri="{BB962C8B-B14F-4D97-AF65-F5344CB8AC3E}">
        <p14:creationId xmlns:p14="http://schemas.microsoft.com/office/powerpoint/2010/main" val="1943163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aixaDeTexto 16"/>
          <p:cNvSpPr txBox="1"/>
          <p:nvPr/>
        </p:nvSpPr>
        <p:spPr>
          <a:xfrm>
            <a:off x="393549" y="333523"/>
            <a:ext cx="6192688" cy="646331"/>
          </a:xfrm>
          <a:prstGeom prst="rect">
            <a:avLst/>
          </a:prstGeom>
          <a:noFill/>
        </p:spPr>
        <p:txBody>
          <a:bodyPr wrap="square" rtlCol="0">
            <a:spAutoFit/>
          </a:bodyPr>
          <a:lstStyle/>
          <a:p>
            <a:r>
              <a:rPr lang="pt-BR" sz="3600" b="1" dirty="0">
                <a:latin typeface="Verdana" panose="020B0604030504040204" pitchFamily="34" charset="0"/>
                <a:ea typeface="Verdana" panose="020B0604030504040204" pitchFamily="34" charset="0"/>
                <a:cs typeface="Verdana" panose="020B0604030504040204" pitchFamily="34" charset="0"/>
              </a:rPr>
              <a:t>Modelo hierárquico</a:t>
            </a:r>
          </a:p>
        </p:txBody>
      </p:sp>
      <p:sp>
        <p:nvSpPr>
          <p:cNvPr id="20" name="Retângulo 19"/>
          <p:cNvSpPr/>
          <p:nvPr/>
        </p:nvSpPr>
        <p:spPr>
          <a:xfrm flipV="1">
            <a:off x="-36512" y="476670"/>
            <a:ext cx="323528" cy="360039"/>
          </a:xfrm>
          <a:prstGeom prst="rect">
            <a:avLst/>
          </a:prstGeom>
          <a:solidFill>
            <a:srgbClr val="149B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7" name="Imagem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7015" y="6381328"/>
            <a:ext cx="1672379" cy="291764"/>
          </a:xfrm>
          <a:prstGeom prst="rect">
            <a:avLst/>
          </a:prstGeom>
        </p:spPr>
      </p:pic>
      <p:sp>
        <p:nvSpPr>
          <p:cNvPr id="8" name="CaixaDeTexto 7">
            <a:extLst>
              <a:ext uri="{FF2B5EF4-FFF2-40B4-BE49-F238E27FC236}">
                <a16:creationId xmlns:a16="http://schemas.microsoft.com/office/drawing/2014/main" id="{1A2226F9-C980-4E4E-8999-6E825D2A2B15}"/>
              </a:ext>
            </a:extLst>
          </p:cNvPr>
          <p:cNvSpPr txBox="1"/>
          <p:nvPr/>
        </p:nvSpPr>
        <p:spPr>
          <a:xfrm>
            <a:off x="5673194" y="1340768"/>
            <a:ext cx="3312368" cy="3785652"/>
          </a:xfrm>
          <a:prstGeom prst="rect">
            <a:avLst/>
          </a:prstGeom>
          <a:noFill/>
        </p:spPr>
        <p:txBody>
          <a:bodyPr wrap="square" rtlCol="0">
            <a:spAutoFit/>
          </a:bodyPr>
          <a:lstStyle/>
          <a:p>
            <a:pPr marL="285750" indent="-285750">
              <a:buFont typeface="Wingdings" pitchFamily="2" charset="2"/>
              <a:buChar char="§"/>
            </a:pPr>
            <a:r>
              <a:rPr lang="pt-BR" sz="1500" dirty="0">
                <a:latin typeface="Verdana" panose="020B0604030504040204" pitchFamily="34" charset="0"/>
                <a:ea typeface="Verdana" panose="020B0604030504040204" pitchFamily="34" charset="0"/>
                <a:cs typeface="Verdana" panose="020B0604030504040204" pitchFamily="34" charset="0"/>
              </a:rPr>
              <a:t>O modelo de </a:t>
            </a:r>
            <a:r>
              <a:rPr lang="pt-BR" sz="1500" b="1" dirty="0">
                <a:latin typeface="Verdana" panose="020B0604030504040204" pitchFamily="34" charset="0"/>
                <a:ea typeface="Verdana" panose="020B0604030504040204" pitchFamily="34" charset="0"/>
                <a:cs typeface="Verdana" panose="020B0604030504040204" pitchFamily="34" charset="0"/>
              </a:rPr>
              <a:t>células</a:t>
            </a:r>
            <a:r>
              <a:rPr lang="pt-BR" sz="1500" dirty="0">
                <a:latin typeface="Verdana" panose="020B0604030504040204" pitchFamily="34" charset="0"/>
                <a:ea typeface="Verdana" panose="020B0604030504040204" pitchFamily="34" charset="0"/>
                <a:cs typeface="Verdana" panose="020B0604030504040204" pitchFamily="34" charset="0"/>
              </a:rPr>
              <a:t> para arquitetura </a:t>
            </a:r>
            <a:r>
              <a:rPr lang="pt-BR" sz="1500" b="1" dirty="0" err="1">
                <a:latin typeface="Verdana" panose="020B0604030504040204" pitchFamily="34" charset="0"/>
                <a:ea typeface="Verdana" panose="020B0604030504040204" pitchFamily="34" charset="0"/>
                <a:cs typeface="Verdana" panose="020B0604030504040204" pitchFamily="34" charset="0"/>
              </a:rPr>
              <a:t>multi-computador</a:t>
            </a:r>
            <a:r>
              <a:rPr lang="pt-BR" sz="1500" dirty="0">
                <a:latin typeface="Verdana" panose="020B0604030504040204" pitchFamily="34" charset="0"/>
                <a:ea typeface="Verdana" panose="020B0604030504040204" pitchFamily="34" charset="0"/>
                <a:cs typeface="Verdana" panose="020B0604030504040204" pitchFamily="34" charset="0"/>
              </a:rPr>
              <a:t> executa as gerações em dispositivos separados e compartilha resultados com nós próximos.</a:t>
            </a:r>
          </a:p>
          <a:p>
            <a:pPr marL="285750" indent="-285750">
              <a:buFont typeface="Wingdings" pitchFamily="2" charset="2"/>
              <a:buChar char="§"/>
            </a:pPr>
            <a:endParaRPr lang="pt-BR" sz="1500" b="1"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pitchFamily="2" charset="2"/>
              <a:buChar char="§"/>
            </a:pPr>
            <a:r>
              <a:rPr lang="pt-BR" sz="1500" dirty="0">
                <a:latin typeface="Verdana" panose="020B0604030504040204" pitchFamily="34" charset="0"/>
                <a:ea typeface="Verdana" panose="020B0604030504040204" pitchFamily="34" charset="0"/>
                <a:cs typeface="Verdana" panose="020B0604030504040204" pitchFamily="34" charset="0"/>
              </a:rPr>
              <a:t>Pode ser combinado com o modelo de ilhas, aplicando internamente processamento das subpopulações em threads.</a:t>
            </a:r>
          </a:p>
          <a:p>
            <a:pPr marL="285750" indent="-285750">
              <a:buFont typeface="Wingdings" pitchFamily="2" charset="2"/>
              <a:buChar char="§"/>
            </a:pPr>
            <a:endParaRPr lang="pt-BR" sz="15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pitchFamily="2" charset="2"/>
              <a:buChar char="§"/>
            </a:pPr>
            <a:r>
              <a:rPr lang="pt-BR" sz="1500" dirty="0">
                <a:latin typeface="Verdana" panose="020B0604030504040204" pitchFamily="34" charset="0"/>
                <a:ea typeface="Verdana" panose="020B0604030504040204" pitchFamily="34" charset="0"/>
                <a:cs typeface="Verdana" panose="020B0604030504040204" pitchFamily="34" charset="0"/>
              </a:rPr>
              <a:t>A topologia da rede de conexões é fator chave.</a:t>
            </a:r>
          </a:p>
        </p:txBody>
      </p:sp>
      <p:pic>
        <p:nvPicPr>
          <p:cNvPr id="13" name="Imagem 12">
            <a:extLst>
              <a:ext uri="{FF2B5EF4-FFF2-40B4-BE49-F238E27FC236}">
                <a16:creationId xmlns:a16="http://schemas.microsoft.com/office/drawing/2014/main" id="{627DE9FE-DDCC-6749-9212-5C5214BDB2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3204" y="1340768"/>
            <a:ext cx="3898900" cy="4267200"/>
          </a:xfrm>
          <a:prstGeom prst="rect">
            <a:avLst/>
          </a:prstGeom>
        </p:spPr>
      </p:pic>
    </p:spTree>
    <p:extLst>
      <p:ext uri="{BB962C8B-B14F-4D97-AF65-F5344CB8AC3E}">
        <p14:creationId xmlns:p14="http://schemas.microsoft.com/office/powerpoint/2010/main" val="2004860973"/>
      </p:ext>
    </p:extLst>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3890</TotalTime>
  <Words>653</Words>
  <Application>Microsoft Macintosh PowerPoint</Application>
  <PresentationFormat>Apresentação na tela (4:3)</PresentationFormat>
  <Paragraphs>99</Paragraphs>
  <Slides>14</Slides>
  <Notes>2</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14</vt:i4>
      </vt:variant>
    </vt:vector>
  </HeadingPairs>
  <TitlesOfParts>
    <vt:vector size="19" baseType="lpstr">
      <vt:lpstr>Arial</vt:lpstr>
      <vt:lpstr>Calibri</vt:lpstr>
      <vt:lpstr>Verdana</vt:lpstr>
      <vt:lpstr>Wingdings</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Gabriela Colebrusco Peres</dc:creator>
  <cp:lastModifiedBy>Usuário do Microsoft Office</cp:lastModifiedBy>
  <cp:revision>153</cp:revision>
  <dcterms:created xsi:type="dcterms:W3CDTF">2016-08-30T17:34:40Z</dcterms:created>
  <dcterms:modified xsi:type="dcterms:W3CDTF">2019-11-06T23:50:02Z</dcterms:modified>
</cp:coreProperties>
</file>