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86" r:id="rId2"/>
    <p:sldId id="257" r:id="rId3"/>
    <p:sldId id="260" r:id="rId4"/>
    <p:sldId id="259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4" r:id="rId26"/>
    <p:sldId id="279" r:id="rId27"/>
    <p:sldId id="282" r:id="rId28"/>
    <p:sldId id="280" r:id="rId29"/>
    <p:sldId id="283" r:id="rId30"/>
    <p:sldId id="285" r:id="rId31"/>
    <p:sldId id="287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F8969-4990-49A2-A6BE-461F27284459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B185B-D0D2-42CE-9077-47EB6F6E32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060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a27ecf5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7a27ecf5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185B-D0D2-42CE-9077-47EB6F6E32A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770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185B-D0D2-42CE-9077-47EB6F6E32A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126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B185B-D0D2-42CE-9077-47EB6F6E32A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51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a27ecf5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7a27ecf5e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46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1B0E2-A5A0-DA50-D3A3-2EB88AFEC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B0004-7AE7-B994-635C-35AE8D92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CC3F40-FFA1-B5D9-A3B8-5B531C16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C4E60-22A6-884F-F1CE-0135FB42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F39F7-753C-573D-79D1-84AD3B46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4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7990-F7CD-03B0-FC79-3AA0A926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1269B-0F57-1365-822C-6F6677D9B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DEBFFD-68C3-69E0-88E0-A6DB6AAB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87ECB-0171-15E7-C244-881AA7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D1101-2879-C73B-F539-2A158E84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8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EA4972-D536-A0C7-E1BB-0B90AC1C6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58F404-863F-44CA-A673-1FF31AA18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1C36B-AE8E-6008-2270-37914DE1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0FE48-6915-9B52-0166-9EB04A12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7F6B5E-CDC1-5B16-8258-61699A80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940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5066D-4B5F-69C8-DE47-E4E5FB5C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EB53D-E2C5-B1DE-CA53-9AF5D5EC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96E7D6-6E66-A221-B338-61E62F05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A18D0-7A56-2E03-BE1E-36ACD0BE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055D3-B04E-A49C-916C-399FAD20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13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B57C8-28B4-810B-2A26-0440D525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7D0609-5D02-03B1-F773-3F4C2F35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0A8508-9FC2-4524-FDD0-8ABC5B59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D114C-9807-3494-156E-B48E611C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CE4E75-E35F-740A-9E98-03872B97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8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69FCF-8080-61B1-A968-34D4C1E9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5EC24-C53E-984B-B6CE-C13F2A9B1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A48D41-CAF0-FB6F-F294-F22037D2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9A3A2A-BF82-531E-B11C-7360A1CE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D03426-01C3-54CF-4CA4-4E0ED0F2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DDB81-412A-9DFB-82A6-FCFD369C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6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A3CF1-1E9E-7308-4E5D-D1EF77DA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15118C-B9B2-287F-597E-4256F99D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F45509-7B39-2589-0840-2D753CCF5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FAA5F45-CE14-0BE8-C1CF-BDE0F8383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35894F-1331-31B8-D67B-85507D9AC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159E1C-4FA4-AC86-8A53-EB5D14A4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8B4D18-A8C9-BE89-FBDB-83A9D5A7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AAB203-7A46-A242-7AF1-0A74D621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26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E4BE2-F682-418B-1B33-6B8061DA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6D47D7-BDF0-2DEE-1373-AAC9B40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D7D1D1-AEF6-2D28-5F7B-A674E3D1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6AFB3D-1905-8D07-767B-BE90F973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8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D95B2A-F0D5-AC56-173D-21229466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04CF37-FC92-6A15-7CE8-F0B4B939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7DA177-8CDA-6D4B-F7AD-0D722F93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92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31D08-AA22-F972-B6E2-785A7BDB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A56D75-D619-F16E-EE22-59899ED36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476F75-4A1B-2D3E-1B10-79BC0A281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A9BA46-D632-4EF6-3F0B-38BB1C35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610071-AA01-6DCC-7BFC-81147F24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1C27D8-7B00-FEF7-06F1-34363772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7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16295-3CDA-F438-67E6-0F678E96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A1F320-42C9-A542-2FBC-7669A6E24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D42D36-0E63-2379-E192-1AB72C02D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3824FE-BF04-3C7E-33CE-58CB3554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50B1F6-BA6F-CAEA-C273-414318F0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A7C03-43DB-F0BE-AFD5-55205467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8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55FD3B-2948-FBB2-F9F4-2869DA8E3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19E75A-DE2C-E79A-0D85-CB306A3C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E0D8B-F4CD-C986-0A56-B0C16070B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980B6-B782-4A4F-98B2-EBE0F610B88C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A7F710-7FF4-9637-4F28-CC41BE38A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D76D2E-8FAC-AC6B-C48E-7D1E296A0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E1E08-4939-4CC0-A156-70478F93C3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felipeoliveira-collab.github.io/informatica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felipeoliveira-collab.github.io/informatic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83533" y="26398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pt-BR" sz="5600"/>
              <a:t>Informática</a:t>
            </a:r>
            <a:endParaRPr sz="5600"/>
          </a:p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401" y="726100"/>
            <a:ext cx="995500" cy="10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39967" y="5409534"/>
            <a:ext cx="4000000" cy="123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pt-BR" sz="21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Prof. Felipe </a:t>
            </a:r>
            <a:endParaRPr sz="21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1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 sz="21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Data: 12/08/2025</a:t>
            </a:r>
            <a:endParaRPr sz="24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2276133" y="655933"/>
            <a:ext cx="6866400" cy="194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2400"/>
              <a:t>Universidade Federal da Paraíba</a:t>
            </a:r>
            <a:endParaRPr sz="2400"/>
          </a:p>
          <a:p>
            <a:pPr algn="ctr">
              <a:lnSpc>
                <a:spcPct val="115000"/>
              </a:lnSpc>
            </a:pPr>
            <a:r>
              <a:rPr lang="pt-BR" sz="2400"/>
              <a:t>Centro de Ciências Agrárias </a:t>
            </a:r>
            <a:endParaRPr sz="2400"/>
          </a:p>
          <a:p>
            <a:pPr algn="ctr">
              <a:lnSpc>
                <a:spcPct val="115000"/>
              </a:lnSpc>
            </a:pPr>
            <a:r>
              <a:rPr lang="pt-BR" sz="2400"/>
              <a:t>Departamento de Ciências Fundamentais e Sociais (DCFS)</a:t>
            </a:r>
            <a:endParaRPr sz="2400"/>
          </a:p>
        </p:txBody>
      </p:sp>
      <p:sp>
        <p:nvSpPr>
          <p:cNvPr id="90" name="Google Shape;90;p13"/>
          <p:cNvSpPr/>
          <p:nvPr/>
        </p:nvSpPr>
        <p:spPr>
          <a:xfrm>
            <a:off x="857267" y="1226767"/>
            <a:ext cx="305200" cy="6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39967" y="4143001"/>
            <a:ext cx="84459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pt-BR" sz="2400" dirty="0"/>
              <a:t>Site com materiais da disciplina: </a:t>
            </a:r>
          </a:p>
          <a:p>
            <a:r>
              <a:rPr lang="pt-BR" sz="2400" u="sng" dirty="0">
                <a:solidFill>
                  <a:schemeClr val="hlink"/>
                </a:solidFill>
                <a:hlinkClick r:id="rId4"/>
              </a:rPr>
              <a:t>https://felipeoliveira-collab.github.io/informatica/</a:t>
            </a:r>
            <a:r>
              <a:rPr lang="pt-BR" sz="2400" dirty="0"/>
              <a:t> </a:t>
            </a:r>
            <a:endParaRPr sz="2400" dirty="0"/>
          </a:p>
        </p:txBody>
      </p:sp>
      <p:pic>
        <p:nvPicPr>
          <p:cNvPr id="92" name="Google Shape;92;p13" title="QR CODE SITE COM MATERIAIS DA DISICPLIN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9067" y="3556667"/>
            <a:ext cx="2999733" cy="299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0FB7-4989-3F94-5593-13599DE6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Movimentando-se entre as células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BB709-72AB-EB5F-3949-BF957128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Ilustraciones 3D de Tecla Ctrl Mas 9 Boton Del Teclado - Gratis en PNG,  BLEND, FBX, glTF | IconScout">
            <a:extLst>
              <a:ext uri="{FF2B5EF4-FFF2-40B4-BE49-F238E27FC236}">
                <a16:creationId xmlns:a16="http://schemas.microsoft.com/office/drawing/2014/main" id="{67CDFE0A-7516-DC0C-1A10-79C1DE5C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66" y="2169147"/>
            <a:ext cx="2847549" cy="2847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B0BC08-5C04-FC4E-D6EC-F467705148A7}"/>
              </a:ext>
            </a:extLst>
          </p:cNvPr>
          <p:cNvSpPr txBox="1"/>
          <p:nvPr/>
        </p:nvSpPr>
        <p:spPr>
          <a:xfrm>
            <a:off x="4657015" y="2985390"/>
            <a:ext cx="128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3074" name="Picture 2" descr="Disposições das teclas do cursor, As quatro teclas do cursor (para cima,  baixo, esquerda e direita) na zona das teclas do cursor | Vetor Premium">
            <a:extLst>
              <a:ext uri="{FF2B5EF4-FFF2-40B4-BE49-F238E27FC236}">
                <a16:creationId xmlns:a16="http://schemas.microsoft.com/office/drawing/2014/main" id="{30206165-B4F3-600D-C420-45474407F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3" t="62759" r="38022" b="13665"/>
          <a:stretch/>
        </p:blipFill>
        <p:spPr bwMode="auto">
          <a:xfrm>
            <a:off x="5902941" y="2838735"/>
            <a:ext cx="1405720" cy="14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0FB7-4989-3F94-5593-13599DE6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Movimentando-se entre as células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BB709-72AB-EB5F-3949-BF957128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Ilustraciones 3D de Tecla Ctrl Mas 9 Boton Del Teclado - Gratis en PNG,  BLEND, FBX, glTF | IconScout">
            <a:extLst>
              <a:ext uri="{FF2B5EF4-FFF2-40B4-BE49-F238E27FC236}">
                <a16:creationId xmlns:a16="http://schemas.microsoft.com/office/drawing/2014/main" id="{67CDFE0A-7516-DC0C-1A10-79C1DE5C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66" y="2169147"/>
            <a:ext cx="2847549" cy="2847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B0BC08-5C04-FC4E-D6EC-F467705148A7}"/>
              </a:ext>
            </a:extLst>
          </p:cNvPr>
          <p:cNvSpPr txBox="1"/>
          <p:nvPr/>
        </p:nvSpPr>
        <p:spPr>
          <a:xfrm>
            <a:off x="4657015" y="2985390"/>
            <a:ext cx="128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3074" name="Picture 2" descr="Disposições das teclas do cursor, As quatro teclas do cursor (para cima,  baixo, esquerda e direita) na zona das teclas do cursor | Vetor Premium">
            <a:extLst>
              <a:ext uri="{FF2B5EF4-FFF2-40B4-BE49-F238E27FC236}">
                <a16:creationId xmlns:a16="http://schemas.microsoft.com/office/drawing/2014/main" id="{30206165-B4F3-600D-C420-45474407F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3" t="62759" r="38022" b="13665"/>
          <a:stretch/>
        </p:blipFill>
        <p:spPr bwMode="auto">
          <a:xfrm flipV="1">
            <a:off x="5902941" y="2838735"/>
            <a:ext cx="1405720" cy="14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32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0FB7-4989-3F94-5593-13599DE6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Movimentando-se entre as células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BB709-72AB-EB5F-3949-BF957128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Ilustraciones 3D de Tecla Ctrl Mas 9 Boton Del Teclado - Gratis en PNG,  BLEND, FBX, glTF | IconScout">
            <a:extLst>
              <a:ext uri="{FF2B5EF4-FFF2-40B4-BE49-F238E27FC236}">
                <a16:creationId xmlns:a16="http://schemas.microsoft.com/office/drawing/2014/main" id="{67CDFE0A-7516-DC0C-1A10-79C1DE5C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66" y="2169147"/>
            <a:ext cx="2847549" cy="2847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B0BC08-5C04-FC4E-D6EC-F467705148A7}"/>
              </a:ext>
            </a:extLst>
          </p:cNvPr>
          <p:cNvSpPr txBox="1"/>
          <p:nvPr/>
        </p:nvSpPr>
        <p:spPr>
          <a:xfrm>
            <a:off x="4657015" y="2985390"/>
            <a:ext cx="128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3074" name="Picture 2" descr="Disposições das teclas do cursor, As quatro teclas do cursor (para cima,  baixo, esquerda e direita) na zona das teclas do cursor | Vetor Premium">
            <a:extLst>
              <a:ext uri="{FF2B5EF4-FFF2-40B4-BE49-F238E27FC236}">
                <a16:creationId xmlns:a16="http://schemas.microsoft.com/office/drawing/2014/main" id="{30206165-B4F3-600D-C420-45474407F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3" t="62759" r="38022" b="13665"/>
          <a:stretch/>
        </p:blipFill>
        <p:spPr bwMode="auto">
          <a:xfrm rot="5400000" flipV="1">
            <a:off x="5902941" y="2838735"/>
            <a:ext cx="1405720" cy="14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3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0FB7-4989-3F94-5593-13599DE6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Movimentando-se entre as células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BB709-72AB-EB5F-3949-BF957128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 descr="Ilustraciones 3D de Tecla Ctrl Mas 9 Boton Del Teclado - Gratis en PNG,  BLEND, FBX, glTF | IconScout">
            <a:extLst>
              <a:ext uri="{FF2B5EF4-FFF2-40B4-BE49-F238E27FC236}">
                <a16:creationId xmlns:a16="http://schemas.microsoft.com/office/drawing/2014/main" id="{67CDFE0A-7516-DC0C-1A10-79C1DE5C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66" y="2169147"/>
            <a:ext cx="2847549" cy="2847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B0BC08-5C04-FC4E-D6EC-F467705148A7}"/>
              </a:ext>
            </a:extLst>
          </p:cNvPr>
          <p:cNvSpPr txBox="1"/>
          <p:nvPr/>
        </p:nvSpPr>
        <p:spPr>
          <a:xfrm>
            <a:off x="4657015" y="2985390"/>
            <a:ext cx="128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3074" name="Picture 2" descr="Disposições das teclas do cursor, As quatro teclas do cursor (para cima,  baixo, esquerda e direita) na zona das teclas do cursor | Vetor Premium">
            <a:extLst>
              <a:ext uri="{FF2B5EF4-FFF2-40B4-BE49-F238E27FC236}">
                <a16:creationId xmlns:a16="http://schemas.microsoft.com/office/drawing/2014/main" id="{30206165-B4F3-600D-C420-45474407F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3" t="62759" r="38022" b="13665"/>
          <a:stretch/>
        </p:blipFill>
        <p:spPr bwMode="auto">
          <a:xfrm rot="16200000" flipV="1">
            <a:off x="5902941" y="2838735"/>
            <a:ext cx="1405720" cy="140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2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58E64-A262-EAC5-29EE-FEABD90D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Movimentando e selecionando com o teclado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669010-F65D-DD37-8524-D59FB745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para a célula A1</a:t>
            </a:r>
          </a:p>
          <a:p>
            <a:r>
              <a:rPr lang="pt-BR" dirty="0"/>
              <a:t>Mantenha pressionado a tecla Shift</a:t>
            </a:r>
          </a:p>
          <a:p>
            <a:r>
              <a:rPr lang="pt-BR" dirty="0"/>
              <a:t>Vá para a célula K2</a:t>
            </a:r>
          </a:p>
          <a:p>
            <a:r>
              <a:rPr lang="pt-BR" dirty="0"/>
              <a:t>Verifique selecionou as linhas 1 e 2 até a coluna K </a:t>
            </a:r>
          </a:p>
        </p:txBody>
      </p:sp>
      <p:pic>
        <p:nvPicPr>
          <p:cNvPr id="4098" name="Picture 2" descr="Onde fica o shift no teclado e suas funções">
            <a:extLst>
              <a:ext uri="{FF2B5EF4-FFF2-40B4-BE49-F238E27FC236}">
                <a16:creationId xmlns:a16="http://schemas.microsoft.com/office/drawing/2014/main" id="{9E512A09-4E22-DB5F-D84A-9C50E8A06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55043" r="80388" b="8882"/>
          <a:stretch/>
        </p:blipFill>
        <p:spPr bwMode="auto">
          <a:xfrm>
            <a:off x="7086600" y="1825625"/>
            <a:ext cx="182538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9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64916-E0E9-2449-3FBF-C5B6B02A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37A6F7-00C3-6EE9-E931-06B8F02AD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Selecione a cor de destaque das células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2BC056-3734-1A0F-4E18-28C4F15C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1440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4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45443-752D-E507-0D47-8B4F3920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Mesclando células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2B73DB-29D1-EFA2-CF9C-A0D83A0D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as células ainda selecionadas, clique no ícone Mesclar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A271EE-56E0-FCFE-ACD4-92528BB0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792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9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9932F-6E49-B8E7-7CAA-DD4EFEF3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Fonte, tamanho e cor do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7C37FC-B21B-50FF-B86A-EBAAD9D6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Digite o título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Mude a cor do texto para branco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Mude a fonte para Arial Black e o tamanho para 18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BD6537-DB32-BBAE-127E-CE7DCCCBD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30673"/>
            <a:ext cx="12192000" cy="685465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D9BBBC4-D340-F2BE-C0C9-939901700BA1}"/>
              </a:ext>
            </a:extLst>
          </p:cNvPr>
          <p:cNvSpPr/>
          <p:nvPr/>
        </p:nvSpPr>
        <p:spPr>
          <a:xfrm>
            <a:off x="941696" y="5445457"/>
            <a:ext cx="6578220" cy="504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99 -0.02871 L -0.00899 -0.02871 C -0.01016 -0.03866 -0.01146 -0.04861 -0.01237 -0.05857 C -0.01303 -0.06528 -0.01277 -0.07199 -0.01355 -0.07848 C -0.0142 -0.08519 -0.01771 -0.09885 -0.01902 -0.1044 C -0.01941 -0.10764 -0.02123 -0.12385 -0.02123 -0.12639 C -0.02123 -0.13496 -0.02019 -0.15209 -0.02019 -0.15209 " pathEditMode="relative" ptsTypes="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62 -0.15417 L -0.04362 -0.15417 C -0.05717 -0.15903 -0.05287 -0.15695 -0.06615 -0.16435 C -0.06836 -0.16551 -0.07058 -0.1669 -0.07279 -0.16829 C -0.07474 -0.16945 -0.07657 -0.17107 -0.07839 -0.17223 C -0.07982 -0.17315 -0.08138 -0.17361 -0.08295 -0.17431 C -0.08477 -0.17616 -0.08646 -0.17871 -0.08855 -0.18033 C -0.09024 -0.18148 -0.09232 -0.18079 -0.09415 -0.18218 C -0.09649 -0.18426 -0.10079 -0.19028 -0.10079 -0.19028 L -0.103 -0.19607 " pathEditMode="relative" ptsTypes="AAAAAA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79950-130D-9813-D667-BE68C841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tabela com bordas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D67728-3A96-DD19-B767-5C01394D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EA259E-9F1A-61E8-FC0F-3C37E766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79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6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0EFC3-788B-9A4F-66D9-6DBF743C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Destacando texto e alinhando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052163-1EEB-BCF8-71FD-42132AA0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DE827A-DE72-64CC-D0F7-9618A7BA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2192000" cy="685465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E1EEADB-739D-D7CE-E93E-E155DD5DF82A}"/>
              </a:ext>
            </a:extLst>
          </p:cNvPr>
          <p:cNvSpPr/>
          <p:nvPr/>
        </p:nvSpPr>
        <p:spPr>
          <a:xfrm>
            <a:off x="955343" y="4271749"/>
            <a:ext cx="1296538" cy="232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1.25E-6 0.00046 C 0.00104 -0.01528 0.00143 -0.03079 0.00339 -0.04561 C 0.00456 -0.05394 0.01276 -0.08519 0.01537 -0.09352 C 0.02083 -0.10996 0.02656 -0.1257 0.03216 -0.14144 C 0.03932 -0.16158 0.03737 -0.15649 0.04414 -0.17014 C 0.04505 -0.17454 0.04583 -0.17825 0.04649 -0.18218 C 0.04779 -0.18866 0.04766 -0.19167 0.05013 -0.19676 C 0.05091 -0.19792 0.05182 -0.19838 0.05274 -0.19885 " pathEditMode="relative" rAng="0" ptsTypes="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227 -0.19398 L 0.07227 -0.19398 L 0.22891 -0.19606 C 0.23008 -0.19606 0.23112 -0.19768 0.23229 -0.19814 C 0.23555 -0.19907 0.23893 -0.1993 0.24232 -0.20023 C 0.25208 -0.20231 0.24714 -0.20208 0.25247 -0.20208 " pathEditMode="relative" ptsTypes="AAAA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35B26-3BE3-108E-6761-A50DBB29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Abrindo o Excel..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A5F24-B904-333E-7F47-C0849331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4FCD4D-C6B4-CBE7-E666-0CDC6079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13"/>
          <a:stretch/>
        </p:blipFill>
        <p:spPr>
          <a:xfrm>
            <a:off x="838200" y="1653068"/>
            <a:ext cx="9257731" cy="493880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2C95317-658C-CE1B-A481-973D8C602F64}"/>
              </a:ext>
            </a:extLst>
          </p:cNvPr>
          <p:cNvSpPr/>
          <p:nvPr/>
        </p:nvSpPr>
        <p:spPr>
          <a:xfrm>
            <a:off x="1787856" y="2265528"/>
            <a:ext cx="1637731" cy="1569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4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9EB0-4E23-8157-9F82-722AE302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Preenchendo 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196CCB-6259-BBAB-04C7-295923AF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447DD5-C0CF-8454-00F1-0724B01B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4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E557-ED7B-7F8A-67A1-E59022A8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Mudando o tipo do valor das células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72D7E-11AD-100D-26C2-42EDFEE6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9914C1-1B33-3B52-6439-9C6F6986F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31" y="1690688"/>
            <a:ext cx="12192000" cy="685465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16AD9E9-356E-79AE-9891-1D57CAA4E86A}"/>
              </a:ext>
            </a:extLst>
          </p:cNvPr>
          <p:cNvSpPr/>
          <p:nvPr/>
        </p:nvSpPr>
        <p:spPr>
          <a:xfrm>
            <a:off x="838200" y="4326340"/>
            <a:ext cx="1345442" cy="1514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815B5ED-AFD3-5D5D-947E-99B0DC1E735C}"/>
              </a:ext>
            </a:extLst>
          </p:cNvPr>
          <p:cNvSpPr/>
          <p:nvPr/>
        </p:nvSpPr>
        <p:spPr>
          <a:xfrm>
            <a:off x="5909481" y="2415654"/>
            <a:ext cx="1378423" cy="38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3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3 -0.02083 L 0.01263 -0.02083 C 0.04258 -0.05092 0.03789 -0.04953 0.0707 -0.06875 C 0.0845 -0.07662 0.09883 -0.08125 0.11224 -0.09051 C 0.1263 -0.10046 0.14101 -0.10879 0.15469 -0.12037 C 0.16406 -0.12847 0.17344 -0.13611 0.18268 -0.14444 C 0.19245 -0.15324 0.20195 -0.16342 0.21185 -0.17222 C 0.22278 -0.18194 0.2345 -0.18958 0.24531 -0.2 C 0.27617 -0.23009 0.2668 -0.22615 0.29127 -0.25578 C 0.2944 -0.25972 0.29818 -0.2618 0.3013 -0.26574 C 0.31015 -0.27708 0.31797 -0.29097 0.32708 -0.30162 C 0.3293 -0.30416 0.33164 -0.30671 0.33372 -0.30949 C 0.33724 -0.31435 0.34492 -0.32662 0.34831 -0.33356 C 0.34961 -0.33588 0.35039 -0.33912 0.35169 -0.34143 C 0.3526 -0.34305 0.35403 -0.34375 0.35508 -0.34537 C 0.36042 -0.35324 0.35664 -0.34884 0.36068 -0.3574 C 0.36159 -0.35949 0.36406 -0.36319 0.36406 -0.36319 " pathEditMode="relative" ptsTypes="AAAAAAAAAAAA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-2.59259E-6 L -0.01407 0.00023 C -0.0086 0.01297 -0.00274 0.02639 0.00247 0.04051 C 0.01757 0.07963 0.00494 0.04908 0.01315 0.07639 C 0.01614 0.08635 0.01849 0.09051 0.02239 0.09954 C 0.02513 0.11389 0.02161 0.1007 0.02994 0.11459 C 0.03398 0.12176 0.03437 0.13148 0.03593 0.14028 C 0.03932 0.15903 0.03906 0.14954 0.03906 0.16111 " pathEditMode="relative" rAng="0" ptsTypes="AAAAAA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9DB14-E17B-53B1-67C6-B10695F7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📊 Fórmulas e Funções no Excel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AC901-46C5-6A2C-6372-936BDEB49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Fórmulas</a:t>
            </a:r>
            <a:r>
              <a:rPr lang="pt-BR" dirty="0"/>
              <a:t> e </a:t>
            </a:r>
            <a:r>
              <a:rPr lang="pt-BR" b="1" dirty="0"/>
              <a:t>funções</a:t>
            </a:r>
            <a:r>
              <a:rPr lang="pt-BR" dirty="0"/>
              <a:t> ajudam você a fazer contas e trabalhar com dados rapidamente.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530ED00-259A-EAC1-9729-B2DD49DE0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764" y="2826169"/>
            <a:ext cx="64635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📝 Fórmulas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são: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Cálculo que você mesmo cria no Excel.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 começam: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Sempre com o sinal de igual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podem ter: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Números →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=2+3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Referências a células →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=A1+B1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Operadores matemáticos: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(soma)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(subtração)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(multiplicação)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(divisão)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A1 tem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B1 tem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=A1+B1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vai mostrar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Dica: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mudar o valor de A1 ou B1, o resultado atualiza sozinho.</a:t>
            </a:r>
          </a:p>
        </p:txBody>
      </p:sp>
    </p:spTree>
    <p:extLst>
      <p:ext uri="{BB962C8B-B14F-4D97-AF65-F5344CB8AC3E}">
        <p14:creationId xmlns:p14="http://schemas.microsoft.com/office/powerpoint/2010/main" val="174713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DCDD7-3D9B-35B0-6C5D-53365271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📊 Fórmulas e Funções no Excel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1B11467-82FA-4BB7-4F7F-C2123A0B1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77678"/>
              </p:ext>
            </p:extLst>
          </p:nvPr>
        </p:nvGraphicFramePr>
        <p:xfrm>
          <a:off x="688075" y="3057525"/>
          <a:ext cx="10515600" cy="38709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0872132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96229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9806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/>
                        <a:t>Função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O que faz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Exemplo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053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/>
                        <a:t>=SOMA()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Soma números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=SOMA(A1:A10)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229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/>
                        <a:t>=MÉDIA()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Calcula a média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=MÉDIA(B1:B5)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733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/>
                        <a:t>=MÁXIMO()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Mostra o maior valor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=MÁXIMO(C1:C10)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235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/>
                        <a:t>=MÍNIMO()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Mostra o menor valor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=MÍNIMO(C1:C10)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722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/>
                        <a:t>=HOJE()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Mostra a data de hoje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=HOJE()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810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/>
                        <a:t>=AGORA()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Mostra data e hora atuais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=AGORA()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409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/>
                        <a:t>=SOMASE()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Soma com condição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=SOMASE(A1:A10;"&gt;10")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566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000" dirty="0"/>
                        <a:t>=PROCV()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Busca valor em tabela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=PROCV(101;A2:C10;2;FALSO)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9897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284A9A4-0CC1-BE69-4BC3-3EDE6C3E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850"/>
            <a:ext cx="66848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Funções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que são: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Fórmulas prontas do Excel para tarefas comuns.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Como usar: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Nome da função + parênteses com os valores ou células.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básico:</a:t>
            </a:r>
            <a:b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=SOMA(A1:A2)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soma tudo de A1 até A2. E   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=SOMA(A1:A5) ?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AEF7920-7826-D070-9A6A-3DAAE0720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305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8A88275-E5EA-9C5F-4959-FA2309849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28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Funções mais usadas no básico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52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6F656-A67E-E0E9-EB71-5F9E1BBC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fórmulas 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38211D-D16A-17E2-4ECA-CCC3FC030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5FAA1F-B4D0-F85D-7DFE-1D6C5525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360" b="6551"/>
          <a:stretch/>
        </p:blipFill>
        <p:spPr>
          <a:xfrm>
            <a:off x="838200" y="1825626"/>
            <a:ext cx="12192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C1524-B700-5794-AF2F-8C7497FD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– Operações no Excel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EF654E-DB88-6E35-B41C-78FFEE3BA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9" y="2454922"/>
            <a:ext cx="960802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Insira em uma coluna 5 valores de sua escolha.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 lado, monte uma tabela com os seguintes cálculos: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somar todos os valores.</a:t>
            </a:r>
            <a:r>
              <a:rPr lang="pt-BR" altLang="pt-BR" sz="1600" dirty="0"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=SOMA(intervalo)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SUBTRAÇÃO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subtrair dois valores à sua escolha.</a:t>
            </a:r>
            <a:r>
              <a:rPr lang="pt-BR" altLang="pt-BR" sz="1600" dirty="0"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=A1 - A2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MULTIPLICAÇÃO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multiplicar dois valores.</a:t>
            </a:r>
            <a:r>
              <a:rPr lang="pt-BR" altLang="pt-BR" sz="1600" dirty="0"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=A1 * A2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DIVISÃO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dividir dois valores.</a:t>
            </a:r>
            <a:r>
              <a:rPr lang="pt-BR" altLang="pt-BR" sz="1600" dirty="0"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=A1 / A2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MÉDIA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média dos valores.</a:t>
            </a:r>
            <a:r>
              <a:rPr lang="pt-BR" altLang="pt-BR" sz="1600" dirty="0"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=MÉDIA(intervalo)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MÁXIMO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maior valor.</a:t>
            </a:r>
            <a:r>
              <a:rPr lang="pt-BR" altLang="pt-BR" sz="1600" dirty="0"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=MÁXIMO(intervalo)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MÍNIMO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menor valor.</a:t>
            </a:r>
            <a:r>
              <a:rPr lang="pt-BR" altLang="pt-BR" sz="1600" dirty="0">
                <a:latin typeface="Arial Unicode MS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=MÍNIMO(intervalo)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47923B-82D3-A055-11AD-B47D3138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A27018-DCB5-1A69-0C77-CB9F47857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9" y="6234154"/>
            <a:ext cx="37529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Dica: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Formate o intervalo como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moeda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D0E456-5FCD-995C-ABEB-7FD3BF87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03" t="41986" r="51642" b="31334"/>
          <a:stretch/>
        </p:blipFill>
        <p:spPr>
          <a:xfrm>
            <a:off x="7752368" y="2579427"/>
            <a:ext cx="4383904" cy="274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91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8BD7-C3DC-7B7C-E36F-493D5204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2250004" cy="1325563"/>
          </a:xfrm>
        </p:spPr>
        <p:txBody>
          <a:bodyPr/>
          <a:lstStyle/>
          <a:p>
            <a:r>
              <a:rPr lang="pt-BR" dirty="0"/>
              <a:t>Procurando item em uma lista ( </a:t>
            </a:r>
            <a:r>
              <a:rPr lang="pt-BR" sz="4400" dirty="0"/>
              <a:t>=PROCV() 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14BDA-9EAC-FC5C-5F20-AC19B360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445924-71B8-74FF-CBE7-D0CFA34C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03" y="1571166"/>
            <a:ext cx="12192000" cy="685465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566DBD4-B2A7-074D-CE04-A4982B295BCE}"/>
              </a:ext>
            </a:extLst>
          </p:cNvPr>
          <p:cNvSpPr/>
          <p:nvPr/>
        </p:nvSpPr>
        <p:spPr>
          <a:xfrm>
            <a:off x="4844955" y="4001294"/>
            <a:ext cx="2047164" cy="789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22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37 -0.01203 L -0.05937 -0.01203 C -0.06758 -0.01018 -0.07565 -0.00787 -0.08398 -0.00625 C -0.0918 -0.00463 -0.09961 -0.00416 -0.10742 -0.00231 C -0.11315 -0.00092 -0.11862 0.00232 -0.12422 0.00371 C -0.13607 0.00695 -0.14818 0.00903 -0.16003 0.01158 C -0.19362 0.01945 -0.17422 0.01644 -0.2026 0.01968 C -0.2082 0.02084 -0.2138 0.02176 -0.2194 0.02361 C -0.22201 0.02454 -0.22448 0.02685 -0.22721 0.02755 C -0.23203 0.02894 -0.23685 0.02871 -0.2418 0.02963 C -0.24479 0.03009 -0.24779 0.03079 -0.25065 0.03148 L -0.32122 0.02963 C -0.3224 0.0294 -0.32344 0.02801 -0.32461 0.02755 C -0.32643 0.02662 -0.32826 0.02639 -0.33021 0.02547 C -0.33164 0.025 -0.3332 0.02431 -0.33464 0.02361 C -0.3362 0.02547 -0.33789 0.02709 -0.33919 0.02963 C -0.34023 0.03172 -0.34076 0.03472 -0.34141 0.0375 C -0.34635 0.05972 -0.34167 0.04259 -0.34466 0.05347 " pathEditMode="relative" ptsTypes="AAAAAAAAAAAAAAAA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E3141-1F9D-0DFE-065D-81232C99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=HOJE() , =PROCV()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B97B0-2601-D16C-4562-C184981DD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3076A7-2A3B-DBAF-1F9F-72CDBD75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04" t="24640" r="23768" b="50000"/>
          <a:stretch/>
        </p:blipFill>
        <p:spPr>
          <a:xfrm>
            <a:off x="968991" y="1461294"/>
            <a:ext cx="7977116" cy="17383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F002D3E-9F17-3B09-ECCC-932369B256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06" t="26609" r="12686" b="50000"/>
          <a:stretch/>
        </p:blipFill>
        <p:spPr>
          <a:xfrm>
            <a:off x="968991" y="2818238"/>
            <a:ext cx="9266830" cy="1603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0A787CC-20C5-259E-6AA3-7A83434F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978" t="26609" r="12015" b="55309"/>
          <a:stretch/>
        </p:blipFill>
        <p:spPr>
          <a:xfrm>
            <a:off x="1048604" y="4001295"/>
            <a:ext cx="9266830" cy="123944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48DBDD8A-C61F-BF4A-E950-D0DA8207802A}"/>
              </a:ext>
            </a:extLst>
          </p:cNvPr>
          <p:cNvSpPr/>
          <p:nvPr/>
        </p:nvSpPr>
        <p:spPr>
          <a:xfrm>
            <a:off x="6509982" y="3712191"/>
            <a:ext cx="272955" cy="2464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98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7F94E-9401-6853-E512-F86AF0AB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Procurando item em uma lista ( </a:t>
            </a:r>
            <a:r>
              <a:rPr lang="pt-BR" sz="4400" dirty="0"/>
              <a:t>=PROCV() 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93849E-6D35-8569-24DC-BEDF5B719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Digite a função e os parâmetros na célula do preço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32D55E-05E6-44D2-4BB9-563C0DE8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17195"/>
            <a:ext cx="12192000" cy="685465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CC25B4B-2EA8-0AD7-F316-8FE5F6A6CF56}"/>
              </a:ext>
            </a:extLst>
          </p:cNvPr>
          <p:cNvSpPr/>
          <p:nvPr/>
        </p:nvSpPr>
        <p:spPr>
          <a:xfrm>
            <a:off x="4667534" y="5049671"/>
            <a:ext cx="2210937" cy="245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596FEC7-F70D-D117-BA82-9FC07D2DF3C0}"/>
              </a:ext>
            </a:extLst>
          </p:cNvPr>
          <p:cNvSpPr/>
          <p:nvPr/>
        </p:nvSpPr>
        <p:spPr>
          <a:xfrm>
            <a:off x="5977719" y="5295330"/>
            <a:ext cx="1760562" cy="134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47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5AA93-D9E9-7CE2-8EC2-937B6C1C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– Cálculo de Compra de Frutas no Excel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7B74D2-0902-0107-B025-81307CA0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0" t="27280" r="29030" b="44696"/>
          <a:stretch/>
        </p:blipFill>
        <p:spPr>
          <a:xfrm>
            <a:off x="1556333" y="1690688"/>
            <a:ext cx="7110484" cy="192099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7C7FCE7-D692-75E1-5EDC-788D0EE5E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559" y="3913978"/>
            <a:ext cx="82381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Usando a tabela de preços de frutas: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 célula indicada o nome da fruta que deseja comprar.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Pesquise o valor da fruta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automaticamente usando a função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PROCV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Informe a quantidade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frutas desejada.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Calcule o valor total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multiplicando a quantidade pelo valor unitário da fruta.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Informe o valor pago em dinheiro.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Calcule o troco subtraindo o valor total do valor pago.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7A305-E709-9589-7999-2603CD07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inicial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0C2FF9-FE8A-53C6-54E2-F3F340FC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4FB5FC-EDFB-DD11-C382-EB36D65A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58"/>
          <a:stretch/>
        </p:blipFill>
        <p:spPr>
          <a:xfrm>
            <a:off x="838200" y="1592030"/>
            <a:ext cx="9929884" cy="53674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3DD5385-F500-8AC7-703C-D6C156CB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201" r="83097" b="55425"/>
          <a:stretch/>
        </p:blipFill>
        <p:spPr>
          <a:xfrm>
            <a:off x="2279176" y="3800901"/>
            <a:ext cx="2060812" cy="1465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671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5D811-E463-20CC-6602-9A10F06D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– Função SOMASE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6D32BE-4018-0985-5380-C52D0CAF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11" y="1572821"/>
            <a:ext cx="73468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Instruções: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Monte uma tabela com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Produto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(pode ser frutas, objetos,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Insira pelo menos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linhas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 produtos </a:t>
            </a:r>
            <a:r>
              <a:rPr kumimoji="0" lang="pt-BR" altLang="pt-BR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REPETIDOS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valores variados.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Crie um campo para digitar 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produto desejado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função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SOMASE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somar apenas os valores do produto escolhido.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F15926B-CDE7-0E02-B816-63013254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11" y="5106444"/>
            <a:ext cx="74671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Sintaxe: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=SOMASE(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intervalo_critério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critério;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intervalo_soma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intervalo_critério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onde o Excel vai procurar o que você quer.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critério: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que você quer encontrar.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intervalo_soma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 valores que serão somados quando o critério for atendido.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1499DB9-B21B-ACDB-896F-841E8176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75" t="56122" r="55112" b="15223"/>
          <a:stretch/>
        </p:blipFill>
        <p:spPr>
          <a:xfrm>
            <a:off x="2097125" y="3142267"/>
            <a:ext cx="4244453" cy="196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783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583533" y="2639867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pt-BR" sz="5600"/>
              <a:t>Informática</a:t>
            </a:r>
            <a:endParaRPr sz="5600"/>
          </a:p>
          <a:p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401" y="726100"/>
            <a:ext cx="995500" cy="10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339967" y="5409534"/>
            <a:ext cx="4000000" cy="123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pt-BR" sz="21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Prof. Felipe </a:t>
            </a:r>
            <a:endParaRPr sz="21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2133"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pt-BR" sz="2133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pt-BR" sz="21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12/08/2025</a:t>
            </a:r>
            <a:endParaRPr sz="2400" dirty="0"/>
          </a:p>
        </p:txBody>
      </p:sp>
      <p:sp>
        <p:nvSpPr>
          <p:cNvPr id="89" name="Google Shape;89;p13"/>
          <p:cNvSpPr txBox="1"/>
          <p:nvPr/>
        </p:nvSpPr>
        <p:spPr>
          <a:xfrm>
            <a:off x="2276133" y="655933"/>
            <a:ext cx="6866400" cy="194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pt-BR" sz="2400"/>
              <a:t>Universidade Federal da Paraíba</a:t>
            </a:r>
            <a:endParaRPr sz="2400"/>
          </a:p>
          <a:p>
            <a:pPr algn="ctr">
              <a:lnSpc>
                <a:spcPct val="115000"/>
              </a:lnSpc>
            </a:pPr>
            <a:r>
              <a:rPr lang="pt-BR" sz="2400"/>
              <a:t>Centro de Ciências Agrárias </a:t>
            </a:r>
            <a:endParaRPr sz="2400"/>
          </a:p>
          <a:p>
            <a:pPr algn="ctr">
              <a:lnSpc>
                <a:spcPct val="115000"/>
              </a:lnSpc>
            </a:pPr>
            <a:r>
              <a:rPr lang="pt-BR" sz="2400"/>
              <a:t>Departamento de Ciências Fundamentais e Sociais (DCFS)</a:t>
            </a:r>
            <a:endParaRPr sz="2400"/>
          </a:p>
        </p:txBody>
      </p:sp>
      <p:sp>
        <p:nvSpPr>
          <p:cNvPr id="90" name="Google Shape;90;p13"/>
          <p:cNvSpPr/>
          <p:nvPr/>
        </p:nvSpPr>
        <p:spPr>
          <a:xfrm>
            <a:off x="857267" y="1226767"/>
            <a:ext cx="305200" cy="62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39967" y="4143001"/>
            <a:ext cx="84459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pt-BR" sz="2400" dirty="0"/>
              <a:t>Site com materiais da disciplina: </a:t>
            </a:r>
          </a:p>
          <a:p>
            <a:r>
              <a:rPr lang="pt-BR" sz="2400" u="sng" dirty="0">
                <a:solidFill>
                  <a:schemeClr val="hlink"/>
                </a:solidFill>
                <a:hlinkClick r:id="rId4"/>
              </a:rPr>
              <a:t>https://felipeoliveira-collab.github.io/informatica/</a:t>
            </a:r>
            <a:r>
              <a:rPr lang="pt-BR" sz="2400" dirty="0"/>
              <a:t> </a:t>
            </a:r>
            <a:endParaRPr sz="2400" dirty="0"/>
          </a:p>
        </p:txBody>
      </p:sp>
      <p:pic>
        <p:nvPicPr>
          <p:cNvPr id="92" name="Google Shape;92;p13" title="QR CODE SITE COM MATERIAIS DA DISICPLIN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9067" y="3556667"/>
            <a:ext cx="2999733" cy="2999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28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B5190-8906-3AE6-255A-5A31C3E8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Células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2C049-0FE6-5247-293E-B7CE1D147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célula é o cruzamento de uma coluna com uma linha. </a:t>
            </a:r>
          </a:p>
          <a:p>
            <a:endParaRPr lang="pt-BR" dirty="0"/>
          </a:p>
          <a:p>
            <a:r>
              <a:rPr lang="pt-BR" dirty="0"/>
              <a:t>A função de uma célula é armazenar informações que podem ser um texto, um número ou uma fórmula que faça menção ao conteúdo de outras células.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célula é identificada por um endereço que é composto pela letra da coluna e pelo número da linha.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89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DDAE-F2EE-B572-2477-4FEFE932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Localizando células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0B81EC-9A42-ED78-C781-B44F165297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03"/>
          <a:stretch/>
        </p:blipFill>
        <p:spPr>
          <a:xfrm>
            <a:off x="1062819" y="1335202"/>
            <a:ext cx="10066361" cy="53594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2916AD5-9DAD-DF27-0E06-80F1191F88D6}"/>
              </a:ext>
            </a:extLst>
          </p:cNvPr>
          <p:cNvSpPr/>
          <p:nvPr/>
        </p:nvSpPr>
        <p:spPr>
          <a:xfrm>
            <a:off x="838199" y="2879677"/>
            <a:ext cx="10290981" cy="3452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6B9E17B-2BB1-F9F7-C71E-78C52CE4C263}"/>
              </a:ext>
            </a:extLst>
          </p:cNvPr>
          <p:cNvSpPr/>
          <p:nvPr/>
        </p:nvSpPr>
        <p:spPr>
          <a:xfrm>
            <a:off x="838199" y="6332560"/>
            <a:ext cx="2041479" cy="36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F084EA-A2DB-2809-5DCB-B20BD0499447}"/>
              </a:ext>
            </a:extLst>
          </p:cNvPr>
          <p:cNvSpPr/>
          <p:nvPr/>
        </p:nvSpPr>
        <p:spPr>
          <a:xfrm>
            <a:off x="1062819" y="2879677"/>
            <a:ext cx="10066361" cy="245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997D477-A0CD-E877-6EDC-09DE6BF35B70}"/>
              </a:ext>
            </a:extLst>
          </p:cNvPr>
          <p:cNvSpPr/>
          <p:nvPr/>
        </p:nvSpPr>
        <p:spPr>
          <a:xfrm>
            <a:off x="838199" y="3125337"/>
            <a:ext cx="471986" cy="3207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3DCDEEF-2BE1-1EDB-9706-59D91878D4F7}"/>
              </a:ext>
            </a:extLst>
          </p:cNvPr>
          <p:cNvCxnSpPr>
            <a:cxnSpLocks/>
          </p:cNvCxnSpPr>
          <p:nvPr/>
        </p:nvCxnSpPr>
        <p:spPr>
          <a:xfrm>
            <a:off x="1951630" y="3125337"/>
            <a:ext cx="0" cy="8871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EE3F733-492D-4C7C-F505-DF5C198B9CFA}"/>
              </a:ext>
            </a:extLst>
          </p:cNvPr>
          <p:cNvCxnSpPr/>
          <p:nvPr/>
        </p:nvCxnSpPr>
        <p:spPr>
          <a:xfrm>
            <a:off x="1310185" y="3766782"/>
            <a:ext cx="9826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D8602D94-F276-0494-1B60-75D8EB1D50A4}"/>
              </a:ext>
            </a:extLst>
          </p:cNvPr>
          <p:cNvSpPr/>
          <p:nvPr/>
        </p:nvSpPr>
        <p:spPr>
          <a:xfrm>
            <a:off x="1719618" y="3657600"/>
            <a:ext cx="471983" cy="24566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35770FB-7BCF-B3E0-F212-F5E2B7DDF302}"/>
              </a:ext>
            </a:extLst>
          </p:cNvPr>
          <p:cNvSpPr/>
          <p:nvPr/>
        </p:nvSpPr>
        <p:spPr>
          <a:xfrm>
            <a:off x="1754306" y="3512665"/>
            <a:ext cx="1801504" cy="9962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B5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2E702EC-07D8-3554-983D-E38F39FBB0C6}"/>
              </a:ext>
            </a:extLst>
          </p:cNvPr>
          <p:cNvSpPr/>
          <p:nvPr/>
        </p:nvSpPr>
        <p:spPr>
          <a:xfrm>
            <a:off x="1042917" y="2635931"/>
            <a:ext cx="10290980" cy="243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31761B9-97E3-82C1-E10A-ED06B23C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3" t="21813" r="74366" b="50000"/>
          <a:stretch/>
        </p:blipFill>
        <p:spPr>
          <a:xfrm>
            <a:off x="3384644" y="3345335"/>
            <a:ext cx="3029803" cy="1932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62CE2FA9-B59F-36F7-3024-8F1A7389F4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4641" r="75150" b="48393"/>
          <a:stretch/>
        </p:blipFill>
        <p:spPr>
          <a:xfrm>
            <a:off x="3283420" y="3429000"/>
            <a:ext cx="3029795" cy="18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7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1" grpId="0" animBg="1"/>
      <p:bldP spid="21" grpId="1" animBg="1"/>
      <p:bldP spid="22" grpId="0"/>
      <p:bldP spid="22" grpId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9104293-D140-F674-3DA4-F8014646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03"/>
          <a:stretch/>
        </p:blipFill>
        <p:spPr>
          <a:xfrm>
            <a:off x="838199" y="1576781"/>
            <a:ext cx="9919367" cy="528121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541450-8A64-BF1D-835D-8CAC113A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Guias (Planilhas)</a:t>
            </a:r>
          </a:p>
        </p:txBody>
      </p:sp>
      <p:pic>
        <p:nvPicPr>
          <p:cNvPr id="1026" name="Picture 2" descr="mão segurando o mouse do computador, símbolo de instrução do guia do mouse  sem fio na ilustração dos desenhos animados sobre fundo branco 4596211  Vetor no Vecteezy">
            <a:extLst>
              <a:ext uri="{FF2B5EF4-FFF2-40B4-BE49-F238E27FC236}">
                <a16:creationId xmlns:a16="http://schemas.microsoft.com/office/drawing/2014/main" id="{9BAC08E8-9670-4193-6CAC-B0363D328B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47" t="21095" r="8710" b="23980"/>
          <a:stretch/>
        </p:blipFill>
        <p:spPr bwMode="auto">
          <a:xfrm>
            <a:off x="4894997" y="2726092"/>
            <a:ext cx="2402006" cy="3766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4116126-05EE-50A1-60C1-2565C843AF12}"/>
              </a:ext>
            </a:extLst>
          </p:cNvPr>
          <p:cNvSpPr/>
          <p:nvPr/>
        </p:nvSpPr>
        <p:spPr>
          <a:xfrm>
            <a:off x="1282890" y="6346209"/>
            <a:ext cx="2033516" cy="409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BF17B-1667-3F39-E327-E810AF90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Guias (Planilhas)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9C866E-9B1D-1CFC-952C-4AB77A9B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27F7BA-A697-8635-0462-66E2E4FF19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03"/>
          <a:stretch/>
        </p:blipFill>
        <p:spPr>
          <a:xfrm>
            <a:off x="742666" y="1543092"/>
            <a:ext cx="9575042" cy="509789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8AFA8E5-FE45-E5B7-0AA6-27E98839CAA3}"/>
              </a:ext>
            </a:extLst>
          </p:cNvPr>
          <p:cNvSpPr/>
          <p:nvPr/>
        </p:nvSpPr>
        <p:spPr>
          <a:xfrm>
            <a:off x="1253319" y="6299793"/>
            <a:ext cx="1241946" cy="218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34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06 0.00347 L 0.04817 0.01181 C 0.06783 0.01482 0.08268 0.0037 0.08867 -0.0162 C 0.09492 -0.03843 0.0914 -0.06505 0.0789 -0.09305 L 0.02552 -0.22176 " pathEditMode="relative" rAng="17880000" ptsTypes="AA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29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2C9C1-9B9C-F207-E385-14CD498A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Guias (Planilhas)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DEAE4-1228-843E-96B7-36A08615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011009-901A-CC13-0DCF-83FB8833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03"/>
          <a:stretch/>
        </p:blipFill>
        <p:spPr>
          <a:xfrm>
            <a:off x="838200" y="1587532"/>
            <a:ext cx="9899176" cy="527046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BFD94380-FD62-C91B-95F3-835D4E329826}"/>
              </a:ext>
            </a:extLst>
          </p:cNvPr>
          <p:cNvSpPr/>
          <p:nvPr/>
        </p:nvSpPr>
        <p:spPr>
          <a:xfrm>
            <a:off x="573206" y="6400800"/>
            <a:ext cx="2797791" cy="313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37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F0FB7-4989-3F94-5593-13599DE6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Aproximando (zoom)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CBB709-72AB-EB5F-3949-BF957128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DC16F2-404A-3A62-3704-10965C691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03"/>
          <a:stretch/>
        </p:blipFill>
        <p:spPr>
          <a:xfrm>
            <a:off x="838200" y="1690688"/>
            <a:ext cx="9721755" cy="517600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C8D3327-17AC-BD03-7095-D39E609A82DC}"/>
              </a:ext>
            </a:extLst>
          </p:cNvPr>
          <p:cNvSpPr/>
          <p:nvPr/>
        </p:nvSpPr>
        <p:spPr>
          <a:xfrm>
            <a:off x="8789158" y="6469039"/>
            <a:ext cx="2074460" cy="397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Ilustraciones 3D de Tecla Ctrl Mas 9 Boton Del Teclado - Gratis en PNG,  BLEND, FBX, glTF | IconScout">
            <a:extLst>
              <a:ext uri="{FF2B5EF4-FFF2-40B4-BE49-F238E27FC236}">
                <a16:creationId xmlns:a16="http://schemas.microsoft.com/office/drawing/2014/main" id="{67CDFE0A-7516-DC0C-1A10-79C1DE5CC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045" y="3429000"/>
            <a:ext cx="2847549" cy="2847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8B0BC08-5C04-FC4E-D6EC-F467705148A7}"/>
              </a:ext>
            </a:extLst>
          </p:cNvPr>
          <p:cNvSpPr txBox="1"/>
          <p:nvPr/>
        </p:nvSpPr>
        <p:spPr>
          <a:xfrm>
            <a:off x="4479594" y="4391109"/>
            <a:ext cx="128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FF0000"/>
                </a:solidFill>
              </a:rPr>
              <a:t>+</a:t>
            </a:r>
          </a:p>
        </p:txBody>
      </p:sp>
      <p:pic>
        <p:nvPicPr>
          <p:cNvPr id="8" name="Picture 2" descr="mão segurando o mouse do computador, símbolo de instrução do guia do mouse  sem fio na ilustração dos desenhos animados sobre fundo branco 4596211  Vetor no Vecteezy">
            <a:extLst>
              <a:ext uri="{FF2B5EF4-FFF2-40B4-BE49-F238E27FC236}">
                <a16:creationId xmlns:a16="http://schemas.microsoft.com/office/drawing/2014/main" id="{101BC57F-DBD4-57F5-1472-B2E8A1E21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t="19753" r="37967" b="23980"/>
          <a:stretch/>
        </p:blipFill>
        <p:spPr bwMode="auto">
          <a:xfrm>
            <a:off x="5699077" y="2809010"/>
            <a:ext cx="2459725" cy="3858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8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933</Words>
  <Application>Microsoft Office PowerPoint</Application>
  <PresentationFormat>Widescreen</PresentationFormat>
  <Paragraphs>148</Paragraphs>
  <Slides>31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Arial Unicode MS</vt:lpstr>
      <vt:lpstr>Lato</vt:lpstr>
      <vt:lpstr>Tema do Office</vt:lpstr>
      <vt:lpstr>Informática </vt:lpstr>
      <vt:lpstr>Abrindo o Excel..</vt:lpstr>
      <vt:lpstr>Página inicial</vt:lpstr>
      <vt:lpstr>Células</vt:lpstr>
      <vt:lpstr>Localizando células</vt:lpstr>
      <vt:lpstr>Guias (Planilhas)</vt:lpstr>
      <vt:lpstr>Guias (Planilhas)</vt:lpstr>
      <vt:lpstr>Guias (Planilhas)</vt:lpstr>
      <vt:lpstr>Aproximando (zoom)</vt:lpstr>
      <vt:lpstr>Movimentando-se entre as células</vt:lpstr>
      <vt:lpstr>Movimentando-se entre as células</vt:lpstr>
      <vt:lpstr>Movimentando-se entre as células</vt:lpstr>
      <vt:lpstr>Movimentando-se entre as células</vt:lpstr>
      <vt:lpstr>Movimentando e selecionando com o teclado</vt:lpstr>
      <vt:lpstr>Criando um cabeçalho</vt:lpstr>
      <vt:lpstr>Mesclando células</vt:lpstr>
      <vt:lpstr>Mudando Fonte, tamanho e cor do texto</vt:lpstr>
      <vt:lpstr>Criando a tabela com bordas</vt:lpstr>
      <vt:lpstr>Destacando texto e alinhando</vt:lpstr>
      <vt:lpstr>Preenchendo a tabela</vt:lpstr>
      <vt:lpstr>Mudando o tipo do valor das células</vt:lpstr>
      <vt:lpstr>📊 Fórmulas e Funções no Excel</vt:lpstr>
      <vt:lpstr>📊 Fórmulas e Funções no Excel</vt:lpstr>
      <vt:lpstr>Usando fórmulas e funções</vt:lpstr>
      <vt:lpstr>Atividade Prática – Operações no Excel</vt:lpstr>
      <vt:lpstr>Procurando item em uma lista ( =PROCV() )</vt:lpstr>
      <vt:lpstr>Usando =HOJE() , =PROCV()</vt:lpstr>
      <vt:lpstr>Procurando item em uma lista ( =PROCV() )</vt:lpstr>
      <vt:lpstr>Atividade Prática – Cálculo de Compra de Frutas no Excel</vt:lpstr>
      <vt:lpstr>Atividade Prática – Função SOMASE</vt:lpstr>
      <vt:lpstr>Informática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Usúario</dc:creator>
  <cp:lastModifiedBy>Usúario</cp:lastModifiedBy>
  <cp:revision>8</cp:revision>
  <dcterms:created xsi:type="dcterms:W3CDTF">2025-08-11T13:11:45Z</dcterms:created>
  <dcterms:modified xsi:type="dcterms:W3CDTF">2025-08-12T14:02:52Z</dcterms:modified>
</cp:coreProperties>
</file>