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8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y="11307600" cx="20102400"/>
  <p:notesSz cx="6797675" cy="9928225"/>
  <p:embeddedFontLst>
    <p:embeddedFont>
      <p:font typeface="Helvetica Neue"/>
      <p:regular r:id="rId51"/>
      <p:bold r:id="rId52"/>
      <p:italic r:id="rId53"/>
      <p:boldItalic r:id="rId54"/>
    </p:embeddedFont>
    <p:embeddedFont>
      <p:font typeface="Rubik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2">
          <p15:clr>
            <a:srgbClr val="9AA0A6"/>
          </p15:clr>
        </p15:guide>
        <p15:guide id="2" pos="90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3" roundtripDataSignature="AMtx7mjzwWHuBFHZ4xav0i/o6x+kWeV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2" orient="horz"/>
        <p:guide pos="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1.xml"/><Relationship Id="rId63" Type="http://customschemas.google.com/relationships/presentationmetadata" Target="meta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1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2.xml"/><Relationship Id="rId55" Type="http://schemas.openxmlformats.org/officeDocument/2006/relationships/font" Target="fonts/Rubik-regular.fntdata"/><Relationship Id="rId10" Type="http://schemas.openxmlformats.org/officeDocument/2006/relationships/slide" Target="slides/slide1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4.xml"/><Relationship Id="rId57" Type="http://schemas.openxmlformats.org/officeDocument/2006/relationships/font" Target="fonts/Rubik-italic.fntdata"/><Relationship Id="rId12" Type="http://schemas.openxmlformats.org/officeDocument/2006/relationships/slide" Target="slides/slide3.xml"/><Relationship Id="rId56" Type="http://schemas.openxmlformats.org/officeDocument/2006/relationships/font" Target="fonts/Rubik-bold.fntdata"/><Relationship Id="rId15" Type="http://schemas.openxmlformats.org/officeDocument/2006/relationships/slide" Target="slides/slide6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5.xml"/><Relationship Id="rId58" Type="http://schemas.openxmlformats.org/officeDocument/2006/relationships/font" Target="fonts/Rubik-bold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aba594d3c_0_0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9aba594d3c_0_0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9fa86f95f_3_7837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139fa86f95f_3_783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9fa86f95f_1_1791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139fa86f95f_1_1791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9fa86f95f_3_8234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139fa86f95f_3_823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9fa86f95f_3_8253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139fa86f95f_3_825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9fa86f95f_3_8272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139fa86f95f_3_827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9fa86f95f_3_8293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g139fa86f95f_3_829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9fa86f95f_3_8316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g139fa86f95f_3_831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9fa86f95f_3_8342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g139fa86f95f_3_834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9fa86f95f_3_8368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g139fa86f95f_3_836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9fa86f95f_3_8386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139fa86f95f_3_838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fa86f95f_1_159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139fa86f95f_1_159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[EXPERT] Evite muito tempo de apresentação pessoal para que haja mais curiosidade do que definições e conclusões.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Sou formado em… fiz minha transição de carreira… me especializei nisso… e hoje cuido do time de …. na empresa…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9fa86f95f_3_8403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g139fa86f95f_3_840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9fa86f95f_3_8421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g139fa86f95f_3_842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9fa86f95f_3_8444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139fa86f95f_3_844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9fa86f95f_3_8466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g139fa86f95f_3_846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39fa86f95f_1_1804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g139fa86f95f_1_1804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aedf75ac6_0_4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g13aedf75ac6_0_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aedf75ac6_0_83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Google Shape;646;g13aedf75ac6_0_8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aedf75ac6_0_109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g13aedf75ac6_0_10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aedf75ac6_0_14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g13aedf75ac6_0_14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aedf75ac6_0_17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g13aedf75ac6_0_17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9fa86f95f_1_177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139fa86f95f_1_177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Nesta aula, vou falar sobre… </a:t>
            </a:r>
            <a:endParaRPr sz="16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(breve apresentação do tema que será tratado em cada parte da aula)</a:t>
            </a:r>
            <a:endParaRPr sz="16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3aedf75ac6_0_206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g13aedf75ac6_0_20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aedf75ac6_0_248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Google Shape;802;g13aedf75ac6_0_24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aedf75ac6_0_337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g13aedf75ac6_0_33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39fa86f95f_3_7634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g139fa86f95f_3_7634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aedf75ac6_0_389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g13aedf75ac6_0_38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aedf75ac6_0_441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2" name="Google Shape;912;g13aedf75ac6_0_44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aedf75ac6_0_445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Google Shape;918;g13aedf75ac6_0_44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9fa86f95f_1_1817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latin typeface="Rubik"/>
                <a:ea typeface="Rubik"/>
                <a:cs typeface="Rubik"/>
                <a:sym typeface="Rubik"/>
              </a:rPr>
              <a:t>Após os capítulos de conteúdo, gostamos de trazer um “resumo da aula” (ou “takeaways”), reforçando os pontos principais de cada capítulo como recap do que deve ficar na memória. </a:t>
            </a:r>
            <a:endParaRPr sz="13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4" name="Google Shape;924;g139fa86f95f_1_1817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39fa86f95f_1_1821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g139fa86f95f_1_182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4"/>
                </a:highlight>
              </a:rPr>
              <a:t>Dica para montar sua apresentação:</a:t>
            </a:r>
            <a:r>
              <a:rPr lang="en-US" sz="1800">
                <a:solidFill>
                  <a:schemeClr val="dk1"/>
                </a:solidFill>
              </a:rPr>
              <a:t> Se preferir não usar gifs, o recurso de takeaways continua sendo ótimo para recapitular temas principais.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39fa86f95f_1_1827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Google Shape;935;g139fa86f95f_1_182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4"/>
                </a:highlight>
              </a:rPr>
              <a:t>Dica para montar sua apresentação:</a:t>
            </a:r>
            <a:r>
              <a:rPr lang="en-US" sz="1800">
                <a:solidFill>
                  <a:schemeClr val="dk1"/>
                </a:solidFill>
              </a:rPr>
              <a:t> Se preferir não usar gifs, o recurso de takeaways continua sendo ótimo para recapitular temas principais.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9fa86f95f_1_1778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9fa86f95f_1_1778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39fa86f95f_1_1833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Google Shape;941;g139fa86f95f_1_183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accent4"/>
                </a:highlight>
              </a:rPr>
              <a:t>Dica para montar sua apresentação:</a:t>
            </a:r>
            <a:r>
              <a:rPr lang="en-US" sz="1800">
                <a:solidFill>
                  <a:schemeClr val="dk1"/>
                </a:solidFill>
              </a:rPr>
              <a:t> Se preferir não usar gifs, o recurso de takeaways continua sendo ótimo para recapitular temas principais.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39fa86f95f_1_1839:notes"/>
          <p:cNvSpPr txBox="1"/>
          <p:nvPr>
            <p:ph idx="1" type="body"/>
          </p:nvPr>
        </p:nvSpPr>
        <p:spPr>
          <a:xfrm>
            <a:off x="906357" y="4715907"/>
            <a:ext cx="4985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6" name="Google Shape;946;g139fa86f95f_1_1839:notes"/>
          <p:cNvSpPr/>
          <p:nvPr>
            <p:ph idx="2" type="sldImg"/>
          </p:nvPr>
        </p:nvSpPr>
        <p:spPr>
          <a:xfrm>
            <a:off x="1132946" y="744617"/>
            <a:ext cx="45318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9fa86f95f_3_7781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139fa86f95f_3_778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9fa86f95f_3_779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139fa86f95f_3_779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9fa86f95f_3_7805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139fa86f95f_3_780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9fa86f95f_3_7820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139fa86f95f_3_782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9fa86f95f_3_7828:notes"/>
          <p:cNvSpPr/>
          <p:nvPr>
            <p:ph idx="2" type="sldImg"/>
          </p:nvPr>
        </p:nvSpPr>
        <p:spPr>
          <a:xfrm>
            <a:off x="377946" y="744617"/>
            <a:ext cx="60423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139fa86f95f_3_782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gif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gif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gif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gif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5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65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 1" showMasterSp="0">
  <p:cSld name="Title &amp; Subtitle copy_1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37" name="Google Shape;37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1"/>
          <p:cNvSpPr txBox="1"/>
          <p:nvPr>
            <p:ph type="title"/>
          </p:nvPr>
        </p:nvSpPr>
        <p:spPr>
          <a:xfrm>
            <a:off x="1530599" y="1169507"/>
            <a:ext cx="171807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1"/>
          <p:cNvSpPr txBox="1"/>
          <p:nvPr>
            <p:ph idx="1" type="body"/>
          </p:nvPr>
        </p:nvSpPr>
        <p:spPr>
          <a:xfrm>
            <a:off x="1530599" y="2636626"/>
            <a:ext cx="171807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101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>
  <p:cSld name="Capa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2"/>
          <p:cNvPicPr preferRelativeResize="0"/>
          <p:nvPr/>
        </p:nvPicPr>
        <p:blipFill rotWithShape="1">
          <a:blip r:embed="rId2">
            <a:alphaModFix/>
          </a:blip>
          <a:srcRect b="33282" l="32029" r="32029" t="33372"/>
          <a:stretch/>
        </p:blipFill>
        <p:spPr>
          <a:xfrm>
            <a:off x="7381982" y="3656256"/>
            <a:ext cx="5338436" cy="300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9fa86f95f_1_2956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g139fa86f95f_1_2956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g139fa86f95f_1_29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139fa86f95f_1_2976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39fa86f95f_1_2976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Capa - Título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9fa86f95f_1_2973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139fa86f95f_1_2973"/>
          <p:cNvSpPr txBox="1"/>
          <p:nvPr>
            <p:ph type="title"/>
          </p:nvPr>
        </p:nvSpPr>
        <p:spPr>
          <a:xfrm>
            <a:off x="1131035" y="4384154"/>
            <a:ext cx="18054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" showMasterSp="0">
  <p:cSld name="Title &amp; Subtitle copy">
    <p:bg>
      <p:bgPr>
        <a:solidFill>
          <a:srgbClr val="EFEFE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57" name="Google Shape;57;g139fa86f95f_1_29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39fa86f95f_1_2963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 sem tarja">
  <p:cSld name="TITLE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9fa86f95f_1_2959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Só Título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fa86f95f_1_2970"/>
          <p:cNvSpPr txBox="1"/>
          <p:nvPr>
            <p:ph type="title"/>
          </p:nvPr>
        </p:nvSpPr>
        <p:spPr>
          <a:xfrm>
            <a:off x="1523289" y="33190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139fa86f95f_1_2970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Livre">
  <p:cSld name="CUSTOM"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39fa86f95f_1_29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Título Texto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9fa86f95f_1_2966"/>
          <p:cNvSpPr txBox="1"/>
          <p:nvPr>
            <p:ph type="title"/>
          </p:nvPr>
        </p:nvSpPr>
        <p:spPr>
          <a:xfrm>
            <a:off x="1523289" y="83446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Rubik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139fa86f95f_1_2966"/>
          <p:cNvSpPr txBox="1"/>
          <p:nvPr>
            <p:ph idx="1" type="body"/>
          </p:nvPr>
        </p:nvSpPr>
        <p:spPr>
          <a:xfrm>
            <a:off x="1523289" y="2626239"/>
            <a:ext cx="17180700" cy="7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9" name="Google Shape;69;g139fa86f95f_1_2966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8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8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CAPÍTULO">
  <p:cSld name="CUSTOM_1_1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39fa86f95f_1_29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39fa86f95f_1_2980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139fa86f95f_1_2980"/>
          <p:cNvSpPr/>
          <p:nvPr/>
        </p:nvSpPr>
        <p:spPr>
          <a:xfrm>
            <a:off x="534600" y="3549652"/>
            <a:ext cx="255300" cy="4066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 1" showMasterSp="0">
  <p:cSld name="Title &amp; Subtitle copy_1"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75" name="Google Shape;75;g139fa86f95f_1_29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39fa86f95f_1_2984"/>
          <p:cNvSpPr txBox="1"/>
          <p:nvPr>
            <p:ph type="title"/>
          </p:nvPr>
        </p:nvSpPr>
        <p:spPr>
          <a:xfrm>
            <a:off x="1530599" y="1169507"/>
            <a:ext cx="171807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g139fa86f95f_1_2984"/>
          <p:cNvSpPr txBox="1"/>
          <p:nvPr>
            <p:ph idx="1" type="body"/>
          </p:nvPr>
        </p:nvSpPr>
        <p:spPr>
          <a:xfrm>
            <a:off x="1530599" y="2636626"/>
            <a:ext cx="171807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8" name="Google Shape;78;g139fa86f95f_1_2984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>
  <p:cSld name="Capa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39fa86f95f_1_2989"/>
          <p:cNvPicPr preferRelativeResize="0"/>
          <p:nvPr/>
        </p:nvPicPr>
        <p:blipFill rotWithShape="1">
          <a:blip r:embed="rId2">
            <a:alphaModFix/>
          </a:blip>
          <a:srcRect b="33282" l="32029" r="32029" t="33372"/>
          <a:stretch/>
        </p:blipFill>
        <p:spPr>
          <a:xfrm>
            <a:off x="7381982" y="3656256"/>
            <a:ext cx="5338436" cy="300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>
  <p:cSld name="Capa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139fa86f95f_1_30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8201" y="650899"/>
            <a:ext cx="16504406" cy="1000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fa86f95f_1_3036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Capa - Título">
  <p:cSld name="TITLE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fa86f95f_3_8632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139fa86f95f_3_8632"/>
          <p:cNvSpPr txBox="1"/>
          <p:nvPr>
            <p:ph type="title"/>
          </p:nvPr>
        </p:nvSpPr>
        <p:spPr>
          <a:xfrm>
            <a:off x="1131035" y="4384154"/>
            <a:ext cx="18054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79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- UX Design" showMasterSp="0">
  <p:cSld name="Title &amp; Subtitle copy">
    <p:bg>
      <p:bgPr>
        <a:solidFill>
          <a:srgbClr val="E8E8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39fa86f95f_1_2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1" showMasterSp="0">
  <p:cSld name="TITLE_AND_BODY_1">
    <p:bg>
      <p:bgPr>
        <a:solidFill>
          <a:srgbClr val="E8E8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139fa86f95f_1_29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0465" y="1837833"/>
            <a:ext cx="11676905" cy="762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smo Fundo UX">
  <p:cSld name="Photo">
    <p:bg>
      <p:bgPr>
        <a:solidFill>
          <a:srgbClr val="E8E8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39fa86f95f_1_29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6339" y="-41451"/>
            <a:ext cx="20094550" cy="1130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39fa86f95f_1_29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39fa86f95f_1_30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Capa - Título">
  <p:cSld name="TITLE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69"/>
          <p:cNvSpPr txBox="1"/>
          <p:nvPr>
            <p:ph type="title"/>
          </p:nvPr>
        </p:nvSpPr>
        <p:spPr>
          <a:xfrm>
            <a:off x="1131035" y="4384154"/>
            <a:ext cx="18054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- UX Design 1" showMasterSp="0">
  <p:cSld name="Title &amp; Subtitle copy_1">
    <p:bg>
      <p:bgPr>
        <a:solidFill>
          <a:srgbClr val="E8E8E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9fa86f95f_1_3004"/>
          <p:cNvSpPr/>
          <p:nvPr/>
        </p:nvSpPr>
        <p:spPr>
          <a:xfrm>
            <a:off x="0" y="-34295"/>
            <a:ext cx="20102400" cy="1147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375" lIns="75375" spcFirstLastPara="1" rIns="75375" wrap="square" tIns="75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139fa86f95f_1_30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39fa86f95f_1_3004"/>
          <p:cNvSpPr/>
          <p:nvPr/>
        </p:nvSpPr>
        <p:spPr>
          <a:xfrm rot="-2700000">
            <a:off x="18915097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g139fa86f95f_1_3004"/>
          <p:cNvSpPr/>
          <p:nvPr/>
        </p:nvSpPr>
        <p:spPr>
          <a:xfrm rot="-2700000">
            <a:off x="19142819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copy" showMasterSp="0">
  <p:cSld name="TITLE_AND_BODY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fa86f95f_1_3009"/>
          <p:cNvSpPr/>
          <p:nvPr/>
        </p:nvSpPr>
        <p:spPr>
          <a:xfrm>
            <a:off x="-36229" y="-28258"/>
            <a:ext cx="20688900" cy="115023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139fa86f95f_1_3009"/>
          <p:cNvSpPr/>
          <p:nvPr/>
        </p:nvSpPr>
        <p:spPr>
          <a:xfrm rot="-2700000">
            <a:off x="18915097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g139fa86f95f_1_3009"/>
          <p:cNvSpPr/>
          <p:nvPr/>
        </p:nvSpPr>
        <p:spPr>
          <a:xfrm rot="-2700000">
            <a:off x="19142819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139fa86f95f_1_3009"/>
          <p:cNvSpPr txBox="1"/>
          <p:nvPr>
            <p:ph idx="12" type="sldNum"/>
          </p:nvPr>
        </p:nvSpPr>
        <p:spPr>
          <a:xfrm>
            <a:off x="9859138" y="10784100"/>
            <a:ext cx="373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39fa86f95f_1_3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2">
  <p:cSld name="BLANK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9fa86f95f_1_3015"/>
          <p:cNvSpPr/>
          <p:nvPr/>
        </p:nvSpPr>
        <p:spPr>
          <a:xfrm>
            <a:off x="-47362" y="-43529"/>
            <a:ext cx="20197200" cy="11394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g139fa86f95f_1_3015"/>
          <p:cNvSpPr/>
          <p:nvPr/>
        </p:nvSpPr>
        <p:spPr>
          <a:xfrm rot="-2700000">
            <a:off x="18915097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139fa86f95f_1_3015"/>
          <p:cNvSpPr/>
          <p:nvPr/>
        </p:nvSpPr>
        <p:spPr>
          <a:xfrm rot="-2700000">
            <a:off x="19142819" y="606883"/>
            <a:ext cx="421718" cy="421718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g139fa86f95f_1_30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915" y="322733"/>
            <a:ext cx="1204204" cy="120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9fa86f95f_1_3020"/>
          <p:cNvSpPr txBox="1"/>
          <p:nvPr>
            <p:ph type="title"/>
          </p:nvPr>
        </p:nvSpPr>
        <p:spPr>
          <a:xfrm>
            <a:off x="685249" y="662935"/>
            <a:ext cx="187320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4CC"/>
              </a:buClr>
              <a:buSzPts val="6600"/>
              <a:buNone/>
              <a:defRPr sz="6600">
                <a:solidFill>
                  <a:srgbClr val="32B4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19" name="Google Shape;119;g139fa86f95f_1_3020"/>
          <p:cNvSpPr txBox="1"/>
          <p:nvPr>
            <p:ph idx="1" type="body"/>
          </p:nvPr>
        </p:nvSpPr>
        <p:spPr>
          <a:xfrm>
            <a:off x="685249" y="2218101"/>
            <a:ext cx="18732000" cy="7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20" name="Google Shape;120;g139fa86f95f_1_3020"/>
          <p:cNvSpPr txBox="1"/>
          <p:nvPr>
            <p:ph idx="12" type="sldNum"/>
          </p:nvPr>
        </p:nvSpPr>
        <p:spPr>
          <a:xfrm>
            <a:off x="18626065" y="10251733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g139fa86f95f_1_3020"/>
          <p:cNvGrpSpPr/>
          <p:nvPr/>
        </p:nvGrpSpPr>
        <p:grpSpPr>
          <a:xfrm>
            <a:off x="975145" y="1932111"/>
            <a:ext cx="1060672" cy="235459"/>
            <a:chOff x="443550" y="1099575"/>
            <a:chExt cx="482453" cy="107100"/>
          </a:xfrm>
        </p:grpSpPr>
        <p:sp>
          <p:nvSpPr>
            <p:cNvPr id="122" name="Google Shape;122;g139fa86f95f_1_3020"/>
            <p:cNvSpPr/>
            <p:nvPr/>
          </p:nvSpPr>
          <p:spPr>
            <a:xfrm>
              <a:off x="443550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39fa86f95f_1_3020"/>
            <p:cNvSpPr/>
            <p:nvPr/>
          </p:nvSpPr>
          <p:spPr>
            <a:xfrm>
              <a:off x="631226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39fa86f95f_1_3020"/>
            <p:cNvSpPr/>
            <p:nvPr/>
          </p:nvSpPr>
          <p:spPr>
            <a:xfrm>
              <a:off x="818903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9fa86f95f_1_3028"/>
          <p:cNvSpPr txBox="1"/>
          <p:nvPr>
            <p:ph type="title"/>
          </p:nvPr>
        </p:nvSpPr>
        <p:spPr>
          <a:xfrm>
            <a:off x="685249" y="662935"/>
            <a:ext cx="187320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4CC"/>
              </a:buClr>
              <a:buSzPts val="6600"/>
              <a:buNone/>
              <a:defRPr sz="6600">
                <a:solidFill>
                  <a:srgbClr val="32B4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27" name="Google Shape;127;g139fa86f95f_1_3028"/>
          <p:cNvSpPr txBox="1"/>
          <p:nvPr>
            <p:ph idx="1" type="body"/>
          </p:nvPr>
        </p:nvSpPr>
        <p:spPr>
          <a:xfrm>
            <a:off x="685249" y="2218101"/>
            <a:ext cx="18732000" cy="7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28" name="Google Shape;128;g139fa86f95f_1_3028"/>
          <p:cNvSpPr txBox="1"/>
          <p:nvPr>
            <p:ph idx="12" type="sldNum"/>
          </p:nvPr>
        </p:nvSpPr>
        <p:spPr>
          <a:xfrm>
            <a:off x="18626065" y="10251733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g139fa86f95f_1_3028"/>
          <p:cNvGrpSpPr/>
          <p:nvPr/>
        </p:nvGrpSpPr>
        <p:grpSpPr>
          <a:xfrm>
            <a:off x="975145" y="1932111"/>
            <a:ext cx="1060672" cy="235459"/>
            <a:chOff x="443550" y="1099575"/>
            <a:chExt cx="482453" cy="107100"/>
          </a:xfrm>
        </p:grpSpPr>
        <p:sp>
          <p:nvSpPr>
            <p:cNvPr id="130" name="Google Shape;130;g139fa86f95f_1_3028"/>
            <p:cNvSpPr/>
            <p:nvPr/>
          </p:nvSpPr>
          <p:spPr>
            <a:xfrm>
              <a:off x="443550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39fa86f95f_1_3028"/>
            <p:cNvSpPr/>
            <p:nvPr/>
          </p:nvSpPr>
          <p:spPr>
            <a:xfrm>
              <a:off x="631226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39fa86f95f_1_3028"/>
            <p:cNvSpPr/>
            <p:nvPr/>
          </p:nvSpPr>
          <p:spPr>
            <a:xfrm>
              <a:off x="818903" y="1099575"/>
              <a:ext cx="107100" cy="107100"/>
            </a:xfrm>
            <a:prstGeom prst="ellipse">
              <a:avLst/>
            </a:prstGeom>
            <a:solidFill>
              <a:srgbClr val="695D46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t/>
              </a:r>
              <a:endPara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39fa86f95f_1_30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1022980" cy="102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39fa86f95f_1_3040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79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g139fa86f95f_1_3040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Título Texto">
  <p:cSld name="TITL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9fa86f95f_1_3044"/>
          <p:cNvSpPr txBox="1"/>
          <p:nvPr>
            <p:ph type="title"/>
          </p:nvPr>
        </p:nvSpPr>
        <p:spPr>
          <a:xfrm>
            <a:off x="1523289" y="83446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Rubik"/>
              <a:buNone/>
              <a:defRPr b="1" sz="75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9pPr>
          </a:lstStyle>
          <a:p/>
        </p:txBody>
      </p:sp>
      <p:sp>
        <p:nvSpPr>
          <p:cNvPr id="139" name="Google Shape;139;g139fa86f95f_1_3044"/>
          <p:cNvSpPr txBox="1"/>
          <p:nvPr>
            <p:ph idx="1" type="body"/>
          </p:nvPr>
        </p:nvSpPr>
        <p:spPr>
          <a:xfrm>
            <a:off x="1523289" y="2626239"/>
            <a:ext cx="17180700" cy="7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Rubik"/>
              <a:buChar char="●"/>
              <a:defRPr sz="3500"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○"/>
              <a:defRPr sz="3500"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■"/>
              <a:defRPr sz="3500"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●"/>
              <a:defRPr sz="3500"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○"/>
              <a:defRPr sz="3500"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■"/>
              <a:defRPr sz="3500"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●"/>
              <a:defRPr sz="3500"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3500"/>
              <a:buFont typeface="Rubik"/>
              <a:buChar char="○"/>
              <a:defRPr sz="3500"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3500"/>
              <a:buFont typeface="Rubik"/>
              <a:buChar char="■"/>
              <a:defRPr sz="35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0" name="Google Shape;140;g139fa86f95f_1_3044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fa86f95f_1_3048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">
  <p:cSld name="TITLE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9fa86f95f_3_8543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39fa86f95f_3_8543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Só Título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9fa86f95f_3_8546"/>
          <p:cNvSpPr txBox="1"/>
          <p:nvPr>
            <p:ph type="title"/>
          </p:nvPr>
        </p:nvSpPr>
        <p:spPr>
          <a:xfrm>
            <a:off x="1523289" y="33190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/>
            </a:lvl9pPr>
          </a:lstStyle>
          <a:p/>
        </p:txBody>
      </p:sp>
      <p:sp>
        <p:nvSpPr>
          <p:cNvPr id="152" name="Google Shape;152;g139fa86f95f_3_8546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 sem tarja">
  <p:cSld name="TITLE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2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fa86f95f_3_8494"/>
          <p:cNvSpPr txBox="1"/>
          <p:nvPr>
            <p:ph type="ctrTitle"/>
          </p:nvPr>
        </p:nvSpPr>
        <p:spPr>
          <a:xfrm>
            <a:off x="685267" y="1636892"/>
            <a:ext cx="187320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55" name="Google Shape;155;g139fa86f95f_3_8494"/>
          <p:cNvSpPr txBox="1"/>
          <p:nvPr>
            <p:ph idx="1" type="subTitle"/>
          </p:nvPr>
        </p:nvSpPr>
        <p:spPr>
          <a:xfrm>
            <a:off x="685249" y="6230612"/>
            <a:ext cx="187320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6" name="Google Shape;156;g139fa86f95f_3_8494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9fa86f95f_3_8498"/>
          <p:cNvSpPr txBox="1"/>
          <p:nvPr>
            <p:ph type="title"/>
          </p:nvPr>
        </p:nvSpPr>
        <p:spPr>
          <a:xfrm>
            <a:off x="685249" y="4728483"/>
            <a:ext cx="187320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59" name="Google Shape;159;g139fa86f95f_3_8498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fa86f95f_3_8501"/>
          <p:cNvSpPr txBox="1"/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62" name="Google Shape;162;g139fa86f95f_3_8501"/>
          <p:cNvSpPr txBox="1"/>
          <p:nvPr>
            <p:ph idx="1" type="body"/>
          </p:nvPr>
        </p:nvSpPr>
        <p:spPr>
          <a:xfrm>
            <a:off x="685249" y="2533630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63" name="Google Shape;163;g139fa86f95f_3_8501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9fa86f95f_3_8505"/>
          <p:cNvSpPr txBox="1"/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66" name="Google Shape;166;g139fa86f95f_3_8505"/>
          <p:cNvSpPr txBox="1"/>
          <p:nvPr>
            <p:ph idx="1" type="body"/>
          </p:nvPr>
        </p:nvSpPr>
        <p:spPr>
          <a:xfrm>
            <a:off x="685249" y="2533630"/>
            <a:ext cx="8793600" cy="7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425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67" name="Google Shape;167;g139fa86f95f_3_8505"/>
          <p:cNvSpPr txBox="1"/>
          <p:nvPr>
            <p:ph idx="2" type="body"/>
          </p:nvPr>
        </p:nvSpPr>
        <p:spPr>
          <a:xfrm>
            <a:off x="10623670" y="2533630"/>
            <a:ext cx="8793600" cy="7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425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68" name="Google Shape;168;g139fa86f95f_3_8505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9fa86f95f_3_8510"/>
          <p:cNvSpPr txBox="1"/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71" name="Google Shape;171;g139fa86f95f_3_8510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9fa86f95f_3_8513"/>
          <p:cNvSpPr txBox="1"/>
          <p:nvPr>
            <p:ph type="title"/>
          </p:nvPr>
        </p:nvSpPr>
        <p:spPr>
          <a:xfrm>
            <a:off x="685249" y="1221445"/>
            <a:ext cx="61731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4" name="Google Shape;174;g139fa86f95f_3_8513"/>
          <p:cNvSpPr txBox="1"/>
          <p:nvPr>
            <p:ph idx="1" type="body"/>
          </p:nvPr>
        </p:nvSpPr>
        <p:spPr>
          <a:xfrm>
            <a:off x="685249" y="3054932"/>
            <a:ext cx="6173100" cy="6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5" name="Google Shape;175;g139fa86f95f_3_8513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fa86f95f_3_8517"/>
          <p:cNvSpPr txBox="1"/>
          <p:nvPr>
            <p:ph type="title"/>
          </p:nvPr>
        </p:nvSpPr>
        <p:spPr>
          <a:xfrm>
            <a:off x="1077778" y="989621"/>
            <a:ext cx="13999200" cy="89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78" name="Google Shape;178;g139fa86f95f_3_8517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fa86f95f_3_8520"/>
          <p:cNvSpPr/>
          <p:nvPr/>
        </p:nvSpPr>
        <p:spPr>
          <a:xfrm>
            <a:off x="10051200" y="-275"/>
            <a:ext cx="10051200" cy="113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9fa86f95f_3_8520"/>
          <p:cNvSpPr txBox="1"/>
          <p:nvPr>
            <p:ph type="title"/>
          </p:nvPr>
        </p:nvSpPr>
        <p:spPr>
          <a:xfrm>
            <a:off x="583682" y="2711043"/>
            <a:ext cx="88932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82" name="Google Shape;182;g139fa86f95f_3_8520"/>
          <p:cNvSpPr txBox="1"/>
          <p:nvPr>
            <p:ph idx="1" type="subTitle"/>
          </p:nvPr>
        </p:nvSpPr>
        <p:spPr>
          <a:xfrm>
            <a:off x="583682" y="6162351"/>
            <a:ext cx="88932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83" name="Google Shape;183;g139fa86f95f_3_8520"/>
          <p:cNvSpPr txBox="1"/>
          <p:nvPr>
            <p:ph idx="2" type="body"/>
          </p:nvPr>
        </p:nvSpPr>
        <p:spPr>
          <a:xfrm>
            <a:off x="10859121" y="1591825"/>
            <a:ext cx="8435400" cy="81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-482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84" name="Google Shape;184;g139fa86f95f_3_8520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9fa86f95f_3_8526"/>
          <p:cNvSpPr txBox="1"/>
          <p:nvPr>
            <p:ph idx="1" type="body"/>
          </p:nvPr>
        </p:nvSpPr>
        <p:spPr>
          <a:xfrm>
            <a:off x="685249" y="9300603"/>
            <a:ext cx="131880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/>
        </p:txBody>
      </p:sp>
      <p:sp>
        <p:nvSpPr>
          <p:cNvPr id="187" name="Google Shape;187;g139fa86f95f_3_8526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9fa86f95f_3_8529"/>
          <p:cNvSpPr txBox="1"/>
          <p:nvPr>
            <p:ph hasCustomPrompt="1" type="title"/>
          </p:nvPr>
        </p:nvSpPr>
        <p:spPr>
          <a:xfrm>
            <a:off x="685249" y="2431733"/>
            <a:ext cx="187320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9pPr>
          </a:lstStyle>
          <a:p>
            <a:r>
              <a:t>xx%</a:t>
            </a:r>
          </a:p>
        </p:txBody>
      </p:sp>
      <p:sp>
        <p:nvSpPr>
          <p:cNvPr id="190" name="Google Shape;190;g139fa86f95f_3_8529"/>
          <p:cNvSpPr txBox="1"/>
          <p:nvPr>
            <p:ph idx="1" type="body"/>
          </p:nvPr>
        </p:nvSpPr>
        <p:spPr>
          <a:xfrm>
            <a:off x="685249" y="6929931"/>
            <a:ext cx="18732000" cy="2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482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91" name="Google Shape;191;g139fa86f95f_3_8529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Só Título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3"/>
          <p:cNvSpPr txBox="1"/>
          <p:nvPr>
            <p:ph type="title"/>
          </p:nvPr>
        </p:nvSpPr>
        <p:spPr>
          <a:xfrm>
            <a:off x="1523289" y="33190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3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9fa86f95f_3_8533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>
  <p:cSld name="Capa"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39fa86f95f_3_85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8201" y="650899"/>
            <a:ext cx="14853964" cy="900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 1">
  <p:cSld name="TITLE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fa86f95f_3_8537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9fa86f95f_3_8537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 2">
  <p:cSld name="TITLE_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fa86f95f_3_8540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9fa86f95f_3_8540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 4">
  <p:cSld name="TITLE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fa86f95f_3_8549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9fa86f95f_3_8549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39fa86f95f_3_8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39fa86f95f_3_8552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79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g139fa86f95f_3_8552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Título">
  <p:cSld name="CUSTOM_1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139fa86f95f_1_30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1022980" cy="102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39fa86f95f_1_3071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g139fa86f95f_1_3071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Livre">
  <p:cSld name="CUSTOM"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39fa86f95f_1_30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1022980" cy="102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showMasterSp="0">
  <p:cSld name="Capa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39fa86f95f_1_30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8201" y="650899"/>
            <a:ext cx="16504404" cy="1000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Livre" type="title">
  <p:cSld name="TITL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9fa86f95f_1_3053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139fa86f95f_1_3053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Livre">
  <p:cSld name="CUSTOM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" showMasterSp="0">
  <p:cSld name="Title &amp; Subtitle copy">
    <p:bg>
      <p:bgPr>
        <a:solidFill>
          <a:srgbClr val="EFEFE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224" name="Google Shape;224;g139fa86f95f_1_30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87326" cy="5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39fa86f95f_1_3058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Título Texto">
  <p:cSld name="TITLE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9fa86f95f_1_3061"/>
          <p:cNvSpPr txBox="1"/>
          <p:nvPr>
            <p:ph type="title"/>
          </p:nvPr>
        </p:nvSpPr>
        <p:spPr>
          <a:xfrm>
            <a:off x="1523289" y="83446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Rubik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g139fa86f95f_1_3061"/>
          <p:cNvSpPr txBox="1"/>
          <p:nvPr>
            <p:ph idx="1" type="body"/>
          </p:nvPr>
        </p:nvSpPr>
        <p:spPr>
          <a:xfrm>
            <a:off x="1523289" y="2626239"/>
            <a:ext cx="17180700" cy="7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9" name="Google Shape;229;g139fa86f95f_1_3061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Só Título">
  <p:cSld name="TITLE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fa86f95f_1_3065"/>
          <p:cNvSpPr txBox="1"/>
          <p:nvPr>
            <p:ph type="title"/>
          </p:nvPr>
        </p:nvSpPr>
        <p:spPr>
          <a:xfrm>
            <a:off x="1523289" y="33190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g139fa86f95f_1_3065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Capa - Título">
  <p:cSld name="TITLE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fa86f95f_1_3068"/>
          <p:cNvSpPr/>
          <p:nvPr/>
        </p:nvSpPr>
        <p:spPr>
          <a:xfrm>
            <a:off x="534602" y="4107594"/>
            <a:ext cx="255300" cy="2950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g139fa86f95f_1_3068"/>
          <p:cNvSpPr txBox="1"/>
          <p:nvPr>
            <p:ph type="title"/>
          </p:nvPr>
        </p:nvSpPr>
        <p:spPr>
          <a:xfrm>
            <a:off x="1131035" y="4384154"/>
            <a:ext cx="180546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 1" showMasterSp="0">
  <p:cSld name="Title &amp; Subtitle copy_1">
    <p:bg>
      <p:bgPr>
        <a:solidFill>
          <a:srgbClr val="EFEFE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237" name="Google Shape;237;g139fa86f95f_1_30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87326" cy="5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39fa86f95f_1_3075"/>
          <p:cNvSpPr txBox="1"/>
          <p:nvPr>
            <p:ph type="title"/>
          </p:nvPr>
        </p:nvSpPr>
        <p:spPr>
          <a:xfrm>
            <a:off x="1530599" y="1169507"/>
            <a:ext cx="171807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g139fa86f95f_1_3075"/>
          <p:cNvSpPr txBox="1"/>
          <p:nvPr>
            <p:ph idx="1" type="body"/>
          </p:nvPr>
        </p:nvSpPr>
        <p:spPr>
          <a:xfrm>
            <a:off x="1530599" y="2636626"/>
            <a:ext cx="171807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0" name="Google Shape;240;g139fa86f95f_1_3075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 - Livre" showMasterSp="0">
  <p:cSld name="Title &amp; Subtitle copy">
    <p:bg>
      <p:bgPr>
        <a:solidFill>
          <a:srgbClr val="EFEFE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26" name="Google Shape;2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5"/>
          <p:cNvSpPr/>
          <p:nvPr/>
        </p:nvSpPr>
        <p:spPr>
          <a:xfrm>
            <a:off x="534602" y="3455155"/>
            <a:ext cx="165000" cy="50541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 - Título Texto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9"/>
          <p:cNvSpPr txBox="1"/>
          <p:nvPr>
            <p:ph type="title"/>
          </p:nvPr>
        </p:nvSpPr>
        <p:spPr>
          <a:xfrm>
            <a:off x="1523289" y="834467"/>
            <a:ext cx="18005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Rubik"/>
              <a:buNone/>
              <a:defRPr b="1" i="0" sz="7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b="0" i="0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9"/>
          <p:cNvSpPr txBox="1"/>
          <p:nvPr>
            <p:ph idx="1" type="body"/>
          </p:nvPr>
        </p:nvSpPr>
        <p:spPr>
          <a:xfrm>
            <a:off x="1523289" y="2626239"/>
            <a:ext cx="17180700" cy="7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450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450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●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450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○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450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ubik"/>
              <a:buChar char="■"/>
              <a:defRPr b="0" i="0" sz="35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99"/>
          <p:cNvSpPr/>
          <p:nvPr/>
        </p:nvSpPr>
        <p:spPr>
          <a:xfrm>
            <a:off x="534602" y="1444915"/>
            <a:ext cx="165000" cy="33036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to - Capa - CAPÍTULO">
  <p:cSld name="CUSTOM_1_1">
    <p:bg>
      <p:bgPr>
        <a:solidFill>
          <a:srgbClr val="0000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8167" y="345755"/>
            <a:ext cx="920682" cy="92068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0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  <a:defRPr b="1" i="0" sz="79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0" i="0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0"/>
          <p:cNvSpPr/>
          <p:nvPr/>
        </p:nvSpPr>
        <p:spPr>
          <a:xfrm>
            <a:off x="534600" y="3549652"/>
            <a:ext cx="255300" cy="40668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2.xml"/><Relationship Id="rId19" Type="http://schemas.openxmlformats.org/officeDocument/2006/relationships/theme" Target="../theme/theme6.xml"/><Relationship Id="rId6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6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6" name="Google Shape;6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4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44" name="Google Shape;44;g139fa86f95f_1_29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4639" y="524080"/>
            <a:ext cx="528593" cy="52859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39fa86f95f_1_2953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9fa86f95f_1_2991"/>
          <p:cNvSpPr txBox="1"/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139fa86f95f_1_2991"/>
          <p:cNvSpPr txBox="1"/>
          <p:nvPr>
            <p:ph idx="1" type="body"/>
          </p:nvPr>
        </p:nvSpPr>
        <p:spPr>
          <a:xfrm>
            <a:off x="685249" y="2533630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>
            <a:lvl1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25450" lvl="2" marL="13716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5450" lvl="3" marL="18288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25450" lvl="4" marL="22860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5450" lvl="5" marL="27432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5450" lvl="6" marL="32004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5450" lvl="7" marL="36576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5450" lvl="8" marL="4114800" marR="0" rtl="0" algn="l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139fa86f95f_1_2991"/>
          <p:cNvSpPr txBox="1"/>
          <p:nvPr>
            <p:ph idx="12" type="sldNum"/>
          </p:nvPr>
        </p:nvSpPr>
        <p:spPr>
          <a:xfrm>
            <a:off x="18626065" y="10251733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9fa86f95f_3_8490"/>
          <p:cNvSpPr txBox="1"/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b="0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g139fa86f95f_3_8490"/>
          <p:cNvSpPr txBox="1"/>
          <p:nvPr>
            <p:ph idx="1" type="body"/>
          </p:nvPr>
        </p:nvSpPr>
        <p:spPr>
          <a:xfrm>
            <a:off x="685249" y="2533630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>
            <a:lvl1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25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25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25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5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5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5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5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b="0" i="0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139fa86f95f_3_8490"/>
          <p:cNvSpPr txBox="1"/>
          <p:nvPr>
            <p:ph idx="12" type="sldNum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RA.170717.LogoIcone.png" id="210" name="Google Shape;210;g139fa86f95f_1_30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44639" y="524080"/>
            <a:ext cx="587326" cy="5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39fa86f95f_1_3050"/>
          <p:cNvSpPr txBox="1"/>
          <p:nvPr>
            <p:ph idx="12" type="sldNum"/>
          </p:nvPr>
        </p:nvSpPr>
        <p:spPr>
          <a:xfrm>
            <a:off x="9859138" y="10784100"/>
            <a:ext cx="374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ba594d3c_0_0"/>
          <p:cNvSpPr txBox="1"/>
          <p:nvPr/>
        </p:nvSpPr>
        <p:spPr>
          <a:xfrm>
            <a:off x="1045237" y="4617243"/>
            <a:ext cx="178752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Rubik"/>
              <a:buNone/>
            </a:pPr>
            <a:r>
              <a:t/>
            </a:r>
            <a:endParaRPr sz="10600"/>
          </a:p>
        </p:txBody>
      </p:sp>
      <p:sp>
        <p:nvSpPr>
          <p:cNvPr id="246" name="Google Shape;246;g19aba594d3c_0_0"/>
          <p:cNvSpPr txBox="1"/>
          <p:nvPr>
            <p:ph type="title"/>
          </p:nvPr>
        </p:nvSpPr>
        <p:spPr>
          <a:xfrm>
            <a:off x="1188249" y="3581894"/>
            <a:ext cx="17380500" cy="4143900"/>
          </a:xfrm>
          <a:prstGeom prst="rect">
            <a:avLst/>
          </a:prstGeom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Arial"/>
              <a:buNone/>
            </a:pPr>
            <a:r>
              <a:rPr lang="en-US" sz="11400">
                <a:solidFill>
                  <a:schemeClr val="dk1"/>
                </a:solidFill>
              </a:rPr>
              <a:t>Regressão Logística</a:t>
            </a:r>
            <a:endParaRPr b="0" sz="1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9fa86f95f_3_7837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Introdução a Classificação</a:t>
            </a:r>
            <a:endParaRPr/>
          </a:p>
        </p:txBody>
      </p:sp>
      <p:sp>
        <p:nvSpPr>
          <p:cNvPr id="333" name="Google Shape;333;g139fa86f95f_3_7837"/>
          <p:cNvSpPr txBox="1"/>
          <p:nvPr/>
        </p:nvSpPr>
        <p:spPr>
          <a:xfrm>
            <a:off x="1188249" y="5098917"/>
            <a:ext cx="103980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4" name="Google Shape;334;g139fa86f95f_3_7837"/>
          <p:cNvSpPr txBox="1"/>
          <p:nvPr/>
        </p:nvSpPr>
        <p:spPr>
          <a:xfrm>
            <a:off x="1340650" y="4446225"/>
            <a:ext cx="11807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Os problemas de classificação são classificados como </a:t>
            </a:r>
            <a:r>
              <a:rPr b="1" i="0" lang="en-US" sz="3600" u="none" cap="none" strike="noStrike">
                <a:solidFill>
                  <a:srgbClr val="00A2FF"/>
                </a:solidFill>
                <a:latin typeface="Rubik"/>
                <a:ea typeface="Rubik"/>
                <a:cs typeface="Rubik"/>
                <a:sym typeface="Rubik"/>
              </a:rPr>
              <a:t>binários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 </a:t>
            </a:r>
            <a:r>
              <a:rPr b="1" i="0" lang="en-US" sz="3600" u="none" cap="none" strike="noStrike">
                <a:solidFill>
                  <a:srgbClr val="3EE632"/>
                </a:solidFill>
                <a:latin typeface="Rubik"/>
                <a:ea typeface="Rubik"/>
                <a:cs typeface="Rubik"/>
                <a:sym typeface="Rubik"/>
              </a:rPr>
              <a:t>multi-classe</a:t>
            </a:r>
            <a:r>
              <a:rPr b="1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 acordo com o número de categorias presentes na função objetivo.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Exemplos: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E632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3EE632"/>
                </a:solidFill>
                <a:latin typeface="Rubik"/>
                <a:ea typeface="Rubik"/>
                <a:cs typeface="Rubik"/>
                <a:sym typeface="Rubik"/>
              </a:rPr>
              <a:t>classificação de dígitos (0, 1, 2, 3,4, 5, 6, 7, 8, 9);</a:t>
            </a:r>
            <a:endParaRPr b="0" i="0" sz="3600" u="none" cap="none" strike="noStrike">
              <a:solidFill>
                <a:srgbClr val="3EE63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E632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3EE632"/>
                </a:solidFill>
                <a:latin typeface="Rubik"/>
                <a:ea typeface="Rubik"/>
                <a:cs typeface="Rubik"/>
                <a:sym typeface="Rubik"/>
              </a:rPr>
              <a:t>pastas de e-mails (trabalho, amigos, propagandas, spam, etc);</a:t>
            </a:r>
            <a:endParaRPr b="0" i="0" sz="3600" u="none" cap="none" strike="noStrike">
              <a:solidFill>
                <a:srgbClr val="3EE63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CAE3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0BCAE3"/>
                </a:solidFill>
                <a:latin typeface="Rubik"/>
                <a:ea typeface="Rubik"/>
                <a:cs typeface="Rubik"/>
                <a:sym typeface="Rubik"/>
              </a:rPr>
              <a:t>fraude/não fraude;</a:t>
            </a:r>
            <a:endParaRPr b="0" i="0" sz="3600" u="none" cap="none" strike="noStrike">
              <a:solidFill>
                <a:srgbClr val="0BCAE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CAE3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0BCAE3"/>
                </a:solidFill>
                <a:latin typeface="Rubik"/>
                <a:ea typeface="Rubik"/>
                <a:cs typeface="Rubik"/>
                <a:sym typeface="Rubik"/>
              </a:rPr>
              <a:t>paciente saudável/paciente não saudável;</a:t>
            </a:r>
            <a:endParaRPr b="0" i="0" sz="3600" u="none" cap="none" strike="noStrike">
              <a:solidFill>
                <a:srgbClr val="0BCAE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35" name="Google Shape;335;g139fa86f95f_3_7837"/>
          <p:cNvPicPr preferRelativeResize="0"/>
          <p:nvPr/>
        </p:nvPicPr>
        <p:blipFill rotWithShape="1">
          <a:blip r:embed="rId3">
            <a:alphaModFix/>
          </a:blip>
          <a:srcRect b="0" l="68529" r="0" t="0"/>
          <a:stretch/>
        </p:blipFill>
        <p:spPr>
          <a:xfrm>
            <a:off x="14775064" y="0"/>
            <a:ext cx="5346957" cy="1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39fa86f95f_3_7837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39fa86f95f_3_7837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9fa86f95f_1_1791"/>
          <p:cNvSpPr txBox="1"/>
          <p:nvPr/>
        </p:nvSpPr>
        <p:spPr>
          <a:xfrm>
            <a:off x="1045237" y="4617243"/>
            <a:ext cx="178752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Rubik"/>
              <a:buNone/>
            </a:pPr>
            <a:r>
              <a:t/>
            </a:r>
            <a:endParaRPr b="0" i="0" sz="10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39fa86f95f_1_1791"/>
          <p:cNvSpPr txBox="1"/>
          <p:nvPr>
            <p:ph type="title"/>
          </p:nvPr>
        </p:nvSpPr>
        <p:spPr>
          <a:xfrm>
            <a:off x="1188249" y="3581894"/>
            <a:ext cx="173805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</a:pPr>
            <a:r>
              <a:rPr lang="en-US" sz="11400">
                <a:solidFill>
                  <a:schemeClr val="lt1"/>
                </a:solidFill>
              </a:rPr>
              <a:t>REGRESSÃO LINEAR X REGRESSÃO LOGÍSTICA</a:t>
            </a:r>
            <a:endParaRPr b="0" sz="1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9fa86f95f_3_8234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Revisão - Regressão Linear</a:t>
            </a:r>
            <a:endParaRPr/>
          </a:p>
        </p:txBody>
      </p:sp>
      <p:cxnSp>
        <p:nvCxnSpPr>
          <p:cNvPr id="349" name="Google Shape;349;g139fa86f95f_3_8234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g139fa86f95f_3_8234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" name="Google Shape;351;g139fa86f95f_3_8234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39fa86f95f_3_8234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3" name="Google Shape;353;g139fa86f95f_3_8234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39fa86f95f_3_8234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39fa86f95f_3_8234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39fa86f95f_3_8234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9fa86f95f_3_8234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39fa86f95f_3_8234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9fa86f95f_3_8234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139fa86f95f_3_8234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139fa86f95f_3_8234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39fa86f95f_3_8234"/>
          <p:cNvSpPr txBox="1"/>
          <p:nvPr/>
        </p:nvSpPr>
        <p:spPr>
          <a:xfrm>
            <a:off x="1376514" y="4432780"/>
            <a:ext cx="10131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Utilizamos a regressão linear quando temos um target que está apresentado como valores numéricos e contínuos no espaço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3" name="Google Shape;363;g139fa86f95f_3_8234"/>
          <p:cNvSpPr/>
          <p:nvPr/>
        </p:nvSpPr>
        <p:spPr>
          <a:xfrm>
            <a:off x="12331792" y="4874020"/>
            <a:ext cx="1006500" cy="140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9fa86f95f_3_8253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Revisão - Regressão Linear</a:t>
            </a:r>
            <a:endParaRPr/>
          </a:p>
        </p:txBody>
      </p:sp>
      <p:cxnSp>
        <p:nvCxnSpPr>
          <p:cNvPr id="369" name="Google Shape;369;g139fa86f95f_3_8253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g139fa86f95f_3_8253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1" name="Google Shape;371;g139fa86f95f_3_8253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2" name="Google Shape;372;g139fa86f95f_3_8253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3" name="Google Shape;373;g139fa86f95f_3_8253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39fa86f95f_3_8253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39fa86f95f_3_8253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9fa86f95f_3_8253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9fa86f95f_3_8253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39fa86f95f_3_8253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9fa86f95f_3_8253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39fa86f95f_3_8253"/>
          <p:cNvSpPr/>
          <p:nvPr/>
        </p:nvSpPr>
        <p:spPr>
          <a:xfrm>
            <a:off x="14959844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39fa86f95f_3_8253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139fa86f95f_3_8253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39fa86f95f_3_8253"/>
          <p:cNvSpPr txBox="1"/>
          <p:nvPr/>
        </p:nvSpPr>
        <p:spPr>
          <a:xfrm>
            <a:off x="1416850" y="4464148"/>
            <a:ext cx="85611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linear nos permite calcular o peso a partir da altura, por exemplo: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9fa86f95f_3_8272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Revisão - Regressão Linear</a:t>
            </a:r>
            <a:endParaRPr/>
          </a:p>
        </p:txBody>
      </p:sp>
      <p:sp>
        <p:nvSpPr>
          <p:cNvPr id="389" name="Google Shape;389;g139fa86f95f_3_8272"/>
          <p:cNvSpPr txBox="1"/>
          <p:nvPr/>
        </p:nvSpPr>
        <p:spPr>
          <a:xfrm>
            <a:off x="1416850" y="4464148"/>
            <a:ext cx="85611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linear nos permite calcular o peso a partir da altura, por exemplo: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90" name="Google Shape;390;g139fa86f95f_3_8272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g139fa86f95f_3_8272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g139fa86f95f_3_8272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3" name="Google Shape;393;g139fa86f95f_3_8272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4" name="Google Shape;394;g139fa86f95f_3_8272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39fa86f95f_3_8272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39fa86f95f_3_8272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39fa86f95f_3_8272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39fa86f95f_3_8272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39fa86f95f_3_8272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39fa86f95f_3_8272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9fa86f95f_3_8272"/>
          <p:cNvSpPr/>
          <p:nvPr/>
        </p:nvSpPr>
        <p:spPr>
          <a:xfrm>
            <a:off x="14959844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139fa86f95f_3_8272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g139fa86f95f_3_8272"/>
          <p:cNvSpPr/>
          <p:nvPr/>
        </p:nvSpPr>
        <p:spPr>
          <a:xfrm>
            <a:off x="14959844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139fa86f95f_3_8272"/>
          <p:cNvCxnSpPr/>
          <p:nvPr/>
        </p:nvCxnSpPr>
        <p:spPr>
          <a:xfrm>
            <a:off x="15080592" y="7332957"/>
            <a:ext cx="0" cy="1132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5" name="Google Shape;405;g139fa86f95f_3_8272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9fa86f95f_3_8293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Revisão - Regressão Linear</a:t>
            </a:r>
            <a:endParaRPr/>
          </a:p>
        </p:txBody>
      </p:sp>
      <p:cxnSp>
        <p:nvCxnSpPr>
          <p:cNvPr id="411" name="Google Shape;411;g139fa86f95f_3_8293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g139fa86f95f_3_8293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g139fa86f95f_3_8293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4" name="Google Shape;414;g139fa86f95f_3_8293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5" name="Google Shape;415;g139fa86f95f_3_8293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9fa86f95f_3_8293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9fa86f95f_3_8293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39fa86f95f_3_8293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39fa86f95f_3_8293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9fa86f95f_3_8293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39fa86f95f_3_8293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39fa86f95f_3_8293"/>
          <p:cNvSpPr/>
          <p:nvPr/>
        </p:nvSpPr>
        <p:spPr>
          <a:xfrm>
            <a:off x="14959844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g139fa86f95f_3_8293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g139fa86f95f_3_8293"/>
          <p:cNvSpPr/>
          <p:nvPr/>
        </p:nvSpPr>
        <p:spPr>
          <a:xfrm>
            <a:off x="14959844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139fa86f95f_3_8293"/>
          <p:cNvCxnSpPr/>
          <p:nvPr/>
        </p:nvCxnSpPr>
        <p:spPr>
          <a:xfrm>
            <a:off x="15080592" y="7332957"/>
            <a:ext cx="0" cy="1132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6" name="Google Shape;426;g139fa86f95f_3_8293"/>
          <p:cNvCxnSpPr/>
          <p:nvPr/>
        </p:nvCxnSpPr>
        <p:spPr>
          <a:xfrm rot="10800000">
            <a:off x="13659192" y="7314435"/>
            <a:ext cx="1421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7" name="Google Shape;427;g139fa86f95f_3_8293"/>
          <p:cNvSpPr/>
          <p:nvPr/>
        </p:nvSpPr>
        <p:spPr>
          <a:xfrm>
            <a:off x="13441584" y="718220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39fa86f95f_3_8293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39fa86f95f_3_8293"/>
          <p:cNvSpPr txBox="1"/>
          <p:nvPr/>
        </p:nvSpPr>
        <p:spPr>
          <a:xfrm>
            <a:off x="1416850" y="4464148"/>
            <a:ext cx="85611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linear nos permite calcular o peso a partir da altura, por exemplo: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9fa86f95f_3_8316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Revisão - Regressão Linear</a:t>
            </a:r>
            <a:endParaRPr/>
          </a:p>
        </p:txBody>
      </p:sp>
      <p:sp>
        <p:nvSpPr>
          <p:cNvPr id="435" name="Google Shape;435;g139fa86f95f_3_8316"/>
          <p:cNvSpPr txBox="1"/>
          <p:nvPr/>
        </p:nvSpPr>
        <p:spPr>
          <a:xfrm>
            <a:off x="1370225" y="4457701"/>
            <a:ext cx="102159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Nós também podemos verificar a </a:t>
            </a:r>
            <a:r>
              <a:rPr b="1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medida de erro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entre os dados medidos na população e a </a:t>
            </a:r>
            <a:r>
              <a:rPr b="1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reta que extrai a relação entre peso e altura</a:t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36" name="Google Shape;436;g139fa86f95f_3_8316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g139fa86f95f_3_8316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g139fa86f95f_3_8316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9" name="Google Shape;439;g139fa86f95f_3_8316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40" name="Google Shape;440;g139fa86f95f_3_8316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39fa86f95f_3_8316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39fa86f95f_3_8316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39fa86f95f_3_8316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39fa86f95f_3_8316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39fa86f95f_3_8316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39fa86f95f_3_8316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g139fa86f95f_3_8316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g139fa86f95f_3_8316"/>
          <p:cNvCxnSpPr/>
          <p:nvPr/>
        </p:nvCxnSpPr>
        <p:spPr>
          <a:xfrm>
            <a:off x="14096544" y="7267367"/>
            <a:ext cx="0" cy="70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9" name="Google Shape;449;g139fa86f95f_3_8316"/>
          <p:cNvCxnSpPr/>
          <p:nvPr/>
        </p:nvCxnSpPr>
        <p:spPr>
          <a:xfrm>
            <a:off x="14913072" y="6115799"/>
            <a:ext cx="0" cy="117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0" name="Google Shape;450;g139fa86f95f_3_8316"/>
          <p:cNvCxnSpPr/>
          <p:nvPr/>
        </p:nvCxnSpPr>
        <p:spPr>
          <a:xfrm>
            <a:off x="15750672" y="6764005"/>
            <a:ext cx="0" cy="69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1" name="Google Shape;451;g139fa86f95f_3_8316"/>
          <p:cNvCxnSpPr/>
          <p:nvPr/>
        </p:nvCxnSpPr>
        <p:spPr>
          <a:xfrm>
            <a:off x="15939264" y="6261445"/>
            <a:ext cx="21900" cy="41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2" name="Google Shape;452;g139fa86f95f_3_8316"/>
          <p:cNvCxnSpPr/>
          <p:nvPr/>
        </p:nvCxnSpPr>
        <p:spPr>
          <a:xfrm>
            <a:off x="16609344" y="5424647"/>
            <a:ext cx="0" cy="70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3" name="Google Shape;453;g139fa86f95f_3_8316"/>
          <p:cNvCxnSpPr/>
          <p:nvPr/>
        </p:nvCxnSpPr>
        <p:spPr>
          <a:xfrm rot="10800000">
            <a:off x="17446944" y="5519687"/>
            <a:ext cx="0" cy="24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4" name="Google Shape;454;g139fa86f95f_3_8316"/>
          <p:cNvCxnSpPr/>
          <p:nvPr/>
        </p:nvCxnSpPr>
        <p:spPr>
          <a:xfrm>
            <a:off x="17949504" y="4754567"/>
            <a:ext cx="0" cy="4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5" name="Google Shape;455;g139fa86f95f_3_8316"/>
          <p:cNvCxnSpPr/>
          <p:nvPr/>
        </p:nvCxnSpPr>
        <p:spPr>
          <a:xfrm>
            <a:off x="18619584" y="4754567"/>
            <a:ext cx="0" cy="4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6" name="Google Shape;456;g139fa86f95f_3_8316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9fa86f95f_3_8342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sp>
        <p:nvSpPr>
          <p:cNvPr id="462" name="Google Shape;462;g139fa86f95f_3_8342"/>
          <p:cNvSpPr txBox="1"/>
          <p:nvPr/>
        </p:nvSpPr>
        <p:spPr>
          <a:xfrm>
            <a:off x="1354100" y="4446225"/>
            <a:ext cx="97908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Lembramos do funcionamento da regressão linear! Agora vamos entender como funciona a regressão logística...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63" name="Google Shape;463;g139fa86f95f_3_8342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g139fa86f95f_3_8342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g139fa86f95f_3_8342"/>
          <p:cNvSpPr txBox="1"/>
          <p:nvPr/>
        </p:nvSpPr>
        <p:spPr>
          <a:xfrm rot="-5400000">
            <a:off x="11888241" y="4843955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peso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6" name="Google Shape;466;g139fa86f95f_3_8342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7" name="Google Shape;467;g139fa86f95f_3_8342"/>
          <p:cNvSpPr/>
          <p:nvPr/>
        </p:nvSpPr>
        <p:spPr>
          <a:xfrm>
            <a:off x="13954724" y="70358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39fa86f95f_3_8342"/>
          <p:cNvSpPr/>
          <p:nvPr/>
        </p:nvSpPr>
        <p:spPr>
          <a:xfrm>
            <a:off x="147923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39fa86f95f_3_8342"/>
          <p:cNvSpPr/>
          <p:nvPr/>
        </p:nvSpPr>
        <p:spPr>
          <a:xfrm>
            <a:off x="15797444" y="60307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39fa86f95f_3_8342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39fa86f95f_3_8342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39fa86f95f_3_8342"/>
          <p:cNvSpPr/>
          <p:nvPr/>
        </p:nvSpPr>
        <p:spPr>
          <a:xfrm>
            <a:off x="17305124" y="58632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39fa86f95f_3_8342"/>
          <p:cNvSpPr/>
          <p:nvPr/>
        </p:nvSpPr>
        <p:spPr>
          <a:xfrm>
            <a:off x="17807684" y="452304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g139fa86f95f_3_8342"/>
          <p:cNvCxnSpPr/>
          <p:nvPr/>
        </p:nvCxnSpPr>
        <p:spPr>
          <a:xfrm flipH="1" rot="10800000">
            <a:off x="13621772" y="4359498"/>
            <a:ext cx="5472000" cy="39849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g139fa86f95f_3_8342"/>
          <p:cNvCxnSpPr/>
          <p:nvPr/>
        </p:nvCxnSpPr>
        <p:spPr>
          <a:xfrm>
            <a:off x="14096544" y="7267367"/>
            <a:ext cx="0" cy="70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6" name="Google Shape;476;g139fa86f95f_3_8342"/>
          <p:cNvCxnSpPr/>
          <p:nvPr/>
        </p:nvCxnSpPr>
        <p:spPr>
          <a:xfrm>
            <a:off x="14913072" y="6115799"/>
            <a:ext cx="0" cy="117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7" name="Google Shape;477;g139fa86f95f_3_8342"/>
          <p:cNvCxnSpPr/>
          <p:nvPr/>
        </p:nvCxnSpPr>
        <p:spPr>
          <a:xfrm>
            <a:off x="15750672" y="6764005"/>
            <a:ext cx="0" cy="69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8" name="Google Shape;478;g139fa86f95f_3_8342"/>
          <p:cNvCxnSpPr/>
          <p:nvPr/>
        </p:nvCxnSpPr>
        <p:spPr>
          <a:xfrm>
            <a:off x="15939264" y="6261445"/>
            <a:ext cx="21900" cy="41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79" name="Google Shape;479;g139fa86f95f_3_8342"/>
          <p:cNvCxnSpPr/>
          <p:nvPr/>
        </p:nvCxnSpPr>
        <p:spPr>
          <a:xfrm>
            <a:off x="16609344" y="5424647"/>
            <a:ext cx="0" cy="70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0" name="Google Shape;480;g139fa86f95f_3_8342"/>
          <p:cNvCxnSpPr/>
          <p:nvPr/>
        </p:nvCxnSpPr>
        <p:spPr>
          <a:xfrm rot="10800000">
            <a:off x="17446944" y="5519687"/>
            <a:ext cx="0" cy="24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1" name="Google Shape;481;g139fa86f95f_3_8342"/>
          <p:cNvCxnSpPr/>
          <p:nvPr/>
        </p:nvCxnSpPr>
        <p:spPr>
          <a:xfrm>
            <a:off x="17949504" y="4754567"/>
            <a:ext cx="0" cy="4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82" name="Google Shape;482;g139fa86f95f_3_8342"/>
          <p:cNvCxnSpPr/>
          <p:nvPr/>
        </p:nvCxnSpPr>
        <p:spPr>
          <a:xfrm>
            <a:off x="18619584" y="4754567"/>
            <a:ext cx="0" cy="4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3" name="Google Shape;483;g139fa86f95f_3_8342"/>
          <p:cNvSpPr/>
          <p:nvPr/>
        </p:nvSpPr>
        <p:spPr>
          <a:xfrm>
            <a:off x="18477764" y="502560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9fa86f95f_3_8368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sp>
        <p:nvSpPr>
          <p:cNvPr id="489" name="Google Shape;489;g139fa86f95f_3_8368"/>
          <p:cNvSpPr txBox="1"/>
          <p:nvPr/>
        </p:nvSpPr>
        <p:spPr>
          <a:xfrm>
            <a:off x="1367540" y="4446232"/>
            <a:ext cx="103980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Agora vamos avaliar o cenário onde o nosso target não é numérico e, sim, algo binário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Neste caso, a população é classificada em dois grupos: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pessoas altas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pessoas baixas</a:t>
            </a:r>
            <a:endParaRPr b="1" i="0" sz="3600" u="none" cap="none" strike="noStrike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90" name="Google Shape;490;g139fa86f95f_3_8368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g139fa86f95f_3_8368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g139fa86f95f_3_8368"/>
          <p:cNvSpPr txBox="1"/>
          <p:nvPr/>
        </p:nvSpPr>
        <p:spPr>
          <a:xfrm rot="-5400000">
            <a:off x="11578050" y="4525650"/>
            <a:ext cx="2390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alta/baixa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3" name="Google Shape;493;g139fa86f95f_3_8368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4" name="Google Shape;494;g139fa86f95f_3_8368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9fa86f95f_3_8368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39fa86f95f_3_8368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39fa86f95f_3_8368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39fa86f95f_3_8368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39fa86f95f_3_8368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39fa86f95f_3_8368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39fa86f95f_3_8368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39fa86f95f_3_8368"/>
          <p:cNvSpPr/>
          <p:nvPr/>
        </p:nvSpPr>
        <p:spPr>
          <a:xfrm>
            <a:off x="12331809" y="3771825"/>
            <a:ext cx="1006500" cy="25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9fa86f95f_3_8386"/>
          <p:cNvSpPr txBox="1"/>
          <p:nvPr/>
        </p:nvSpPr>
        <p:spPr>
          <a:xfrm>
            <a:off x="1372052" y="4459673"/>
            <a:ext cx="10398000" cy="5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Agora vamos avaliar o cenário onde o nosso target não é numérico e, sim, algo </a:t>
            </a:r>
            <a:r>
              <a:rPr b="1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binário</a:t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Percebam que temos as mesmas medidas de altura do conjunto de dados utilizados para a regressão, mas neste caso o nosso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target é diferente</a:t>
            </a:r>
            <a:endParaRPr b="0" i="0" sz="3600" u="none" cap="none" strike="noStrike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nosso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target</a:t>
            </a:r>
            <a:r>
              <a:rPr b="0" i="0" lang="en-US" sz="3600" u="none" cap="none" strike="noStrike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é representado por duas classes: </a:t>
            </a:r>
            <a:r>
              <a:rPr b="1" i="0" lang="en-US" sz="3600" u="none" cap="none" strike="noStrike">
                <a:solidFill>
                  <a:srgbClr val="3EE632"/>
                </a:solidFill>
                <a:latin typeface="Rubik"/>
                <a:ea typeface="Rubik"/>
                <a:cs typeface="Rubik"/>
                <a:sym typeface="Rubik"/>
              </a:rPr>
              <a:t>pessoas baixas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 </a:t>
            </a:r>
            <a:r>
              <a:rPr b="1" i="0" lang="en-US" sz="3600" u="none" cap="none" strike="noStrike">
                <a:solidFill>
                  <a:srgbClr val="00A2FF"/>
                </a:solidFill>
                <a:latin typeface="Rubik"/>
                <a:ea typeface="Rubik"/>
                <a:cs typeface="Rubik"/>
                <a:sym typeface="Rubik"/>
              </a:rPr>
              <a:t>pessoas altas</a:t>
            </a:r>
            <a:endParaRPr b="1" i="0" sz="3600" u="none" cap="none" strike="noStrike">
              <a:solidFill>
                <a:srgbClr val="00A2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A2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8" name="Google Shape;508;g139fa86f95f_3_8386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cxnSp>
        <p:nvCxnSpPr>
          <p:cNvPr id="509" name="Google Shape;509;g139fa86f95f_3_8386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g139fa86f95f_3_8386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" name="Google Shape;511;g139fa86f95f_3_8386"/>
          <p:cNvSpPr txBox="1"/>
          <p:nvPr/>
        </p:nvSpPr>
        <p:spPr>
          <a:xfrm rot="-5400000">
            <a:off x="11487600" y="4613799"/>
            <a:ext cx="25716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A2FF"/>
                </a:solidFill>
                <a:latin typeface="Rubik"/>
                <a:ea typeface="Rubik"/>
                <a:cs typeface="Rubik"/>
                <a:sym typeface="Rubik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/</a:t>
            </a:r>
            <a:r>
              <a:rPr b="1" i="0" lang="en-US" sz="3100" u="none" cap="none" strike="noStrike">
                <a:solidFill>
                  <a:srgbClr val="3EE632"/>
                </a:solidFill>
                <a:latin typeface="Rubik"/>
                <a:ea typeface="Rubik"/>
                <a:cs typeface="Rubik"/>
                <a:sym typeface="Rubik"/>
              </a:rPr>
              <a:t>baixa</a:t>
            </a:r>
            <a:endParaRPr b="1" i="0" sz="3100" u="none" cap="none" strike="noStrike">
              <a:solidFill>
                <a:srgbClr val="3EE63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2" name="Google Shape;512;g139fa86f95f_3_8386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3" name="Google Shape;513;g139fa86f95f_3_8386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3EE632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139fa86f95f_3_8386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3EE632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39fa86f95f_3_8386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3EE632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39fa86f95f_3_8386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3EE632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39fa86f95f_3_8386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39fa86f95f_3_8386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39fa86f95f_3_8386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39fa86f95f_3_8386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55C1F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fa86f95f_1_1590"/>
          <p:cNvSpPr txBox="1"/>
          <p:nvPr/>
        </p:nvSpPr>
        <p:spPr>
          <a:xfrm>
            <a:off x="9407120" y="3788550"/>
            <a:ext cx="83475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875" lIns="58875" spcFirstLastPara="1" rIns="58875" wrap="square" tIns="58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i="0" lang="en-US" sz="53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Patricia Pampanelli</a:t>
            </a:r>
            <a:endParaRPr b="1" i="0" sz="53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Deep Learning Solutions Architect at NVIDIA</a:t>
            </a:r>
            <a:endParaRPr b="0" i="0" sz="53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139fa86f95f_1_1590"/>
          <p:cNvSpPr/>
          <p:nvPr/>
        </p:nvSpPr>
        <p:spPr>
          <a:xfrm>
            <a:off x="-967087" y="2692521"/>
            <a:ext cx="9410100" cy="6391500"/>
          </a:xfrm>
          <a:prstGeom prst="rect">
            <a:avLst/>
          </a:prstGeom>
          <a:gradFill>
            <a:gsLst>
              <a:gs pos="0">
                <a:srgbClr val="67F714"/>
              </a:gs>
              <a:gs pos="100000">
                <a:srgbClr val="0BCAE3"/>
              </a:gs>
            </a:gsLst>
            <a:lin ang="2042365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g139fa86f95f_1_1590"/>
          <p:cNvSpPr/>
          <p:nvPr/>
        </p:nvSpPr>
        <p:spPr>
          <a:xfrm>
            <a:off x="2411398" y="2237832"/>
            <a:ext cx="5678400" cy="639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53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4" name="Google Shape;254;g139fa86f95f_1_1590"/>
          <p:cNvPicPr preferRelativeResize="0"/>
          <p:nvPr/>
        </p:nvPicPr>
        <p:blipFill rotWithShape="1">
          <a:blip r:embed="rId3">
            <a:alphaModFix/>
          </a:blip>
          <a:srcRect b="0" l="7285" r="7286" t="0"/>
          <a:stretch/>
        </p:blipFill>
        <p:spPr>
          <a:xfrm>
            <a:off x="2411400" y="2237825"/>
            <a:ext cx="5678400" cy="6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9fa86f95f_3_8403"/>
          <p:cNvSpPr txBox="1"/>
          <p:nvPr/>
        </p:nvSpPr>
        <p:spPr>
          <a:xfrm>
            <a:off x="1406809" y="4448389"/>
            <a:ext cx="84477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logística busca ajustar uma função com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formato de </a:t>
            </a:r>
            <a:r>
              <a:rPr b="1" i="1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conhecida como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função logística</a:t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6" name="Google Shape;526;g139fa86f95f_3_8403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cxnSp>
        <p:nvCxnSpPr>
          <p:cNvPr id="527" name="Google Shape;527;g139fa86f95f_3_8403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g139fa86f95f_3_8403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g139fa86f95f_3_8403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0" name="Google Shape;530;g139fa86f95f_3_8403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39fa86f95f_3_8403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39fa86f95f_3_8403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39fa86f95f_3_8403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39fa86f95f_3_8403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39fa86f95f_3_8403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139fa86f95f_3_8403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139fa86f95f_3_8403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g139fa86f95f_3_8403"/>
          <p:cNvCxnSpPr/>
          <p:nvPr/>
        </p:nvCxnSpPr>
        <p:spPr>
          <a:xfrm flipH="1" rot="10800000">
            <a:off x="13633380" y="5141491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g139fa86f95f_3_8403"/>
          <p:cNvSpPr txBox="1"/>
          <p:nvPr/>
        </p:nvSpPr>
        <p:spPr>
          <a:xfrm rot="-5400000">
            <a:off x="11101275" y="5718599"/>
            <a:ext cx="279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alta/baixa</a:t>
            </a:r>
            <a:endParaRPr b="1" i="0" sz="31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9fa86f95f_3_8421"/>
          <p:cNvSpPr txBox="1"/>
          <p:nvPr/>
        </p:nvSpPr>
        <p:spPr>
          <a:xfrm>
            <a:off x="1416850" y="4446230"/>
            <a:ext cx="9530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logística busca ajustar uma função com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formato de </a:t>
            </a:r>
            <a:r>
              <a:rPr b="1" i="1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conhecida como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função logística</a:t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função irá estimar a probabilidade de uma determinada amostra ser de uma classe ou de outra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5" name="Google Shape;545;g139fa86f95f_3_8421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cxnSp>
        <p:nvCxnSpPr>
          <p:cNvPr id="546" name="Google Shape;546;g139fa86f95f_3_8421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g139fa86f95f_3_8421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g139fa86f95f_3_8421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39fa86f95f_3_8421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39fa86f95f_3_8421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39fa86f95f_3_8421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39fa86f95f_3_8421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39fa86f95f_3_8421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39fa86f95f_3_8421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39fa86f95f_3_8421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39fa86f95f_3_8421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g139fa86f95f_3_8421"/>
          <p:cNvCxnSpPr/>
          <p:nvPr/>
        </p:nvCxnSpPr>
        <p:spPr>
          <a:xfrm flipH="1" rot="10800000">
            <a:off x="13633380" y="5141491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g139fa86f95f_3_8421"/>
          <p:cNvSpPr txBox="1"/>
          <p:nvPr/>
        </p:nvSpPr>
        <p:spPr>
          <a:xfrm rot="-5400000">
            <a:off x="12770481" y="7233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39fa86f95f_3_8421"/>
          <p:cNvSpPr txBox="1"/>
          <p:nvPr/>
        </p:nvSpPr>
        <p:spPr>
          <a:xfrm rot="-5400000">
            <a:off x="12770481" y="4888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39fa86f95f_3_8421"/>
          <p:cNvSpPr/>
          <p:nvPr/>
        </p:nvSpPr>
        <p:spPr>
          <a:xfrm>
            <a:off x="17849827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g139fa86f95f_3_8421"/>
          <p:cNvCxnSpPr>
            <a:stCxn id="555" idx="4"/>
          </p:cNvCxnSpPr>
          <p:nvPr/>
        </p:nvCxnSpPr>
        <p:spPr>
          <a:xfrm>
            <a:off x="17933984" y="5445720"/>
            <a:ext cx="42300" cy="3013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2" name="Google Shape;562;g139fa86f95f_3_8421"/>
          <p:cNvSpPr txBox="1"/>
          <p:nvPr/>
        </p:nvSpPr>
        <p:spPr>
          <a:xfrm rot="-5400000">
            <a:off x="11101275" y="5718599"/>
            <a:ext cx="279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alta/baixa</a:t>
            </a:r>
            <a:endParaRPr b="1" i="0" sz="31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9fa86f95f_3_8444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cxnSp>
        <p:nvCxnSpPr>
          <p:cNvPr id="568" name="Google Shape;568;g139fa86f95f_3_8444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g139fa86f95f_3_8444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0" name="Google Shape;570;g139fa86f95f_3_8444"/>
          <p:cNvSpPr txBox="1"/>
          <p:nvPr/>
        </p:nvSpPr>
        <p:spPr>
          <a:xfrm rot="-5400000">
            <a:off x="11101275" y="5718599"/>
            <a:ext cx="279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alta/baixa</a:t>
            </a:r>
            <a:endParaRPr b="1" i="0" sz="31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1" name="Google Shape;571;g139fa86f95f_3_8444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2" name="Google Shape;572;g139fa86f95f_3_8444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39fa86f95f_3_8444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39fa86f95f_3_8444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39fa86f95f_3_8444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39fa86f95f_3_8444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39fa86f95f_3_8444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39fa86f95f_3_8444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39fa86f95f_3_8444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g139fa86f95f_3_8444"/>
          <p:cNvCxnSpPr/>
          <p:nvPr/>
        </p:nvCxnSpPr>
        <p:spPr>
          <a:xfrm flipH="1" rot="10800000">
            <a:off x="13633380" y="5141491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139fa86f95f_3_8444"/>
          <p:cNvSpPr txBox="1"/>
          <p:nvPr/>
        </p:nvSpPr>
        <p:spPr>
          <a:xfrm rot="-5400000">
            <a:off x="12770481" y="7233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39fa86f95f_3_8444"/>
          <p:cNvSpPr txBox="1"/>
          <p:nvPr/>
        </p:nvSpPr>
        <p:spPr>
          <a:xfrm rot="-5400000">
            <a:off x="12770481" y="4888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39fa86f95f_3_8444"/>
          <p:cNvSpPr/>
          <p:nvPr/>
        </p:nvSpPr>
        <p:spPr>
          <a:xfrm>
            <a:off x="15337027" y="8458878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g139fa86f95f_3_8444"/>
          <p:cNvCxnSpPr/>
          <p:nvPr/>
        </p:nvCxnSpPr>
        <p:spPr>
          <a:xfrm>
            <a:off x="15463294" y="7173571"/>
            <a:ext cx="0" cy="1423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5" name="Google Shape;585;g139fa86f95f_3_8444"/>
          <p:cNvSpPr txBox="1"/>
          <p:nvPr/>
        </p:nvSpPr>
        <p:spPr>
          <a:xfrm>
            <a:off x="1416850" y="4446230"/>
            <a:ext cx="9530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logística busca ajustar uma função com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formato de </a:t>
            </a:r>
            <a:r>
              <a:rPr b="1" i="1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conhecida como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função logística</a:t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função irá estimar a probabilidade de uma determinada amostra ser de uma classe ou de outra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9fa86f95f_3_8466"/>
          <p:cNvSpPr txBox="1"/>
          <p:nvPr/>
        </p:nvSpPr>
        <p:spPr>
          <a:xfrm>
            <a:off x="1421317" y="4446230"/>
            <a:ext cx="89439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regressão logística busca ajustar uma função com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formato de </a:t>
            </a:r>
            <a:r>
              <a:rPr b="1" i="1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s</a:t>
            </a: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conhecida como </a:t>
            </a:r>
            <a:r>
              <a:rPr b="1" i="0" lang="en-US" sz="3600" u="none" cap="none" strike="noStrik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função logística</a:t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função irá estimar a probabilidade de uma determinada amostra ser de uma classe ou de outra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1" name="Google Shape;591;g139fa86f95f_3_8466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Regressão Logística</a:t>
            </a:r>
            <a:endParaRPr/>
          </a:p>
        </p:txBody>
      </p:sp>
      <p:cxnSp>
        <p:nvCxnSpPr>
          <p:cNvPr id="592" name="Google Shape;592;g139fa86f95f_3_8466"/>
          <p:cNvCxnSpPr/>
          <p:nvPr/>
        </p:nvCxnSpPr>
        <p:spPr>
          <a:xfrm rot="10800000">
            <a:off x="13593193" y="4400546"/>
            <a:ext cx="0" cy="5341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g139fa86f95f_3_8466"/>
          <p:cNvCxnSpPr/>
          <p:nvPr/>
        </p:nvCxnSpPr>
        <p:spPr>
          <a:xfrm>
            <a:off x="12495409" y="85810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g139fa86f95f_3_8466"/>
          <p:cNvSpPr txBox="1"/>
          <p:nvPr/>
        </p:nvSpPr>
        <p:spPr>
          <a:xfrm>
            <a:off x="17489572" y="87629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39fa86f95f_3_8466"/>
          <p:cNvSpPr/>
          <p:nvPr/>
        </p:nvSpPr>
        <p:spPr>
          <a:xfrm>
            <a:off x="139547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39fa86f95f_3_8466"/>
          <p:cNvSpPr/>
          <p:nvPr/>
        </p:nvSpPr>
        <p:spPr>
          <a:xfrm>
            <a:off x="147923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39fa86f95f_3_8466"/>
          <p:cNvSpPr/>
          <p:nvPr/>
        </p:nvSpPr>
        <p:spPr>
          <a:xfrm>
            <a:off x="1579744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39fa86f95f_3_8466"/>
          <p:cNvSpPr/>
          <p:nvPr/>
        </p:nvSpPr>
        <p:spPr>
          <a:xfrm>
            <a:off x="15629924" y="737088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39fa86f95f_3_8466"/>
          <p:cNvSpPr/>
          <p:nvPr/>
        </p:nvSpPr>
        <p:spPr>
          <a:xfrm>
            <a:off x="164675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39fa86f95f_3_8466"/>
          <p:cNvSpPr/>
          <p:nvPr/>
        </p:nvSpPr>
        <p:spPr>
          <a:xfrm>
            <a:off x="1730512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39fa86f95f_3_8466"/>
          <p:cNvSpPr/>
          <p:nvPr/>
        </p:nvSpPr>
        <p:spPr>
          <a:xfrm>
            <a:off x="1780768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39fa86f95f_3_8466"/>
          <p:cNvSpPr/>
          <p:nvPr/>
        </p:nvSpPr>
        <p:spPr>
          <a:xfrm>
            <a:off x="18477764" y="5193120"/>
            <a:ext cx="252600" cy="25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g139fa86f95f_3_8466"/>
          <p:cNvCxnSpPr/>
          <p:nvPr/>
        </p:nvCxnSpPr>
        <p:spPr>
          <a:xfrm flipH="1" rot="10800000">
            <a:off x="13633380" y="5141491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g139fa86f95f_3_8466"/>
          <p:cNvSpPr txBox="1"/>
          <p:nvPr/>
        </p:nvSpPr>
        <p:spPr>
          <a:xfrm rot="-5400000">
            <a:off x="12770481" y="7233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39fa86f95f_3_8466"/>
          <p:cNvSpPr txBox="1"/>
          <p:nvPr/>
        </p:nvSpPr>
        <p:spPr>
          <a:xfrm rot="-5400000">
            <a:off x="12770481" y="4888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39fa86f95f_3_8466"/>
          <p:cNvSpPr/>
          <p:nvPr/>
        </p:nvSpPr>
        <p:spPr>
          <a:xfrm>
            <a:off x="15986035" y="8437807"/>
            <a:ext cx="252600" cy="252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g139fa86f95f_3_8466"/>
          <p:cNvCxnSpPr/>
          <p:nvPr/>
        </p:nvCxnSpPr>
        <p:spPr>
          <a:xfrm flipH="1">
            <a:off x="16112177" y="6742933"/>
            <a:ext cx="6600" cy="1833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8" name="Google Shape;608;g139fa86f95f_3_8466"/>
          <p:cNvSpPr txBox="1"/>
          <p:nvPr/>
        </p:nvSpPr>
        <p:spPr>
          <a:xfrm rot="-5400000">
            <a:off x="12511581" y="5969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g139fa86f95f_3_8466"/>
          <p:cNvCxnSpPr/>
          <p:nvPr/>
        </p:nvCxnSpPr>
        <p:spPr>
          <a:xfrm rot="10800000">
            <a:off x="13554193" y="6596485"/>
            <a:ext cx="25446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0" name="Google Shape;610;g139fa86f95f_3_8466"/>
          <p:cNvSpPr txBox="1"/>
          <p:nvPr/>
        </p:nvSpPr>
        <p:spPr>
          <a:xfrm rot="-5400000">
            <a:off x="11101275" y="5718599"/>
            <a:ext cx="27954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alta/baixa</a:t>
            </a:r>
            <a:endParaRPr b="1" i="0" sz="31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9fa86f95f_1_1804"/>
          <p:cNvSpPr txBox="1"/>
          <p:nvPr/>
        </p:nvSpPr>
        <p:spPr>
          <a:xfrm>
            <a:off x="1045237" y="4617243"/>
            <a:ext cx="178752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Rubik"/>
              <a:buNone/>
            </a:pPr>
            <a:r>
              <a:t/>
            </a:r>
            <a:endParaRPr b="0" i="0" sz="10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39fa86f95f_1_1804"/>
          <p:cNvSpPr txBox="1"/>
          <p:nvPr>
            <p:ph type="title"/>
          </p:nvPr>
        </p:nvSpPr>
        <p:spPr>
          <a:xfrm>
            <a:off x="1188250" y="3581900"/>
            <a:ext cx="180645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</a:pPr>
            <a:r>
              <a:rPr lang="en-US" sz="11400">
                <a:solidFill>
                  <a:schemeClr val="lt1"/>
                </a:solidFill>
              </a:rPr>
              <a:t>CÁLCULO DA REGRESSÃO LOGÍSTICA</a:t>
            </a:r>
            <a:endParaRPr b="0" sz="1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aedf75ac6_0_4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622" name="Google Shape;622;g13aedf75ac6_0_4"/>
          <p:cNvCxnSpPr/>
          <p:nvPr/>
        </p:nvCxnSpPr>
        <p:spPr>
          <a:xfrm rot="10800000">
            <a:off x="13517000" y="4324400"/>
            <a:ext cx="0" cy="5097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g13aedf75ac6_0_4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g13aedf75ac6_0_4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5" name="Google Shape;625;g13aedf75ac6_0_4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6" name="Google Shape;626;g13aedf75ac6_0_4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3aedf75ac6_0_4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3aedf75ac6_0_4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3aedf75ac6_0_4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3aedf75ac6_0_4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13aedf75ac6_0_4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3aedf75ac6_0_4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3aedf75ac6_0_4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3aedf75ac6_0_4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3aedf75ac6_0_4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g13aedf75ac6_0_4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g13aedf75ac6_0_4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3aedf75ac6_0_4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3aedf75ac6_0_4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g13aedf75ac6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415" y="6043350"/>
            <a:ext cx="2553612" cy="119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g13aedf75ac6_0_4"/>
          <p:cNvCxnSpPr/>
          <p:nvPr/>
        </p:nvCxnSpPr>
        <p:spPr>
          <a:xfrm>
            <a:off x="8575350" y="66402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2" name="Google Shape;642;g13aedf75ac6_0_4"/>
          <p:cNvSpPr txBox="1"/>
          <p:nvPr/>
        </p:nvSpPr>
        <p:spPr>
          <a:xfrm rot="-5400000">
            <a:off x="128466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g13aedf75ac6_0_4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aedf75ac6_0_83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649" name="Google Shape;649;g13aedf75ac6_0_83"/>
          <p:cNvCxnSpPr/>
          <p:nvPr/>
        </p:nvCxnSpPr>
        <p:spPr>
          <a:xfrm rot="10800000">
            <a:off x="13517000" y="4324400"/>
            <a:ext cx="0" cy="5097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g13aedf75ac6_0_83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1" name="Google Shape;651;g13aedf75ac6_0_83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g13aedf75ac6_0_83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3" name="Google Shape;653;g13aedf75ac6_0_83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3aedf75ac6_0_83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3aedf75ac6_0_83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3aedf75ac6_0_83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3aedf75ac6_0_83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3aedf75ac6_0_83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3aedf75ac6_0_83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3aedf75ac6_0_83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3aedf75ac6_0_83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3aedf75ac6_0_83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3" name="Google Shape;663;g13aedf75ac6_0_83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g13aedf75ac6_0_83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3aedf75ac6_0_83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3aedf75ac6_0_83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g13aedf75ac6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206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8" name="Google Shape;668;g13aedf75ac6_0_83"/>
          <p:cNvCxnSpPr/>
          <p:nvPr/>
        </p:nvCxnSpPr>
        <p:spPr>
          <a:xfrm>
            <a:off x="8575350" y="66402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9" name="Google Shape;669;g13aedf75ac6_0_83"/>
          <p:cNvSpPr txBox="1"/>
          <p:nvPr/>
        </p:nvSpPr>
        <p:spPr>
          <a:xfrm rot="-5400000">
            <a:off x="128466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g13aedf75ac6_0_83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aedf75ac6_0_109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676" name="Google Shape;676;g13aedf75ac6_0_109"/>
          <p:cNvCxnSpPr/>
          <p:nvPr/>
        </p:nvCxnSpPr>
        <p:spPr>
          <a:xfrm rot="10800000">
            <a:off x="13517000" y="4324400"/>
            <a:ext cx="0" cy="5097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g13aedf75ac6_0_109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g13aedf75ac6_0_109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g13aedf75ac6_0_109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Google Shape;680;g13aedf75ac6_0_109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3aedf75ac6_0_109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3aedf75ac6_0_109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3aedf75ac6_0_109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3aedf75ac6_0_109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3aedf75ac6_0_109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3aedf75ac6_0_109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3aedf75ac6_0_109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3aedf75ac6_0_109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3aedf75ac6_0_109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g13aedf75ac6_0_109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1" name="Google Shape;691;g13aedf75ac6_0_109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3aedf75ac6_0_109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3aedf75ac6_0_109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g13aedf75ac6_0_109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5" name="Google Shape;695;g13aedf75ac6_0_109"/>
          <p:cNvSpPr txBox="1"/>
          <p:nvPr/>
        </p:nvSpPr>
        <p:spPr>
          <a:xfrm rot="-5400000">
            <a:off x="128466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g13aedf75ac6_0_109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97" name="Google Shape;697;g13aedf75ac6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9150" y="7423623"/>
            <a:ext cx="3362376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13aedf75ac6_0_109"/>
          <p:cNvSpPr/>
          <p:nvPr/>
        </p:nvSpPr>
        <p:spPr>
          <a:xfrm>
            <a:off x="1708567" y="6560133"/>
            <a:ext cx="1006500" cy="1409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g13aedf75ac6_0_109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00" name="Google Shape;700;g13aedf75ac6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206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aedf75ac6_0_140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706" name="Google Shape;706;g13aedf75ac6_0_140"/>
          <p:cNvCxnSpPr/>
          <p:nvPr/>
        </p:nvCxnSpPr>
        <p:spPr>
          <a:xfrm rot="10800000">
            <a:off x="13516925" y="4324400"/>
            <a:ext cx="11100" cy="684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g13aedf75ac6_0_140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g13aedf75ac6_0_140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g13aedf75ac6_0_140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0" name="Google Shape;710;g13aedf75ac6_0_140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3aedf75ac6_0_140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3aedf75ac6_0_140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3aedf75ac6_0_140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3aedf75ac6_0_140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3aedf75ac6_0_140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3aedf75ac6_0_140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3aedf75ac6_0_140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13aedf75ac6_0_140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13aedf75ac6_0_140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g13aedf75ac6_0_140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g13aedf75ac6_0_140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13aedf75ac6_0_140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3aedf75ac6_0_140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g13aedf75ac6_0_140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g13aedf75ac6_0_140"/>
          <p:cNvSpPr txBox="1"/>
          <p:nvPr/>
        </p:nvSpPr>
        <p:spPr>
          <a:xfrm rot="-5400000">
            <a:off x="128466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g13aedf75ac6_0_140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7" name="Google Shape;727;g13aedf75ac6_0_140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8" name="Google Shape;728;g13aedf75ac6_0_140"/>
          <p:cNvSpPr/>
          <p:nvPr/>
        </p:nvSpPr>
        <p:spPr>
          <a:xfrm>
            <a:off x="2950050" y="6062975"/>
            <a:ext cx="4972800" cy="1193700"/>
          </a:xfrm>
          <a:prstGeom prst="roundRect">
            <a:avLst>
              <a:gd fmla="val 16667" name="adj"/>
            </a:avLst>
          </a:prstGeom>
          <a:solidFill>
            <a:srgbClr val="FFFFFF">
              <a:alpha val="7019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positivo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3aedf75ac6_0_140"/>
          <p:cNvSpPr/>
          <p:nvPr/>
        </p:nvSpPr>
        <p:spPr>
          <a:xfrm>
            <a:off x="2900325" y="7347425"/>
            <a:ext cx="4972800" cy="1193700"/>
          </a:xfrm>
          <a:prstGeom prst="roundRect">
            <a:avLst>
              <a:gd fmla="val 16667" name="adj"/>
            </a:avLst>
          </a:prstGeom>
          <a:solidFill>
            <a:srgbClr val="FFFFFF">
              <a:alpha val="7019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negativo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g13aedf75ac6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206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aedf75ac6_0_170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736" name="Google Shape;736;g13aedf75ac6_0_170"/>
          <p:cNvCxnSpPr/>
          <p:nvPr/>
        </p:nvCxnSpPr>
        <p:spPr>
          <a:xfrm rot="10800000">
            <a:off x="13516925" y="4324400"/>
            <a:ext cx="11100" cy="684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g13aedf75ac6_0_170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g13aedf75ac6_0_170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g13aedf75ac6_0_170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0" name="Google Shape;740;g13aedf75ac6_0_170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13aedf75ac6_0_170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3aedf75ac6_0_170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3aedf75ac6_0_170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3aedf75ac6_0_170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3aedf75ac6_0_170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3aedf75ac6_0_170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3aedf75ac6_0_170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3aedf75ac6_0_170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3aedf75ac6_0_170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13aedf75ac6_0_170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g13aedf75ac6_0_170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3aedf75ac6_0_170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3aedf75ac6_0_170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g13aedf75ac6_0_170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5" name="Google Shape;755;g13aedf75ac6_0_170"/>
          <p:cNvSpPr txBox="1"/>
          <p:nvPr/>
        </p:nvSpPr>
        <p:spPr>
          <a:xfrm rot="-5400000">
            <a:off x="128466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g13aedf75ac6_0_170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g13aedf75ac6_0_170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58" name="Google Shape;758;g13aedf75ac6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206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g13aedf75ac6_0_170"/>
          <p:cNvSpPr/>
          <p:nvPr/>
        </p:nvSpPr>
        <p:spPr>
          <a:xfrm>
            <a:off x="2950050" y="6062975"/>
            <a:ext cx="4972800" cy="1193700"/>
          </a:xfrm>
          <a:prstGeom prst="roundRect">
            <a:avLst>
              <a:gd fmla="val 16667" name="adj"/>
            </a:avLst>
          </a:prstGeom>
          <a:solidFill>
            <a:srgbClr val="FFFFFF">
              <a:alpha val="7019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positivo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13aedf75ac6_0_170"/>
          <p:cNvSpPr/>
          <p:nvPr/>
        </p:nvSpPr>
        <p:spPr>
          <a:xfrm>
            <a:off x="2900325" y="7347425"/>
            <a:ext cx="4972800" cy="1193700"/>
          </a:xfrm>
          <a:prstGeom prst="roundRect">
            <a:avLst>
              <a:gd fmla="val 16667" name="adj"/>
            </a:avLst>
          </a:prstGeom>
          <a:solidFill>
            <a:srgbClr val="FFFFFF">
              <a:alpha val="7019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negativo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fa86f95f_1_1770"/>
          <p:cNvSpPr txBox="1"/>
          <p:nvPr/>
        </p:nvSpPr>
        <p:spPr>
          <a:xfrm>
            <a:off x="9974585" y="2811905"/>
            <a:ext cx="9297300" cy="7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spAutoFit/>
          </a:bodyPr>
          <a:lstStyle/>
          <a:p>
            <a:pPr indent="-717550" lvl="0" marL="10033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Introdução à Classificação</a:t>
            </a:r>
            <a:br>
              <a:rPr b="0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b="0" i="0" sz="3500" u="none" cap="none" strike="noStrike">
              <a:solidFill>
                <a:srgbClr val="3EE63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17550" lvl="0" marL="10033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Regressão Linear x Regressão Logística</a:t>
            </a:r>
            <a:b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b="0" i="0" sz="35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17550" lvl="0" marL="10033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Cálculo da Regressão Logística</a:t>
            </a:r>
            <a:b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b="1" i="0" sz="35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17550" lvl="0" marL="10033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Snippets de código</a:t>
            </a:r>
            <a:br>
              <a:rPr b="1" i="0" lang="en-US" sz="35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b="0" i="0" sz="35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highlight>
                  <a:srgbClr val="B7B7B7"/>
                </a:highlight>
                <a:latin typeface="Rubik"/>
                <a:ea typeface="Rubik"/>
                <a:cs typeface="Rubik"/>
                <a:sym typeface="Rubik"/>
              </a:rPr>
              <a:t> </a:t>
            </a:r>
            <a:endParaRPr b="1" i="0" sz="35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0" name="Google Shape;260;g139fa86f95f_1_1770"/>
          <p:cNvSpPr txBox="1"/>
          <p:nvPr/>
        </p:nvSpPr>
        <p:spPr>
          <a:xfrm>
            <a:off x="1335159" y="5014718"/>
            <a:ext cx="7362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Rubik"/>
              <a:buNone/>
            </a:pPr>
            <a:r>
              <a:rPr b="1" i="0" lang="en-US" sz="13200" u="none" cap="none" strike="noStrike">
                <a:solidFill>
                  <a:srgbClr val="0BCAE3"/>
                </a:solidFill>
                <a:latin typeface="Rubik"/>
                <a:ea typeface="Rubik"/>
                <a:cs typeface="Rubik"/>
                <a:sym typeface="Rubik"/>
              </a:rPr>
              <a:t>AGENDA</a:t>
            </a:r>
            <a:endParaRPr b="0" i="0" sz="13200" u="none" cap="none" strike="noStrike">
              <a:solidFill>
                <a:srgbClr val="0BCA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aedf75ac6_0_206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766" name="Google Shape;766;g13aedf75ac6_0_206"/>
          <p:cNvCxnSpPr/>
          <p:nvPr/>
        </p:nvCxnSpPr>
        <p:spPr>
          <a:xfrm rot="10800000">
            <a:off x="13516925" y="4324400"/>
            <a:ext cx="11100" cy="684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7" name="Google Shape;767;g13aedf75ac6_0_206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8" name="Google Shape;768;g13aedf75ac6_0_206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9" name="Google Shape;769;g13aedf75ac6_0_206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0" name="Google Shape;770;g13aedf75ac6_0_206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3aedf75ac6_0_206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3aedf75ac6_0_206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3aedf75ac6_0_206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3aedf75ac6_0_206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13aedf75ac6_0_206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3aedf75ac6_0_206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3aedf75ac6_0_206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3aedf75ac6_0_206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13aedf75ac6_0_206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g13aedf75ac6_0_206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1" name="Google Shape;781;g13aedf75ac6_0_206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3aedf75ac6_0_206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3aedf75ac6_0_206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g13aedf75ac6_0_206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5" name="Google Shape;785;g13aedf75ac6_0_206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g13aedf75ac6_0_206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87" name="Google Shape;787;g13aedf75ac6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41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13aedf75ac6_0_206"/>
          <p:cNvSpPr/>
          <p:nvPr/>
        </p:nvSpPr>
        <p:spPr>
          <a:xfrm>
            <a:off x="159171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3aedf75ac6_0_206"/>
          <p:cNvSpPr/>
          <p:nvPr/>
        </p:nvSpPr>
        <p:spPr>
          <a:xfrm>
            <a:off x="167547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3aedf75ac6_0_206"/>
          <p:cNvSpPr/>
          <p:nvPr/>
        </p:nvSpPr>
        <p:spPr>
          <a:xfrm>
            <a:off x="1725728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13aedf75ac6_0_206"/>
          <p:cNvSpPr/>
          <p:nvPr/>
        </p:nvSpPr>
        <p:spPr>
          <a:xfrm>
            <a:off x="1792736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13aedf75ac6_0_206"/>
          <p:cNvSpPr/>
          <p:nvPr/>
        </p:nvSpPr>
        <p:spPr>
          <a:xfrm>
            <a:off x="138217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13aedf75ac6_0_206"/>
          <p:cNvSpPr/>
          <p:nvPr/>
        </p:nvSpPr>
        <p:spPr>
          <a:xfrm>
            <a:off x="146593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3aedf75ac6_0_206"/>
          <p:cNvSpPr/>
          <p:nvPr/>
        </p:nvSpPr>
        <p:spPr>
          <a:xfrm>
            <a:off x="1566451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13aedf75ac6_0_206"/>
          <p:cNvSpPr/>
          <p:nvPr/>
        </p:nvSpPr>
        <p:spPr>
          <a:xfrm>
            <a:off x="154969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g13aedf75ac6_0_206"/>
          <p:cNvCxnSpPr/>
          <p:nvPr/>
        </p:nvCxnSpPr>
        <p:spPr>
          <a:xfrm>
            <a:off x="11962100" y="1081055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7" name="Google Shape;797;g13aedf75ac6_0_206"/>
          <p:cNvCxnSpPr/>
          <p:nvPr/>
        </p:nvCxnSpPr>
        <p:spPr>
          <a:xfrm>
            <a:off x="12112925" y="3914125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8" name="Google Shape;798;g13aedf75ac6_0_206"/>
          <p:cNvSpPr txBox="1"/>
          <p:nvPr/>
        </p:nvSpPr>
        <p:spPr>
          <a:xfrm>
            <a:off x="10850075" y="3391025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13aedf75ac6_0_206"/>
          <p:cNvSpPr txBox="1"/>
          <p:nvPr/>
        </p:nvSpPr>
        <p:spPr>
          <a:xfrm>
            <a:off x="10850075" y="10244600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aedf75ac6_0_248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805" name="Google Shape;805;g13aedf75ac6_0_248"/>
          <p:cNvCxnSpPr/>
          <p:nvPr/>
        </p:nvCxnSpPr>
        <p:spPr>
          <a:xfrm rot="10800000">
            <a:off x="13516925" y="4324400"/>
            <a:ext cx="11100" cy="684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g13aedf75ac6_0_248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g13aedf75ac6_0_248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g13aedf75ac6_0_248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g13aedf75ac6_0_248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3aedf75ac6_0_248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3aedf75ac6_0_248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3aedf75ac6_0_248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3aedf75ac6_0_248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13aedf75ac6_0_248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13aedf75ac6_0_248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13aedf75ac6_0_248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13aedf75ac6_0_248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13aedf75ac6_0_248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9" name="Google Shape;819;g13aedf75ac6_0_248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g13aedf75ac6_0_248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3aedf75ac6_0_248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3aedf75ac6_0_248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g13aedf75ac6_0_248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4" name="Google Shape;824;g13aedf75ac6_0_248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5" name="Google Shape;825;g13aedf75ac6_0_248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26" name="Google Shape;826;g13aedf75ac6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41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g13aedf75ac6_0_248"/>
          <p:cNvSpPr/>
          <p:nvPr/>
        </p:nvSpPr>
        <p:spPr>
          <a:xfrm>
            <a:off x="159171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13aedf75ac6_0_248"/>
          <p:cNvSpPr/>
          <p:nvPr/>
        </p:nvSpPr>
        <p:spPr>
          <a:xfrm>
            <a:off x="167547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13aedf75ac6_0_248"/>
          <p:cNvSpPr/>
          <p:nvPr/>
        </p:nvSpPr>
        <p:spPr>
          <a:xfrm>
            <a:off x="1725728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3aedf75ac6_0_248"/>
          <p:cNvSpPr/>
          <p:nvPr/>
        </p:nvSpPr>
        <p:spPr>
          <a:xfrm>
            <a:off x="1792736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3aedf75ac6_0_248"/>
          <p:cNvSpPr/>
          <p:nvPr/>
        </p:nvSpPr>
        <p:spPr>
          <a:xfrm>
            <a:off x="138217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3aedf75ac6_0_248"/>
          <p:cNvSpPr/>
          <p:nvPr/>
        </p:nvSpPr>
        <p:spPr>
          <a:xfrm>
            <a:off x="146593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13aedf75ac6_0_248"/>
          <p:cNvSpPr/>
          <p:nvPr/>
        </p:nvSpPr>
        <p:spPr>
          <a:xfrm>
            <a:off x="1566451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3aedf75ac6_0_248"/>
          <p:cNvSpPr/>
          <p:nvPr/>
        </p:nvSpPr>
        <p:spPr>
          <a:xfrm>
            <a:off x="154969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5" name="Google Shape;835;g13aedf75ac6_0_248"/>
          <p:cNvCxnSpPr/>
          <p:nvPr/>
        </p:nvCxnSpPr>
        <p:spPr>
          <a:xfrm>
            <a:off x="11962100" y="1081055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36" name="Google Shape;836;g13aedf75ac6_0_248"/>
          <p:cNvCxnSpPr/>
          <p:nvPr/>
        </p:nvCxnSpPr>
        <p:spPr>
          <a:xfrm>
            <a:off x="12112925" y="3914125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7" name="Google Shape;837;g13aedf75ac6_0_248"/>
          <p:cNvSpPr txBox="1"/>
          <p:nvPr/>
        </p:nvSpPr>
        <p:spPr>
          <a:xfrm>
            <a:off x="10850075" y="3391025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3aedf75ac6_0_248"/>
          <p:cNvSpPr txBox="1"/>
          <p:nvPr/>
        </p:nvSpPr>
        <p:spPr>
          <a:xfrm>
            <a:off x="10850075" y="10244600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g13aedf75ac6_0_248"/>
          <p:cNvCxnSpPr>
            <a:endCxn id="840" idx="0"/>
          </p:cNvCxnSpPr>
          <p:nvPr/>
        </p:nvCxnSpPr>
        <p:spPr>
          <a:xfrm>
            <a:off x="16038395" y="3914220"/>
            <a:ext cx="26100" cy="20982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41" name="Google Shape;841;g13aedf75ac6_0_248"/>
          <p:cNvCxnSpPr>
            <a:endCxn id="842" idx="0"/>
          </p:cNvCxnSpPr>
          <p:nvPr/>
        </p:nvCxnSpPr>
        <p:spPr>
          <a:xfrm flipH="1">
            <a:off x="16860552" y="3998546"/>
            <a:ext cx="21300" cy="10833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g13aedf75ac6_0_248"/>
          <p:cNvCxnSpPr>
            <a:endCxn id="844" idx="0"/>
          </p:cNvCxnSpPr>
          <p:nvPr/>
        </p:nvCxnSpPr>
        <p:spPr>
          <a:xfrm>
            <a:off x="17383452" y="3975746"/>
            <a:ext cx="10500" cy="5727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40" name="Google Shape;840;g13aedf75ac6_0_248"/>
          <p:cNvSpPr/>
          <p:nvPr/>
        </p:nvSpPr>
        <p:spPr>
          <a:xfrm>
            <a:off x="15938195" y="60124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13aedf75ac6_0_248"/>
          <p:cNvSpPr/>
          <p:nvPr/>
        </p:nvSpPr>
        <p:spPr>
          <a:xfrm>
            <a:off x="16734252" y="5081846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3aedf75ac6_0_248"/>
          <p:cNvSpPr/>
          <p:nvPr/>
        </p:nvSpPr>
        <p:spPr>
          <a:xfrm>
            <a:off x="17267652" y="4548446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3aedf75ac6_0_337"/>
          <p:cNvSpPr txBox="1"/>
          <p:nvPr>
            <p:ph type="title"/>
          </p:nvPr>
        </p:nvSpPr>
        <p:spPr>
          <a:xfrm>
            <a:off x="1188250" y="2342150"/>
            <a:ext cx="14609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Cálculo da Regressão Logística</a:t>
            </a:r>
            <a:endParaRPr/>
          </a:p>
        </p:txBody>
      </p:sp>
      <p:cxnSp>
        <p:nvCxnSpPr>
          <p:cNvPr id="850" name="Google Shape;850;g13aedf75ac6_0_337"/>
          <p:cNvCxnSpPr/>
          <p:nvPr/>
        </p:nvCxnSpPr>
        <p:spPr>
          <a:xfrm rot="10800000">
            <a:off x="13516925" y="4324400"/>
            <a:ext cx="11100" cy="684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1" name="Google Shape;851;g13aedf75ac6_0_337"/>
          <p:cNvCxnSpPr/>
          <p:nvPr/>
        </p:nvCxnSpPr>
        <p:spPr>
          <a:xfrm>
            <a:off x="124192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g13aedf75ac6_0_337"/>
          <p:cNvCxnSpPr/>
          <p:nvPr/>
        </p:nvCxnSpPr>
        <p:spPr>
          <a:xfrm rot="10800000">
            <a:off x="2544200" y="4448575"/>
            <a:ext cx="0" cy="497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3" name="Google Shape;853;g13aedf75ac6_0_337"/>
          <p:cNvCxnSpPr/>
          <p:nvPr/>
        </p:nvCxnSpPr>
        <p:spPr>
          <a:xfrm>
            <a:off x="1446409" y="8504803"/>
            <a:ext cx="7272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4" name="Google Shape;854;g13aedf75ac6_0_337"/>
          <p:cNvSpPr txBox="1"/>
          <p:nvPr/>
        </p:nvSpPr>
        <p:spPr>
          <a:xfrm rot="-5400000">
            <a:off x="609141" y="5375855"/>
            <a:ext cx="2230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b="1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31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endParaRPr b="1" i="0" sz="31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13aedf75ac6_0_337"/>
          <p:cNvSpPr txBox="1"/>
          <p:nvPr/>
        </p:nvSpPr>
        <p:spPr>
          <a:xfrm>
            <a:off x="6440572" y="8686723"/>
            <a:ext cx="17703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13aedf75ac6_0_337"/>
          <p:cNvSpPr/>
          <p:nvPr/>
        </p:nvSpPr>
        <p:spPr>
          <a:xfrm>
            <a:off x="29057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13aedf75ac6_0_337"/>
          <p:cNvSpPr/>
          <p:nvPr/>
        </p:nvSpPr>
        <p:spPr>
          <a:xfrm>
            <a:off x="37433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13aedf75ac6_0_337"/>
          <p:cNvSpPr/>
          <p:nvPr/>
        </p:nvSpPr>
        <p:spPr>
          <a:xfrm>
            <a:off x="474844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3aedf75ac6_0_337"/>
          <p:cNvSpPr/>
          <p:nvPr/>
        </p:nvSpPr>
        <p:spPr>
          <a:xfrm>
            <a:off x="4580924" y="8361480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3aedf75ac6_0_337"/>
          <p:cNvSpPr/>
          <p:nvPr/>
        </p:nvSpPr>
        <p:spPr>
          <a:xfrm>
            <a:off x="54185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3aedf75ac6_0_337"/>
          <p:cNvSpPr/>
          <p:nvPr/>
        </p:nvSpPr>
        <p:spPr>
          <a:xfrm>
            <a:off x="625612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13aedf75ac6_0_337"/>
          <p:cNvSpPr/>
          <p:nvPr/>
        </p:nvSpPr>
        <p:spPr>
          <a:xfrm>
            <a:off x="675868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3aedf75ac6_0_337"/>
          <p:cNvSpPr/>
          <p:nvPr/>
        </p:nvSpPr>
        <p:spPr>
          <a:xfrm>
            <a:off x="7428764" y="59551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g13aedf75ac6_0_337"/>
          <p:cNvCxnSpPr/>
          <p:nvPr/>
        </p:nvCxnSpPr>
        <p:spPr>
          <a:xfrm flipH="1" rot="10800000">
            <a:off x="2450655" y="5955116"/>
            <a:ext cx="5415900" cy="254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g13aedf75ac6_0_337"/>
          <p:cNvSpPr txBox="1"/>
          <p:nvPr/>
        </p:nvSpPr>
        <p:spPr>
          <a:xfrm rot="-5400000">
            <a:off x="1873881" y="799587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3aedf75ac6_0_337"/>
          <p:cNvSpPr txBox="1"/>
          <p:nvPr/>
        </p:nvSpPr>
        <p:spPr>
          <a:xfrm rot="-5400000">
            <a:off x="1873881" y="5650595"/>
            <a:ext cx="675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13aedf75ac6_0_337"/>
          <p:cNvSpPr txBox="1"/>
          <p:nvPr/>
        </p:nvSpPr>
        <p:spPr>
          <a:xfrm rot="-5400000">
            <a:off x="1614981" y="6731855"/>
            <a:ext cx="11937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b="1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g13aedf75ac6_0_337"/>
          <p:cNvCxnSpPr/>
          <p:nvPr/>
        </p:nvCxnSpPr>
        <p:spPr>
          <a:xfrm>
            <a:off x="9902875" y="6576600"/>
            <a:ext cx="1322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9" name="Google Shape;869;g13aedf75ac6_0_337"/>
          <p:cNvCxnSpPr/>
          <p:nvPr/>
        </p:nvCxnSpPr>
        <p:spPr>
          <a:xfrm flipH="1" rot="10800000">
            <a:off x="12787325" y="4225475"/>
            <a:ext cx="4972800" cy="568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g13aedf75ac6_0_337"/>
          <p:cNvCxnSpPr/>
          <p:nvPr/>
        </p:nvCxnSpPr>
        <p:spPr>
          <a:xfrm>
            <a:off x="11897425" y="850480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71" name="Google Shape;871;g13aedf75ac6_0_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419" y="4225475"/>
            <a:ext cx="1445906" cy="6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13aedf75ac6_0_337"/>
          <p:cNvSpPr/>
          <p:nvPr/>
        </p:nvSpPr>
        <p:spPr>
          <a:xfrm>
            <a:off x="159171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13aedf75ac6_0_337"/>
          <p:cNvSpPr/>
          <p:nvPr/>
        </p:nvSpPr>
        <p:spPr>
          <a:xfrm>
            <a:off x="1675472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13aedf75ac6_0_337"/>
          <p:cNvSpPr/>
          <p:nvPr/>
        </p:nvSpPr>
        <p:spPr>
          <a:xfrm>
            <a:off x="1725728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3aedf75ac6_0_337"/>
          <p:cNvSpPr/>
          <p:nvPr/>
        </p:nvSpPr>
        <p:spPr>
          <a:xfrm>
            <a:off x="17927364" y="3726420"/>
            <a:ext cx="252600" cy="2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3aedf75ac6_0_337"/>
          <p:cNvSpPr/>
          <p:nvPr/>
        </p:nvSpPr>
        <p:spPr>
          <a:xfrm>
            <a:off x="138217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3aedf75ac6_0_337"/>
          <p:cNvSpPr/>
          <p:nvPr/>
        </p:nvSpPr>
        <p:spPr>
          <a:xfrm>
            <a:off x="146593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13aedf75ac6_0_337"/>
          <p:cNvSpPr/>
          <p:nvPr/>
        </p:nvSpPr>
        <p:spPr>
          <a:xfrm>
            <a:off x="1566451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g13aedf75ac6_0_337"/>
          <p:cNvSpPr/>
          <p:nvPr/>
        </p:nvSpPr>
        <p:spPr>
          <a:xfrm>
            <a:off x="15496999" y="10684255"/>
            <a:ext cx="252600" cy="252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g13aedf75ac6_0_337"/>
          <p:cNvCxnSpPr/>
          <p:nvPr/>
        </p:nvCxnSpPr>
        <p:spPr>
          <a:xfrm>
            <a:off x="11962100" y="10810550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81" name="Google Shape;881;g13aedf75ac6_0_337"/>
          <p:cNvCxnSpPr/>
          <p:nvPr/>
        </p:nvCxnSpPr>
        <p:spPr>
          <a:xfrm>
            <a:off x="12112925" y="3914125"/>
            <a:ext cx="5647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2" name="Google Shape;882;g13aedf75ac6_0_337"/>
          <p:cNvSpPr txBox="1"/>
          <p:nvPr/>
        </p:nvSpPr>
        <p:spPr>
          <a:xfrm>
            <a:off x="10850075" y="3391025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13aedf75ac6_0_337"/>
          <p:cNvSpPr txBox="1"/>
          <p:nvPr/>
        </p:nvSpPr>
        <p:spPr>
          <a:xfrm>
            <a:off x="10850075" y="10244600"/>
            <a:ext cx="10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-∞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4" name="Google Shape;884;g13aedf75ac6_0_337"/>
          <p:cNvCxnSpPr>
            <a:endCxn id="885" idx="0"/>
          </p:cNvCxnSpPr>
          <p:nvPr/>
        </p:nvCxnSpPr>
        <p:spPr>
          <a:xfrm>
            <a:off x="16038395" y="3914220"/>
            <a:ext cx="26100" cy="20982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86" name="Google Shape;886;g13aedf75ac6_0_337"/>
          <p:cNvCxnSpPr>
            <a:endCxn id="887" idx="0"/>
          </p:cNvCxnSpPr>
          <p:nvPr/>
        </p:nvCxnSpPr>
        <p:spPr>
          <a:xfrm flipH="1">
            <a:off x="16860552" y="3998546"/>
            <a:ext cx="21300" cy="10833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g13aedf75ac6_0_337"/>
          <p:cNvCxnSpPr>
            <a:endCxn id="889" idx="0"/>
          </p:cNvCxnSpPr>
          <p:nvPr/>
        </p:nvCxnSpPr>
        <p:spPr>
          <a:xfrm>
            <a:off x="17383452" y="3975746"/>
            <a:ext cx="10500" cy="572700"/>
          </a:xfrm>
          <a:prstGeom prst="straightConnector1">
            <a:avLst/>
          </a:prstGeom>
          <a:noFill/>
          <a:ln cap="flat" cmpd="sng" w="28575">
            <a:solidFill>
              <a:srgbClr val="00A2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85" name="Google Shape;885;g13aedf75ac6_0_337"/>
          <p:cNvSpPr/>
          <p:nvPr/>
        </p:nvSpPr>
        <p:spPr>
          <a:xfrm>
            <a:off x="15938195" y="60124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13aedf75ac6_0_337"/>
          <p:cNvSpPr/>
          <p:nvPr/>
        </p:nvSpPr>
        <p:spPr>
          <a:xfrm>
            <a:off x="16734252" y="5081846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13aedf75ac6_0_337"/>
          <p:cNvSpPr/>
          <p:nvPr/>
        </p:nvSpPr>
        <p:spPr>
          <a:xfrm>
            <a:off x="17267652" y="4548446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Google Shape;890;g13aedf75ac6_0_337"/>
          <p:cNvCxnSpPr/>
          <p:nvPr/>
        </p:nvCxnSpPr>
        <p:spPr>
          <a:xfrm rot="10800000">
            <a:off x="13941688" y="8773850"/>
            <a:ext cx="0" cy="1834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1" name="Google Shape;891;g13aedf75ac6_0_337"/>
          <p:cNvSpPr/>
          <p:nvPr/>
        </p:nvSpPr>
        <p:spPr>
          <a:xfrm>
            <a:off x="13804595" y="85270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g13aedf75ac6_0_337"/>
          <p:cNvCxnSpPr>
            <a:stCxn id="877" idx="0"/>
          </p:cNvCxnSpPr>
          <p:nvPr/>
        </p:nvCxnSpPr>
        <p:spPr>
          <a:xfrm rot="10800000">
            <a:off x="14779999" y="7859455"/>
            <a:ext cx="5700" cy="2824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3" name="Google Shape;893;g13aedf75ac6_0_337"/>
          <p:cNvSpPr/>
          <p:nvPr/>
        </p:nvSpPr>
        <p:spPr>
          <a:xfrm>
            <a:off x="14642795" y="76126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4" name="Google Shape;894;g13aedf75ac6_0_337"/>
          <p:cNvCxnSpPr>
            <a:stCxn id="879" idx="0"/>
          </p:cNvCxnSpPr>
          <p:nvPr/>
        </p:nvCxnSpPr>
        <p:spPr>
          <a:xfrm rot="10800000">
            <a:off x="15618199" y="6868855"/>
            <a:ext cx="5100" cy="3815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5" name="Google Shape;895;g13aedf75ac6_0_337"/>
          <p:cNvSpPr/>
          <p:nvPr/>
        </p:nvSpPr>
        <p:spPr>
          <a:xfrm>
            <a:off x="15480995" y="66220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g13aedf75ac6_0_337"/>
          <p:cNvCxnSpPr>
            <a:stCxn id="879" idx="7"/>
          </p:cNvCxnSpPr>
          <p:nvPr/>
        </p:nvCxnSpPr>
        <p:spPr>
          <a:xfrm flipH="1" rot="10800000">
            <a:off x="15712607" y="6716547"/>
            <a:ext cx="57900" cy="4004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7" name="Google Shape;897;g13aedf75ac6_0_337"/>
          <p:cNvSpPr/>
          <p:nvPr/>
        </p:nvSpPr>
        <p:spPr>
          <a:xfrm>
            <a:off x="15633395" y="6469620"/>
            <a:ext cx="252600" cy="252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9fa86f95f_3_7634"/>
          <p:cNvSpPr txBox="1"/>
          <p:nvPr/>
        </p:nvSpPr>
        <p:spPr>
          <a:xfrm>
            <a:off x="1045237" y="4617243"/>
            <a:ext cx="178752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Rubik"/>
              <a:buNone/>
            </a:pPr>
            <a:r>
              <a:t/>
            </a:r>
            <a:endParaRPr b="0" i="0" sz="10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139fa86f95f_3_7634"/>
          <p:cNvSpPr txBox="1"/>
          <p:nvPr>
            <p:ph type="title"/>
          </p:nvPr>
        </p:nvSpPr>
        <p:spPr>
          <a:xfrm>
            <a:off x="1188249" y="3581894"/>
            <a:ext cx="173805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</a:pPr>
            <a:r>
              <a:rPr lang="en-US" sz="11400">
                <a:solidFill>
                  <a:schemeClr val="lt1"/>
                </a:solidFill>
              </a:rPr>
              <a:t>SNIPPETS DE CÓDIGO</a:t>
            </a:r>
            <a:endParaRPr b="0" sz="1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aedf75ac6_0_389"/>
          <p:cNvSpPr txBox="1"/>
          <p:nvPr>
            <p:ph type="title"/>
          </p:nvPr>
        </p:nvSpPr>
        <p:spPr>
          <a:xfrm>
            <a:off x="1188250" y="2342150"/>
            <a:ext cx="157986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1851"/>
              <a:buNone/>
            </a:pPr>
            <a:r>
              <a:rPr lang="en-US"/>
              <a:t>Importando os pacotes necessários</a:t>
            </a:r>
            <a:endParaRPr/>
          </a:p>
        </p:txBody>
      </p:sp>
      <p:pic>
        <p:nvPicPr>
          <p:cNvPr id="909" name="Google Shape;909;g13aedf75ac6_0_389"/>
          <p:cNvPicPr preferRelativeResize="0"/>
          <p:nvPr/>
        </p:nvPicPr>
        <p:blipFill rotWithShape="1">
          <a:blip r:embed="rId3">
            <a:alphaModFix/>
          </a:blip>
          <a:srcRect b="0" l="1902" r="0" t="0"/>
          <a:stretch/>
        </p:blipFill>
        <p:spPr>
          <a:xfrm>
            <a:off x="3877200" y="4686300"/>
            <a:ext cx="12592751" cy="3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3aedf75ac6_0_441"/>
          <p:cNvSpPr txBox="1"/>
          <p:nvPr>
            <p:ph type="title"/>
          </p:nvPr>
        </p:nvSpPr>
        <p:spPr>
          <a:xfrm>
            <a:off x="1188250" y="2342150"/>
            <a:ext cx="157986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915" name="Google Shape;915;g13aedf75ac6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175" y="3648825"/>
            <a:ext cx="12912049" cy="68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3aedf75ac6_0_445"/>
          <p:cNvSpPr txBox="1"/>
          <p:nvPr>
            <p:ph type="title"/>
          </p:nvPr>
        </p:nvSpPr>
        <p:spPr>
          <a:xfrm>
            <a:off x="1188250" y="2342150"/>
            <a:ext cx="157986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Treinamento</a:t>
            </a:r>
            <a:endParaRPr/>
          </a:p>
        </p:txBody>
      </p:sp>
      <p:pic>
        <p:nvPicPr>
          <p:cNvPr id="921" name="Google Shape;921;g13aedf75ac6_0_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913" y="3585600"/>
            <a:ext cx="12975275" cy="7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9fa86f95f_1_1817"/>
          <p:cNvSpPr txBox="1"/>
          <p:nvPr>
            <p:ph type="title"/>
          </p:nvPr>
        </p:nvSpPr>
        <p:spPr>
          <a:xfrm>
            <a:off x="1188249" y="4687427"/>
            <a:ext cx="173805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</a:pPr>
            <a:r>
              <a:rPr lang="en-US" sz="10600">
                <a:solidFill>
                  <a:schemeClr val="lt1"/>
                </a:solidFill>
              </a:rPr>
              <a:t>TAKEAWAYS</a:t>
            </a:r>
            <a:endParaRPr sz="10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39fa86f95f_1_1821"/>
          <p:cNvSpPr txBox="1"/>
          <p:nvPr>
            <p:ph type="title"/>
          </p:nvPr>
        </p:nvSpPr>
        <p:spPr>
          <a:xfrm>
            <a:off x="1138175" y="3225762"/>
            <a:ext cx="12511200" cy="48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0600">
                <a:solidFill>
                  <a:schemeClr val="lt1"/>
                </a:solidFill>
              </a:rPr>
              <a:t>CLASSIFICAÇÃO</a:t>
            </a:r>
            <a:endParaRPr sz="10600"/>
          </a:p>
        </p:txBody>
      </p:sp>
      <p:sp>
        <p:nvSpPr>
          <p:cNvPr id="932" name="Google Shape;932;g139fa86f95f_1_1821"/>
          <p:cNvSpPr txBox="1"/>
          <p:nvPr>
            <p:ph type="title"/>
          </p:nvPr>
        </p:nvSpPr>
        <p:spPr>
          <a:xfrm>
            <a:off x="1227524" y="6990475"/>
            <a:ext cx="9375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-US" sz="2600">
                <a:solidFill>
                  <a:schemeClr val="lt1"/>
                </a:solidFill>
              </a:rPr>
              <a:t>Aprendemos quais são os problemas de classificação e como eles se diferenciam dos problemas de regressão</a:t>
            </a:r>
            <a:endParaRPr b="0"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9fa86f95f_1_1827"/>
          <p:cNvSpPr txBox="1"/>
          <p:nvPr>
            <p:ph type="title"/>
          </p:nvPr>
        </p:nvSpPr>
        <p:spPr>
          <a:xfrm>
            <a:off x="1138175" y="3225750"/>
            <a:ext cx="17496000" cy="48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DIFERENÇA ENTRE REGRESSÃO LINEAR E REGRESSÃO LOGÍSTICA</a:t>
            </a:r>
            <a:endParaRPr/>
          </a:p>
        </p:txBody>
      </p:sp>
      <p:sp>
        <p:nvSpPr>
          <p:cNvPr id="938" name="Google Shape;938;g139fa86f95f_1_1827"/>
          <p:cNvSpPr txBox="1"/>
          <p:nvPr>
            <p:ph type="title"/>
          </p:nvPr>
        </p:nvSpPr>
        <p:spPr>
          <a:xfrm>
            <a:off x="1227518" y="6990475"/>
            <a:ext cx="14274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-US" sz="2600">
                <a:solidFill>
                  <a:schemeClr val="lt1"/>
                </a:solidFill>
              </a:rPr>
              <a:t>Vimos que a regressão linear resolve um tipo de problema diferente da regressão logística. Observamos também a relação entre a regressão logística e a regressão linear</a:t>
            </a:r>
            <a:endParaRPr b="0"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fa86f95f_1_1778"/>
          <p:cNvSpPr txBox="1"/>
          <p:nvPr/>
        </p:nvSpPr>
        <p:spPr>
          <a:xfrm>
            <a:off x="1045237" y="4617243"/>
            <a:ext cx="178752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Rubik"/>
              <a:buNone/>
            </a:pPr>
            <a:r>
              <a:t/>
            </a:r>
            <a:endParaRPr b="0" i="0" sz="10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39fa86f95f_1_1778"/>
          <p:cNvSpPr txBox="1"/>
          <p:nvPr>
            <p:ph type="title"/>
          </p:nvPr>
        </p:nvSpPr>
        <p:spPr>
          <a:xfrm>
            <a:off x="1188249" y="3581894"/>
            <a:ext cx="173805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</a:pPr>
            <a:r>
              <a:rPr lang="en-US" sz="11400">
                <a:solidFill>
                  <a:schemeClr val="lt1"/>
                </a:solidFill>
              </a:rPr>
              <a:t>INTRODUÇÃO À CLASSIFICAÇÃO</a:t>
            </a:r>
            <a:endParaRPr b="0" sz="1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39fa86f95f_1_1833"/>
          <p:cNvSpPr txBox="1"/>
          <p:nvPr>
            <p:ph type="title"/>
          </p:nvPr>
        </p:nvSpPr>
        <p:spPr>
          <a:xfrm>
            <a:off x="1138175" y="3225750"/>
            <a:ext cx="17380500" cy="48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COMO CALCULAMOS A REGRESSÃO LOGÍSTICA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fa86f95f_3_7781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72" name="Google Shape;272;g139fa86f95f_3_7781"/>
          <p:cNvSpPr/>
          <p:nvPr/>
        </p:nvSpPr>
        <p:spPr>
          <a:xfrm>
            <a:off x="2280976" y="6679750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3" name="Google Shape;273;g139fa86f95f_3_7781"/>
          <p:cNvSpPr/>
          <p:nvPr/>
        </p:nvSpPr>
        <p:spPr>
          <a:xfrm>
            <a:off x="7724387" y="4940136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g139fa86f95f_3_7781"/>
          <p:cNvSpPr/>
          <p:nvPr/>
        </p:nvSpPr>
        <p:spPr>
          <a:xfrm>
            <a:off x="7724387" y="866828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75" name="Google Shape;275;g139fa86f95f_3_7781"/>
          <p:cNvCxnSpPr>
            <a:stCxn id="272" idx="3"/>
            <a:endCxn id="273" idx="1"/>
          </p:cNvCxnSpPr>
          <p:nvPr/>
        </p:nvCxnSpPr>
        <p:spPr>
          <a:xfrm flipH="1" rot="10800000">
            <a:off x="6264376" y="5736700"/>
            <a:ext cx="1460100" cy="17397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g139fa86f95f_3_7781"/>
          <p:cNvCxnSpPr>
            <a:stCxn id="272" idx="3"/>
            <a:endCxn id="274" idx="1"/>
          </p:cNvCxnSpPr>
          <p:nvPr/>
        </p:nvCxnSpPr>
        <p:spPr>
          <a:xfrm>
            <a:off x="6264376" y="7476400"/>
            <a:ext cx="1460100" cy="19884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fa86f95f_3_7790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82" name="Google Shape;282;g139fa86f95f_3_7790"/>
          <p:cNvSpPr/>
          <p:nvPr/>
        </p:nvSpPr>
        <p:spPr>
          <a:xfrm>
            <a:off x="2280976" y="6679750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3" name="Google Shape;283;g139fa86f95f_3_7790"/>
          <p:cNvSpPr/>
          <p:nvPr/>
        </p:nvSpPr>
        <p:spPr>
          <a:xfrm>
            <a:off x="7724387" y="4940136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4" name="Google Shape;284;g139fa86f95f_3_7790"/>
          <p:cNvSpPr/>
          <p:nvPr/>
        </p:nvSpPr>
        <p:spPr>
          <a:xfrm>
            <a:off x="7724387" y="866828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g139fa86f95f_3_7790"/>
          <p:cNvSpPr/>
          <p:nvPr/>
        </p:nvSpPr>
        <p:spPr>
          <a:xfrm>
            <a:off x="13033089" y="866828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Clustering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6" name="Google Shape;286;g139fa86f95f_3_7790"/>
          <p:cNvSpPr/>
          <p:nvPr/>
        </p:nvSpPr>
        <p:spPr>
          <a:xfrm>
            <a:off x="13033089" y="5905245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Regression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7" name="Google Shape;287;g139fa86f95f_3_7790"/>
          <p:cNvSpPr/>
          <p:nvPr/>
        </p:nvSpPr>
        <p:spPr>
          <a:xfrm>
            <a:off x="13033089" y="390759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55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Classification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88" name="Google Shape;288;g139fa86f95f_3_7790"/>
          <p:cNvCxnSpPr>
            <a:stCxn id="282" idx="3"/>
            <a:endCxn id="283" idx="1"/>
          </p:cNvCxnSpPr>
          <p:nvPr/>
        </p:nvCxnSpPr>
        <p:spPr>
          <a:xfrm flipH="1" rot="10800000">
            <a:off x="6264376" y="5736700"/>
            <a:ext cx="1460100" cy="17397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g139fa86f95f_3_7790"/>
          <p:cNvCxnSpPr>
            <a:stCxn id="282" idx="3"/>
            <a:endCxn id="284" idx="1"/>
          </p:cNvCxnSpPr>
          <p:nvPr/>
        </p:nvCxnSpPr>
        <p:spPr>
          <a:xfrm>
            <a:off x="6264376" y="7476400"/>
            <a:ext cx="1460100" cy="19884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139fa86f95f_3_7790"/>
          <p:cNvCxnSpPr>
            <a:stCxn id="283" idx="3"/>
            <a:endCxn id="287" idx="1"/>
          </p:cNvCxnSpPr>
          <p:nvPr/>
        </p:nvCxnSpPr>
        <p:spPr>
          <a:xfrm flipH="1" rot="10800000">
            <a:off x="11707787" y="4704186"/>
            <a:ext cx="1325400" cy="10326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g139fa86f95f_3_7790"/>
          <p:cNvCxnSpPr>
            <a:stCxn id="283" idx="3"/>
            <a:endCxn id="286" idx="1"/>
          </p:cNvCxnSpPr>
          <p:nvPr/>
        </p:nvCxnSpPr>
        <p:spPr>
          <a:xfrm>
            <a:off x="11707787" y="5736786"/>
            <a:ext cx="1325400" cy="9651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139fa86f95f_3_7790"/>
          <p:cNvCxnSpPr>
            <a:stCxn id="284" idx="3"/>
            <a:endCxn id="285" idx="1"/>
          </p:cNvCxnSpPr>
          <p:nvPr/>
        </p:nvCxnSpPr>
        <p:spPr>
          <a:xfrm>
            <a:off x="11707787" y="9464931"/>
            <a:ext cx="1325400" cy="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9fa86f95f_3_7805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98" name="Google Shape;298;g139fa86f95f_3_7805"/>
          <p:cNvSpPr/>
          <p:nvPr/>
        </p:nvSpPr>
        <p:spPr>
          <a:xfrm>
            <a:off x="2280976" y="6679750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BC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9" name="Google Shape;299;g139fa86f95f_3_7805"/>
          <p:cNvSpPr/>
          <p:nvPr/>
        </p:nvSpPr>
        <p:spPr>
          <a:xfrm>
            <a:off x="7724387" y="4940136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BC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0" name="Google Shape;300;g139fa86f95f_3_7805"/>
          <p:cNvSpPr/>
          <p:nvPr/>
        </p:nvSpPr>
        <p:spPr>
          <a:xfrm>
            <a:off x="7724387" y="866828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BC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Unsupervised Learning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1" name="Google Shape;301;g139fa86f95f_3_7805"/>
          <p:cNvSpPr/>
          <p:nvPr/>
        </p:nvSpPr>
        <p:spPr>
          <a:xfrm>
            <a:off x="13033089" y="866828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BC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Clustering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g139fa86f95f_3_7805"/>
          <p:cNvSpPr/>
          <p:nvPr/>
        </p:nvSpPr>
        <p:spPr>
          <a:xfrm>
            <a:off x="13033089" y="5905245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BC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Regression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3" name="Google Shape;303;g139fa86f95f_3_7805"/>
          <p:cNvSpPr/>
          <p:nvPr/>
        </p:nvSpPr>
        <p:spPr>
          <a:xfrm>
            <a:off x="13033089" y="3907591"/>
            <a:ext cx="3983400" cy="159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3EE6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Classification</a:t>
            </a:r>
            <a:endParaRPr b="0" i="0" sz="31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04" name="Google Shape;304;g139fa86f95f_3_7805"/>
          <p:cNvCxnSpPr>
            <a:stCxn id="298" idx="3"/>
            <a:endCxn id="299" idx="1"/>
          </p:cNvCxnSpPr>
          <p:nvPr/>
        </p:nvCxnSpPr>
        <p:spPr>
          <a:xfrm flipH="1" rot="10800000">
            <a:off x="6264376" y="5736700"/>
            <a:ext cx="1460100" cy="17397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g139fa86f95f_3_7805"/>
          <p:cNvCxnSpPr>
            <a:stCxn id="298" idx="3"/>
            <a:endCxn id="300" idx="1"/>
          </p:cNvCxnSpPr>
          <p:nvPr/>
        </p:nvCxnSpPr>
        <p:spPr>
          <a:xfrm>
            <a:off x="6264376" y="7476400"/>
            <a:ext cx="1460100" cy="19884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g139fa86f95f_3_7805"/>
          <p:cNvCxnSpPr>
            <a:stCxn id="299" idx="3"/>
            <a:endCxn id="303" idx="1"/>
          </p:cNvCxnSpPr>
          <p:nvPr/>
        </p:nvCxnSpPr>
        <p:spPr>
          <a:xfrm flipH="1" rot="10800000">
            <a:off x="11707787" y="4704186"/>
            <a:ext cx="1325400" cy="10326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g139fa86f95f_3_7805"/>
          <p:cNvCxnSpPr>
            <a:stCxn id="299" idx="3"/>
            <a:endCxn id="302" idx="1"/>
          </p:cNvCxnSpPr>
          <p:nvPr/>
        </p:nvCxnSpPr>
        <p:spPr>
          <a:xfrm>
            <a:off x="11707787" y="5736786"/>
            <a:ext cx="1325400" cy="96510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g139fa86f95f_3_7805"/>
          <p:cNvCxnSpPr>
            <a:stCxn id="300" idx="3"/>
            <a:endCxn id="301" idx="1"/>
          </p:cNvCxnSpPr>
          <p:nvPr/>
        </p:nvCxnSpPr>
        <p:spPr>
          <a:xfrm>
            <a:off x="11707787" y="9464931"/>
            <a:ext cx="1325400" cy="0"/>
          </a:xfrm>
          <a:prstGeom prst="straightConnector1">
            <a:avLst/>
          </a:prstGeom>
          <a:noFill/>
          <a:ln cap="flat" cmpd="sng" w="38100">
            <a:solidFill>
              <a:srgbClr val="3EE63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9fa86f95f_3_7820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Introdução a Classificação</a:t>
            </a:r>
            <a:endParaRPr/>
          </a:p>
        </p:txBody>
      </p:sp>
      <p:sp>
        <p:nvSpPr>
          <p:cNvPr id="314" name="Google Shape;314;g139fa86f95f_3_7820"/>
          <p:cNvSpPr txBox="1"/>
          <p:nvPr/>
        </p:nvSpPr>
        <p:spPr>
          <a:xfrm>
            <a:off x="1188249" y="4455205"/>
            <a:ext cx="10398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Os problemas de classificação são um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dos mais comuns em Machine Learning</a:t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Na aula de hoje veremos um método bastante utilizado para o desenvolvimento destes modelos: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Regressão Logística!</a:t>
            </a:r>
            <a:endParaRPr b="1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15" name="Google Shape;315;g139fa86f95f_3_7820"/>
          <p:cNvPicPr preferRelativeResize="0"/>
          <p:nvPr/>
        </p:nvPicPr>
        <p:blipFill rotWithShape="1">
          <a:blip r:embed="rId3">
            <a:alphaModFix/>
          </a:blip>
          <a:srcRect b="0" l="68529" r="0" t="0"/>
          <a:stretch/>
        </p:blipFill>
        <p:spPr>
          <a:xfrm>
            <a:off x="14775064" y="0"/>
            <a:ext cx="5346957" cy="1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39fa86f95f_3_7820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39fa86f95f_3_7820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9fa86f95f_3_7828"/>
          <p:cNvSpPr txBox="1"/>
          <p:nvPr>
            <p:ph type="title"/>
          </p:nvPr>
        </p:nvSpPr>
        <p:spPr>
          <a:xfrm>
            <a:off x="1188249" y="2342147"/>
            <a:ext cx="13242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/>
              <a:t>Introdução a Classificação</a:t>
            </a:r>
            <a:endParaRPr/>
          </a:p>
        </p:txBody>
      </p:sp>
      <p:sp>
        <p:nvSpPr>
          <p:cNvPr id="323" name="Google Shape;323;g139fa86f95f_3_7828"/>
          <p:cNvSpPr txBox="1"/>
          <p:nvPr/>
        </p:nvSpPr>
        <p:spPr>
          <a:xfrm>
            <a:off x="1367541" y="5618875"/>
            <a:ext cx="132420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4" name="Google Shape;324;g139fa86f95f_3_7828"/>
          <p:cNvSpPr txBox="1"/>
          <p:nvPr/>
        </p:nvSpPr>
        <p:spPr>
          <a:xfrm>
            <a:off x="1367541" y="4446230"/>
            <a:ext cx="132420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41875" spcFirstLastPara="1" rIns="41875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Quando falamos de classificação, estamos lidando com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funções objetivo (targets)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que representam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categorias:</a:t>
            </a:r>
            <a:endParaRPr b="1" i="0" sz="36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categorias de filmes (romance, comédia, suspense, etc);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classificação de sentimentos em texto (positivo, negativo, neutro);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classificação de dígitos (0, 1, 2, 3,4, 5, 6, 7, 8, 9);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pastas de e-mails (trabalho, amigos, propagandas,</a:t>
            </a:r>
            <a:b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spam, etc);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fraude/não fraude;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paciente saudável/paciente não saudável;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7239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etc</a:t>
            </a:r>
            <a:endParaRPr b="0" i="0" sz="3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25" name="Google Shape;325;g139fa86f95f_3_7828"/>
          <p:cNvPicPr preferRelativeResize="0"/>
          <p:nvPr/>
        </p:nvPicPr>
        <p:blipFill rotWithShape="1">
          <a:blip r:embed="rId3">
            <a:alphaModFix/>
          </a:blip>
          <a:srcRect b="0" l="68529" r="0" t="0"/>
          <a:stretch/>
        </p:blipFill>
        <p:spPr>
          <a:xfrm>
            <a:off x="14775064" y="0"/>
            <a:ext cx="5346957" cy="1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39fa86f95f_3_7828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39fa86f95f_3_7828"/>
          <p:cNvSpPr/>
          <p:nvPr/>
        </p:nvSpPr>
        <p:spPr>
          <a:xfrm rot="10800000">
            <a:off x="14751409" y="0"/>
            <a:ext cx="2435700" cy="11307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