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sldIdLst>
    <p:sldId id="256" r:id="rId2"/>
    <p:sldId id="257" r:id="rId3"/>
    <p:sldId id="269" r:id="rId4"/>
    <p:sldId id="270" r:id="rId5"/>
    <p:sldId id="271" r:id="rId6"/>
    <p:sldId id="272" r:id="rId7"/>
    <p:sldId id="273" r:id="rId8"/>
    <p:sldId id="275" r:id="rId9"/>
    <p:sldId id="276" r:id="rId10"/>
    <p:sldId id="277" r:id="rId11"/>
    <p:sldId id="268" r:id="rId12"/>
    <p:sldId id="267" r:id="rId13"/>
    <p:sldId id="274" r:id="rId14"/>
    <p:sldId id="262" r:id="rId15"/>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07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77" autoAdjust="0"/>
    <p:restoredTop sz="94713"/>
  </p:normalViewPr>
  <p:slideViewPr>
    <p:cSldViewPr snapToGrid="0" snapToObjects="1">
      <p:cViewPr varScale="1">
        <p:scale>
          <a:sx n="83" d="100"/>
          <a:sy n="83" d="100"/>
        </p:scale>
        <p:origin x="11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70CD1-C891-3F40-B60B-8B9248A0CCC5}" type="datetimeFigureOut">
              <a:rPr lang="es-MX" smtClean="0"/>
              <a:t>16/05/2020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56EBE9-66EE-0D4B-9477-E86EEC76AD31}" type="slidenum">
              <a:rPr lang="es-MX" smtClean="0"/>
              <a:t>‹Nº›</a:t>
            </a:fld>
            <a:endParaRPr lang="es-MX"/>
          </a:p>
        </p:txBody>
      </p:sp>
    </p:spTree>
    <p:extLst>
      <p:ext uri="{BB962C8B-B14F-4D97-AF65-F5344CB8AC3E}">
        <p14:creationId xmlns:p14="http://schemas.microsoft.com/office/powerpoint/2010/main" val="1185922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F156EBE9-66EE-0D4B-9477-E86EEC76AD31}" type="slidenum">
              <a:rPr lang="es-MX" smtClean="0"/>
              <a:t>9</a:t>
            </a:fld>
            <a:endParaRPr lang="es-MX"/>
          </a:p>
        </p:txBody>
      </p:sp>
    </p:spTree>
    <p:extLst>
      <p:ext uri="{BB962C8B-B14F-4D97-AF65-F5344CB8AC3E}">
        <p14:creationId xmlns:p14="http://schemas.microsoft.com/office/powerpoint/2010/main" val="2625969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F156EBE9-66EE-0D4B-9477-E86EEC76AD31}" type="slidenum">
              <a:rPr lang="es-MX" smtClean="0"/>
              <a:t>10</a:t>
            </a:fld>
            <a:endParaRPr lang="es-MX"/>
          </a:p>
        </p:txBody>
      </p:sp>
    </p:spTree>
    <p:extLst>
      <p:ext uri="{BB962C8B-B14F-4D97-AF65-F5344CB8AC3E}">
        <p14:creationId xmlns:p14="http://schemas.microsoft.com/office/powerpoint/2010/main" val="2973938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F156EBE9-66EE-0D4B-9477-E86EEC76AD31}" type="slidenum">
              <a:rPr lang="es-MX" smtClean="0"/>
              <a:t>11</a:t>
            </a:fld>
            <a:endParaRPr lang="es-MX"/>
          </a:p>
        </p:txBody>
      </p:sp>
    </p:spTree>
    <p:extLst>
      <p:ext uri="{BB962C8B-B14F-4D97-AF65-F5344CB8AC3E}">
        <p14:creationId xmlns:p14="http://schemas.microsoft.com/office/powerpoint/2010/main" val="2228241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F156EBE9-66EE-0D4B-9477-E86EEC76AD31}" type="slidenum">
              <a:rPr lang="es-MX" smtClean="0"/>
              <a:t>12</a:t>
            </a:fld>
            <a:endParaRPr lang="es-MX"/>
          </a:p>
        </p:txBody>
      </p:sp>
    </p:spTree>
    <p:extLst>
      <p:ext uri="{BB962C8B-B14F-4D97-AF65-F5344CB8AC3E}">
        <p14:creationId xmlns:p14="http://schemas.microsoft.com/office/powerpoint/2010/main" val="9391342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3B2B0-1400-D541-A115-59F0013E7158}"/>
              </a:ext>
            </a:extLst>
          </p:cNvPr>
          <p:cNvSpPr>
            <a:spLocks noGrp="1"/>
          </p:cNvSpPr>
          <p:nvPr>
            <p:ph type="ctrTitle" hasCustomPrompt="1"/>
          </p:nvPr>
        </p:nvSpPr>
        <p:spPr>
          <a:xfrm>
            <a:off x="1524000" y="2128857"/>
            <a:ext cx="9144000" cy="1185863"/>
          </a:xfrm>
        </p:spPr>
        <p:txBody>
          <a:bodyPr anchor="b">
            <a:noAutofit/>
          </a:bodyPr>
          <a:lstStyle>
            <a:lvl1pPr algn="ctr">
              <a:defRPr sz="4000" b="1" i="0">
                <a:solidFill>
                  <a:srgbClr val="6B0705"/>
                </a:solidFill>
                <a:latin typeface="Franklin Gothic Heavy" panose="020B0603020102020204" pitchFamily="34" charset="0"/>
              </a:defRPr>
            </a:lvl1pPr>
          </a:lstStyle>
          <a:p>
            <a:r>
              <a:rPr lang="en-US" dirty="0"/>
              <a:t/>
            </a:r>
            <a:br>
              <a:rPr lang="en-US" dirty="0"/>
            </a:br>
            <a:r>
              <a:rPr lang="en-US" dirty="0"/>
              <a:t>Project #1</a:t>
            </a:r>
            <a:br>
              <a:rPr lang="en-US" dirty="0"/>
            </a:br>
            <a:r>
              <a:rPr lang="en-US" dirty="0"/>
              <a:t>COVID-19: Data Research</a:t>
            </a:r>
          </a:p>
        </p:txBody>
      </p:sp>
      <p:sp>
        <p:nvSpPr>
          <p:cNvPr id="3" name="Subtitle 2">
            <a:extLst>
              <a:ext uri="{FF2B5EF4-FFF2-40B4-BE49-F238E27FC236}">
                <a16:creationId xmlns:a16="http://schemas.microsoft.com/office/drawing/2014/main" id="{4E678AF0-8932-F74B-9916-A67E1D203EDA}"/>
              </a:ext>
            </a:extLst>
          </p:cNvPr>
          <p:cNvSpPr>
            <a:spLocks noGrp="1"/>
          </p:cNvSpPr>
          <p:nvPr>
            <p:ph type="subTitle" idx="1" hasCustomPrompt="1"/>
          </p:nvPr>
        </p:nvSpPr>
        <p:spPr>
          <a:xfrm>
            <a:off x="1524000" y="3314720"/>
            <a:ext cx="9144000" cy="439737"/>
          </a:xfrm>
        </p:spPr>
        <p:txBody>
          <a:bodyPr/>
          <a:lstStyle>
            <a:lvl1pPr marL="0" indent="0" algn="ctr">
              <a:buNone/>
              <a:defRPr sz="2800" b="0">
                <a:solidFill>
                  <a:schemeClr val="tx1">
                    <a:lumMod val="65000"/>
                    <a:lumOff val="3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TEC Monterrey Data Bootcamp</a:t>
            </a:r>
          </a:p>
        </p:txBody>
      </p:sp>
      <p:pic>
        <p:nvPicPr>
          <p:cNvPr id="8" name="Picture 7" descr="A picture containing cake, table, white&#10;&#10;Description automatically generated">
            <a:extLst>
              <a:ext uri="{FF2B5EF4-FFF2-40B4-BE49-F238E27FC236}">
                <a16:creationId xmlns:a16="http://schemas.microsoft.com/office/drawing/2014/main" id="{E4E0A63B-B1BB-B14C-9B16-C35940E5EEC0}"/>
              </a:ext>
            </a:extLst>
          </p:cNvPr>
          <p:cNvPicPr>
            <a:picLocks noChangeAspect="1"/>
          </p:cNvPicPr>
          <p:nvPr userDrawn="1"/>
        </p:nvPicPr>
        <p:blipFill>
          <a:blip r:embed="rId2"/>
          <a:stretch>
            <a:fillRect/>
          </a:stretch>
        </p:blipFill>
        <p:spPr>
          <a:xfrm>
            <a:off x="7045767" y="77132"/>
            <a:ext cx="5080000" cy="1625600"/>
          </a:xfrm>
          <a:prstGeom prst="rect">
            <a:avLst/>
          </a:prstGeom>
        </p:spPr>
      </p:pic>
      <p:sp>
        <p:nvSpPr>
          <p:cNvPr id="11" name="Subtitle 2">
            <a:extLst>
              <a:ext uri="{FF2B5EF4-FFF2-40B4-BE49-F238E27FC236}">
                <a16:creationId xmlns:a16="http://schemas.microsoft.com/office/drawing/2014/main" id="{9ED92297-4ECA-594C-8E10-4BC63A63E881}"/>
              </a:ext>
            </a:extLst>
          </p:cNvPr>
          <p:cNvSpPr txBox="1">
            <a:spLocks/>
          </p:cNvSpPr>
          <p:nvPr userDrawn="1"/>
        </p:nvSpPr>
        <p:spPr>
          <a:xfrm>
            <a:off x="1524000" y="3586166"/>
            <a:ext cx="9144000" cy="24717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800" dirty="0"/>
          </a:p>
        </p:txBody>
      </p:sp>
      <p:sp>
        <p:nvSpPr>
          <p:cNvPr id="12" name="Subtitle 2">
            <a:extLst>
              <a:ext uri="{FF2B5EF4-FFF2-40B4-BE49-F238E27FC236}">
                <a16:creationId xmlns:a16="http://schemas.microsoft.com/office/drawing/2014/main" id="{E421B253-507E-8741-8DE6-47D29B719D35}"/>
              </a:ext>
            </a:extLst>
          </p:cNvPr>
          <p:cNvSpPr txBox="1">
            <a:spLocks/>
          </p:cNvSpPr>
          <p:nvPr userDrawn="1"/>
        </p:nvSpPr>
        <p:spPr>
          <a:xfrm>
            <a:off x="1524000" y="4787834"/>
            <a:ext cx="9144000" cy="4397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0" kern="1200">
                <a:solidFill>
                  <a:srgbClr val="002060"/>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i="0" dirty="0">
                <a:solidFill>
                  <a:schemeClr val="tx1"/>
                </a:solidFill>
                <a:latin typeface="Calibri" panose="020F0502020204030204" pitchFamily="34" charset="0"/>
                <a:cs typeface="Calibri" panose="020F0502020204030204" pitchFamily="34" charset="0"/>
              </a:rPr>
              <a:t>Equipo F: </a:t>
            </a:r>
          </a:p>
          <a:p>
            <a:r>
              <a:rPr lang="en-US" sz="2800" b="0" i="0" dirty="0">
                <a:solidFill>
                  <a:schemeClr val="tx1"/>
                </a:solidFill>
                <a:latin typeface="Calibri" panose="020F0502020204030204" pitchFamily="34" charset="0"/>
                <a:cs typeface="Calibri" panose="020F0502020204030204" pitchFamily="34" charset="0"/>
              </a:rPr>
              <a:t>Cecilia Acosta | Luis Bonilla | Felipe Murillo</a:t>
            </a:r>
          </a:p>
          <a:p>
            <a:r>
              <a:rPr lang="en-US" sz="2800" b="1" i="0" dirty="0">
                <a:solidFill>
                  <a:schemeClr val="tx1"/>
                </a:solidFill>
                <a:latin typeface="Calibri" panose="020F0502020204030204" pitchFamily="34" charset="0"/>
                <a:cs typeface="Calibri" panose="020F0502020204030204" pitchFamily="34" charset="0"/>
              </a:rPr>
              <a:t>May 16, 2020</a:t>
            </a:r>
          </a:p>
        </p:txBody>
      </p:sp>
    </p:spTree>
    <p:extLst>
      <p:ext uri="{BB962C8B-B14F-4D97-AF65-F5344CB8AC3E}">
        <p14:creationId xmlns:p14="http://schemas.microsoft.com/office/powerpoint/2010/main" val="4022546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A picture containing cake, table, white&#10;&#10;Description automatically generated">
            <a:extLst>
              <a:ext uri="{FF2B5EF4-FFF2-40B4-BE49-F238E27FC236}">
                <a16:creationId xmlns:a16="http://schemas.microsoft.com/office/drawing/2014/main" id="{6447DBA8-CE4D-274A-BB69-3D92C621955A}"/>
              </a:ext>
            </a:extLst>
          </p:cNvPr>
          <p:cNvPicPr>
            <a:picLocks noChangeAspect="1"/>
          </p:cNvPicPr>
          <p:nvPr userDrawn="1"/>
        </p:nvPicPr>
        <p:blipFill>
          <a:blip r:embed="rId2"/>
          <a:stretch>
            <a:fillRect/>
          </a:stretch>
        </p:blipFill>
        <p:spPr>
          <a:xfrm>
            <a:off x="7045767" y="77132"/>
            <a:ext cx="5080000" cy="1625600"/>
          </a:xfrm>
          <a:prstGeom prst="rect">
            <a:avLst/>
          </a:prstGeom>
        </p:spPr>
      </p:pic>
      <p:sp>
        <p:nvSpPr>
          <p:cNvPr id="2" name="Title 1">
            <a:extLst>
              <a:ext uri="{FF2B5EF4-FFF2-40B4-BE49-F238E27FC236}">
                <a16:creationId xmlns:a16="http://schemas.microsoft.com/office/drawing/2014/main" id="{30594D29-CE90-3240-9F4B-3E4625E5A06E}"/>
              </a:ext>
            </a:extLst>
          </p:cNvPr>
          <p:cNvSpPr>
            <a:spLocks noGrp="1"/>
          </p:cNvSpPr>
          <p:nvPr>
            <p:ph type="title"/>
          </p:nvPr>
        </p:nvSpPr>
        <p:spPr>
          <a:xfrm>
            <a:off x="838200" y="500995"/>
            <a:ext cx="10515600" cy="777875"/>
          </a:xfrm>
        </p:spPr>
        <p:txBody>
          <a:bodyPr/>
          <a:lstStyle>
            <a:lvl1pPr>
              <a:defRPr b="1">
                <a:solidFill>
                  <a:srgbClr val="6B0705"/>
                </a:solidFill>
                <a:latin typeface="Franklin Gothic Medium" panose="020B06030201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1DBF682D-A444-254B-A607-AA91F65FFA13}"/>
              </a:ext>
            </a:extLst>
          </p:cNvPr>
          <p:cNvSpPr>
            <a:spLocks noGrp="1"/>
          </p:cNvSpPr>
          <p:nvPr>
            <p:ph idx="1"/>
          </p:nvPr>
        </p:nvSpPr>
        <p:spPr>
          <a:xfrm>
            <a:off x="838200" y="1702732"/>
            <a:ext cx="10515600" cy="44742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8531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heme" Target="../theme/theme1.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to 7" hidden="1"/>
          <p:cNvGraphicFramePr>
            <a:graphicFrameLocks noChangeAspect="1"/>
          </p:cNvGraphicFramePr>
          <p:nvPr userDrawn="1">
            <p:custDataLst>
              <p:tags r:id="rId5"/>
            </p:custDataLst>
            <p:extLst>
              <p:ext uri="{D42A27DB-BD31-4B8C-83A1-F6EECF244321}">
                <p14:modId xmlns:p14="http://schemas.microsoft.com/office/powerpoint/2010/main" val="2607656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 name="Diapositiva de think-cell" r:id="rId7" imgW="425" imgH="424" progId="TCLayout.ActiveDocument.1">
                  <p:embed/>
                </p:oleObj>
              </mc:Choice>
              <mc:Fallback>
                <p:oleObj name="Diapositiva de think-cell" r:id="rId7" imgW="425" imgH="42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Rectángulo 6" hidden="1"/>
          <p:cNvSpPr/>
          <p:nvPr userDrawn="1">
            <p:custDataLst>
              <p:tags r:id="rId6"/>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en-US" sz="4400" b="0" i="0" baseline="0" dirty="0">
              <a:latin typeface="Calibri Light" panose="020F0302020204030204" pitchFamily="34" charset="0"/>
              <a:ea typeface="+mj-ea"/>
              <a:cs typeface="+mj-cs"/>
              <a:sym typeface="Calibri Light" panose="020F0302020204030204" pitchFamily="34" charset="0"/>
            </a:endParaRPr>
          </a:p>
        </p:txBody>
      </p:sp>
      <p:sp>
        <p:nvSpPr>
          <p:cNvPr id="2" name="Title Placeholder 1">
            <a:extLst>
              <a:ext uri="{FF2B5EF4-FFF2-40B4-BE49-F238E27FC236}">
                <a16:creationId xmlns:a16="http://schemas.microsoft.com/office/drawing/2014/main" id="{963E3A47-110A-5949-8317-52CAA6B26E99}"/>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3EEF5A-6708-A648-911F-A789A6C31D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35A65-FB27-454D-AA96-CD46C6A7F1D3}"/>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0F6893AF-5F23-2346-9A96-F401288958D2}"/>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D60447-5DF2-7C41-836E-0EAD8092BD7F}"/>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E8A2DB-270B-8D40-8302-130B04AF4E2B}" type="slidenum">
              <a:rPr lang="en-US" smtClean="0"/>
              <a:t>‹Nº›</a:t>
            </a:fld>
            <a:endParaRPr lang="en-US"/>
          </a:p>
        </p:txBody>
      </p:sp>
    </p:spTree>
    <p:extLst>
      <p:ext uri="{BB962C8B-B14F-4D97-AF65-F5344CB8AC3E}">
        <p14:creationId xmlns:p14="http://schemas.microsoft.com/office/powerpoint/2010/main" val="3896555215"/>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1.xml"/><Relationship Id="rId7"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3.xml"/><Relationship Id="rId4" Type="http://schemas.openxmlformats.org/officeDocument/2006/relationships/slideLayout" Target="../slideLayouts/slideLayout2.xml"/><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3.png"/><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5.pn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4F6068-2BBC-B147-A6CF-437DF5ECCFCF}"/>
              </a:ext>
            </a:extLst>
          </p:cNvPr>
          <p:cNvSpPr>
            <a:spLocks noGrp="1"/>
          </p:cNvSpPr>
          <p:nvPr>
            <p:ph type="ctrTitle" hasCustomPrompt="1"/>
          </p:nvPr>
        </p:nvSpPr>
        <p:spPr>
          <a:xfrm>
            <a:off x="1524000" y="2128856"/>
            <a:ext cx="9144000" cy="1185863"/>
          </a:xfrm>
        </p:spPr>
        <p:txBody>
          <a:bodyPr anchor="b">
            <a:noAutofit/>
          </a:bodyPr>
          <a:lstStyle>
            <a:lvl1pPr algn="ctr">
              <a:defRPr sz="4000" b="1" i="0">
                <a:solidFill>
                  <a:srgbClr val="6B0705"/>
                </a:solidFill>
                <a:latin typeface="Franklin Gothic Heavy" panose="020B0603020102020204" pitchFamily="34" charset="0"/>
              </a:defRPr>
            </a:lvl1pPr>
          </a:lstStyle>
          <a:p>
            <a:r>
              <a:rPr lang="en-US" dirty="0"/>
              <a:t/>
            </a:r>
            <a:br>
              <a:rPr lang="en-US" dirty="0"/>
            </a:br>
            <a:r>
              <a:rPr lang="en-US" dirty="0"/>
              <a:t>Project #1</a:t>
            </a:r>
            <a:br>
              <a:rPr lang="en-US" dirty="0"/>
            </a:br>
            <a:r>
              <a:rPr lang="en-US" dirty="0"/>
              <a:t>COVID-19: Data Research</a:t>
            </a:r>
          </a:p>
        </p:txBody>
      </p:sp>
      <p:sp>
        <p:nvSpPr>
          <p:cNvPr id="6" name="Subtitle 2">
            <a:extLst>
              <a:ext uri="{FF2B5EF4-FFF2-40B4-BE49-F238E27FC236}">
                <a16:creationId xmlns:a16="http://schemas.microsoft.com/office/drawing/2014/main" id="{6813CC10-FC58-8845-9354-B74B19DAB830}"/>
              </a:ext>
            </a:extLst>
          </p:cNvPr>
          <p:cNvSpPr>
            <a:spLocks noGrp="1"/>
          </p:cNvSpPr>
          <p:nvPr>
            <p:ph type="subTitle" idx="1" hasCustomPrompt="1"/>
          </p:nvPr>
        </p:nvSpPr>
        <p:spPr>
          <a:xfrm>
            <a:off x="1524000" y="3314719"/>
            <a:ext cx="9144000" cy="439737"/>
          </a:xfrm>
        </p:spPr>
        <p:txBody>
          <a:bodyPr>
            <a:normAutofit fontScale="92500" lnSpcReduction="10000"/>
          </a:bodyPr>
          <a:lstStyle>
            <a:lvl1pPr marL="0" indent="0" algn="ctr">
              <a:buNone/>
              <a:defRPr sz="2800" b="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b="1" dirty="0"/>
              <a:t>TEC Monterrey </a:t>
            </a:r>
            <a:r>
              <a:rPr lang="en-US" b="1" dirty="0" smtClean="0"/>
              <a:t>Data Analytics </a:t>
            </a:r>
            <a:r>
              <a:rPr lang="en-US" b="1" dirty="0"/>
              <a:t>Bootcamp</a:t>
            </a:r>
          </a:p>
        </p:txBody>
      </p:sp>
    </p:spTree>
    <p:extLst>
      <p:ext uri="{BB962C8B-B14F-4D97-AF65-F5344CB8AC3E}">
        <p14:creationId xmlns:p14="http://schemas.microsoft.com/office/powerpoint/2010/main" val="4269999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4620-D3A6-1247-854F-3B3D0D29372C}"/>
              </a:ext>
            </a:extLst>
          </p:cNvPr>
          <p:cNvSpPr>
            <a:spLocks noGrp="1"/>
          </p:cNvSpPr>
          <p:nvPr>
            <p:ph type="title"/>
          </p:nvPr>
        </p:nvSpPr>
        <p:spPr/>
        <p:txBody>
          <a:bodyPr/>
          <a:lstStyle/>
          <a:p>
            <a:r>
              <a:rPr lang="en-US" dirty="0"/>
              <a:t>GNI vs Hospital Beds</a:t>
            </a:r>
          </a:p>
        </p:txBody>
      </p:sp>
      <p:pic>
        <p:nvPicPr>
          <p:cNvPr id="6" name="Imagen 5" descr="Imagen que contiene texto, mapa&#10;&#10;Descripción generada automáticamente">
            <a:extLst>
              <a:ext uri="{FF2B5EF4-FFF2-40B4-BE49-F238E27FC236}">
                <a16:creationId xmlns:a16="http://schemas.microsoft.com/office/drawing/2014/main" id="{86739C18-7EE6-9D48-8928-1D24629CA7A7}"/>
              </a:ext>
            </a:extLst>
          </p:cNvPr>
          <p:cNvPicPr>
            <a:picLocks noChangeAspect="1"/>
          </p:cNvPicPr>
          <p:nvPr/>
        </p:nvPicPr>
        <p:blipFill rotWithShape="1">
          <a:blip r:embed="rId3"/>
          <a:srcRect t="50857" b="3866"/>
          <a:stretch/>
        </p:blipFill>
        <p:spPr>
          <a:xfrm>
            <a:off x="5394960" y="3784473"/>
            <a:ext cx="6720840" cy="3043047"/>
          </a:xfrm>
          <a:prstGeom prst="rect">
            <a:avLst/>
          </a:prstGeom>
        </p:spPr>
      </p:pic>
      <p:pic>
        <p:nvPicPr>
          <p:cNvPr id="4" name="Imagen 3" descr="Imagen que contiene texto, mapa&#10;&#10;Descripción generada automáticamente">
            <a:extLst>
              <a:ext uri="{FF2B5EF4-FFF2-40B4-BE49-F238E27FC236}">
                <a16:creationId xmlns:a16="http://schemas.microsoft.com/office/drawing/2014/main" id="{D1BF0107-EF1A-124E-8581-8C77A2262C45}"/>
              </a:ext>
            </a:extLst>
          </p:cNvPr>
          <p:cNvPicPr>
            <a:picLocks noChangeAspect="1"/>
          </p:cNvPicPr>
          <p:nvPr/>
        </p:nvPicPr>
        <p:blipFill rotWithShape="1">
          <a:blip r:embed="rId3"/>
          <a:srcRect r="6648" b="50035"/>
          <a:stretch/>
        </p:blipFill>
        <p:spPr>
          <a:xfrm>
            <a:off x="2667" y="1371600"/>
            <a:ext cx="6093333" cy="3261360"/>
          </a:xfrm>
          <a:prstGeom prst="rect">
            <a:avLst/>
          </a:prstGeom>
        </p:spPr>
      </p:pic>
      <p:sp>
        <p:nvSpPr>
          <p:cNvPr id="7" name="CuadroTexto 6">
            <a:extLst>
              <a:ext uri="{FF2B5EF4-FFF2-40B4-BE49-F238E27FC236}">
                <a16:creationId xmlns:a16="http://schemas.microsoft.com/office/drawing/2014/main" id="{B75B7445-3E1C-9F45-B1BB-3143CD4C751A}"/>
              </a:ext>
            </a:extLst>
          </p:cNvPr>
          <p:cNvSpPr txBox="1"/>
          <p:nvPr/>
        </p:nvSpPr>
        <p:spPr>
          <a:xfrm>
            <a:off x="6614160" y="2517367"/>
            <a:ext cx="5806440" cy="646331"/>
          </a:xfrm>
          <a:prstGeom prst="rect">
            <a:avLst/>
          </a:prstGeom>
          <a:noFill/>
        </p:spPr>
        <p:txBody>
          <a:bodyPr wrap="square" rtlCol="0">
            <a:spAutoFit/>
          </a:bodyPr>
          <a:lstStyle/>
          <a:p>
            <a:r>
              <a:rPr lang="es-MX" dirty="0"/>
              <a:t>2 Regions their GNI “matches” the hospital beds </a:t>
            </a:r>
          </a:p>
          <a:p>
            <a:r>
              <a:rPr lang="es-MX" dirty="0"/>
              <a:t>Proportion.</a:t>
            </a:r>
          </a:p>
        </p:txBody>
      </p:sp>
      <p:sp>
        <p:nvSpPr>
          <p:cNvPr id="8" name="CuadroTexto 7">
            <a:extLst>
              <a:ext uri="{FF2B5EF4-FFF2-40B4-BE49-F238E27FC236}">
                <a16:creationId xmlns:a16="http://schemas.microsoft.com/office/drawing/2014/main" id="{3D45A9F1-6271-2A42-B898-41390CFC0F8A}"/>
              </a:ext>
            </a:extLst>
          </p:cNvPr>
          <p:cNvSpPr txBox="1"/>
          <p:nvPr/>
        </p:nvSpPr>
        <p:spPr>
          <a:xfrm>
            <a:off x="807720" y="4930240"/>
            <a:ext cx="4587240" cy="646331"/>
          </a:xfrm>
          <a:prstGeom prst="rect">
            <a:avLst/>
          </a:prstGeom>
          <a:noFill/>
        </p:spPr>
        <p:txBody>
          <a:bodyPr wrap="square" rtlCol="0">
            <a:spAutoFit/>
          </a:bodyPr>
          <a:lstStyle/>
          <a:p>
            <a:r>
              <a:rPr lang="es-MX" dirty="0"/>
              <a:t>Difference in GNI from High to Upper Middle  is of 69%</a:t>
            </a:r>
          </a:p>
        </p:txBody>
      </p:sp>
      <p:cxnSp>
        <p:nvCxnSpPr>
          <p:cNvPr id="9" name="Conector recto 8">
            <a:extLst>
              <a:ext uri="{FF2B5EF4-FFF2-40B4-BE49-F238E27FC236}">
                <a16:creationId xmlns:a16="http://schemas.microsoft.com/office/drawing/2014/main" id="{CD1690BA-6821-ED4D-8194-F30B8DA0C30D}"/>
              </a:ext>
            </a:extLst>
          </p:cNvPr>
          <p:cNvCxnSpPr>
            <a:cxnSpLocks/>
          </p:cNvCxnSpPr>
          <p:nvPr/>
        </p:nvCxnSpPr>
        <p:spPr>
          <a:xfrm flipH="1" flipV="1">
            <a:off x="6659880" y="4008120"/>
            <a:ext cx="1417320" cy="1478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051801ED-FF11-8646-BCFF-8265A592B32A}"/>
              </a:ext>
            </a:extLst>
          </p:cNvPr>
          <p:cNvCxnSpPr>
            <a:cxnSpLocks/>
          </p:cNvCxnSpPr>
          <p:nvPr/>
        </p:nvCxnSpPr>
        <p:spPr>
          <a:xfrm flipH="1" flipV="1">
            <a:off x="8077200" y="5486401"/>
            <a:ext cx="1440180" cy="232263"/>
          </a:xfrm>
          <a:prstGeom prst="line">
            <a:avLst/>
          </a:prstGeom>
        </p:spPr>
        <p:style>
          <a:lnRef idx="1">
            <a:schemeClr val="accent1"/>
          </a:lnRef>
          <a:fillRef idx="0">
            <a:schemeClr val="accent1"/>
          </a:fillRef>
          <a:effectRef idx="0">
            <a:schemeClr val="accent1"/>
          </a:effectRef>
          <a:fontRef idx="minor">
            <a:schemeClr val="tx1"/>
          </a:fontRef>
        </p:style>
      </p:cxnSp>
      <p:sp>
        <p:nvSpPr>
          <p:cNvPr id="11" name="CuadroTexto 10"/>
          <p:cNvSpPr txBox="1"/>
          <p:nvPr/>
        </p:nvSpPr>
        <p:spPr>
          <a:xfrm>
            <a:off x="73888" y="6557817"/>
            <a:ext cx="314036" cy="246221"/>
          </a:xfrm>
          <a:prstGeom prst="rect">
            <a:avLst/>
          </a:prstGeom>
          <a:noFill/>
        </p:spPr>
        <p:txBody>
          <a:bodyPr wrap="square" rtlCol="0">
            <a:spAutoFit/>
          </a:bodyPr>
          <a:lstStyle/>
          <a:p>
            <a:r>
              <a:rPr lang="en-US" sz="1000" dirty="0"/>
              <a:t>8</a:t>
            </a:r>
          </a:p>
        </p:txBody>
      </p:sp>
    </p:spTree>
    <p:extLst>
      <p:ext uri="{BB962C8B-B14F-4D97-AF65-F5344CB8AC3E}">
        <p14:creationId xmlns:p14="http://schemas.microsoft.com/office/powerpoint/2010/main" val="1440056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o 5" hidden="1"/>
          <p:cNvGraphicFramePr>
            <a:graphicFrameLocks noChangeAspect="1"/>
          </p:cNvGraphicFramePr>
          <p:nvPr>
            <p:custDataLst>
              <p:tags r:id="rId2"/>
            </p:custDataLst>
            <p:extLst>
              <p:ext uri="{D42A27DB-BD31-4B8C-83A1-F6EECF244321}">
                <p14:modId xmlns:p14="http://schemas.microsoft.com/office/powerpoint/2010/main" val="19934716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65" name="Diapositiva de think-cell" r:id="rId6" imgW="425" imgH="424" progId="TCLayout.ActiveDocument.1">
                  <p:embed/>
                </p:oleObj>
              </mc:Choice>
              <mc:Fallback>
                <p:oleObj name="Diapositiva de think-cell" r:id="rId6" imgW="425" imgH="42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ángulo 2"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4400" b="1" dirty="0">
              <a:latin typeface="Franklin Gothic Medium" panose="020B0603020102020204" pitchFamily="34" charset="0"/>
              <a:ea typeface="+mj-ea"/>
              <a:cs typeface="+mj-cs"/>
              <a:sym typeface="Franklin Gothic Medium" panose="020B0603020102020204" pitchFamily="34" charset="0"/>
            </a:endParaRPr>
          </a:p>
        </p:txBody>
      </p:sp>
      <p:sp>
        <p:nvSpPr>
          <p:cNvPr id="2" name="Title 1">
            <a:extLst>
              <a:ext uri="{FF2B5EF4-FFF2-40B4-BE49-F238E27FC236}">
                <a16:creationId xmlns:a16="http://schemas.microsoft.com/office/drawing/2014/main" id="{E6DE4620-D3A6-1247-854F-3B3D0D29372C}"/>
              </a:ext>
            </a:extLst>
          </p:cNvPr>
          <p:cNvSpPr>
            <a:spLocks noGrp="1"/>
          </p:cNvSpPr>
          <p:nvPr>
            <p:ph type="title"/>
          </p:nvPr>
        </p:nvSpPr>
        <p:spPr/>
        <p:txBody>
          <a:bodyPr/>
          <a:lstStyle/>
          <a:p>
            <a:r>
              <a:rPr lang="en-US" dirty="0"/>
              <a:t>Health Expenditure</a:t>
            </a:r>
          </a:p>
        </p:txBody>
      </p:sp>
      <p:pic>
        <p:nvPicPr>
          <p:cNvPr id="4" name="Imagen 3"/>
          <p:cNvPicPr>
            <a:picLocks noChangeAspect="1"/>
          </p:cNvPicPr>
          <p:nvPr/>
        </p:nvPicPr>
        <p:blipFill>
          <a:blip r:embed="rId8"/>
          <a:stretch>
            <a:fillRect/>
          </a:stretch>
        </p:blipFill>
        <p:spPr>
          <a:xfrm>
            <a:off x="6299201" y="1730065"/>
            <a:ext cx="5411534" cy="3607689"/>
          </a:xfrm>
          <a:prstGeom prst="rect">
            <a:avLst/>
          </a:prstGeom>
        </p:spPr>
      </p:pic>
      <p:pic>
        <p:nvPicPr>
          <p:cNvPr id="5" name="Imagen 4"/>
          <p:cNvPicPr>
            <a:picLocks noChangeAspect="1"/>
          </p:cNvPicPr>
          <p:nvPr/>
        </p:nvPicPr>
        <p:blipFill>
          <a:blip r:embed="rId9"/>
          <a:stretch>
            <a:fillRect/>
          </a:stretch>
        </p:blipFill>
        <p:spPr>
          <a:xfrm>
            <a:off x="443685" y="1597891"/>
            <a:ext cx="5403908" cy="3859934"/>
          </a:xfrm>
          <a:prstGeom prst="rect">
            <a:avLst/>
          </a:prstGeom>
        </p:spPr>
      </p:pic>
      <p:cxnSp>
        <p:nvCxnSpPr>
          <p:cNvPr id="7" name="Conector recto 6"/>
          <p:cNvCxnSpPr/>
          <p:nvPr/>
        </p:nvCxnSpPr>
        <p:spPr>
          <a:xfrm>
            <a:off x="6096000" y="1496291"/>
            <a:ext cx="0" cy="4553527"/>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1200727" y="5596583"/>
            <a:ext cx="3879273" cy="584775"/>
          </a:xfrm>
          <a:prstGeom prst="rect">
            <a:avLst/>
          </a:prstGeom>
          <a:noFill/>
        </p:spPr>
        <p:txBody>
          <a:bodyPr wrap="square" rtlCol="0">
            <a:spAutoFit/>
          </a:bodyPr>
          <a:lstStyle/>
          <a:p>
            <a:pPr algn="ctr"/>
            <a:r>
              <a:rPr lang="en-US" sz="1600" dirty="0"/>
              <a:t>No significant correlation between Health Expenditure and Mortality Rate</a:t>
            </a:r>
          </a:p>
        </p:txBody>
      </p:sp>
      <p:sp>
        <p:nvSpPr>
          <p:cNvPr id="9" name="CuadroTexto 8"/>
          <p:cNvSpPr txBox="1"/>
          <p:nvPr/>
        </p:nvSpPr>
        <p:spPr>
          <a:xfrm>
            <a:off x="6410036" y="5596583"/>
            <a:ext cx="5421744" cy="584775"/>
          </a:xfrm>
          <a:prstGeom prst="rect">
            <a:avLst/>
          </a:prstGeom>
          <a:noFill/>
        </p:spPr>
        <p:txBody>
          <a:bodyPr wrap="square" rtlCol="0">
            <a:spAutoFit/>
          </a:bodyPr>
          <a:lstStyle/>
          <a:p>
            <a:pPr algn="ctr"/>
            <a:r>
              <a:rPr lang="en-US" sz="1600" dirty="0"/>
              <a:t>In general, countries with the highest GNI spend more in health but </a:t>
            </a:r>
            <a:r>
              <a:rPr lang="en-US" sz="1600" dirty="0" smtClean="0"/>
              <a:t>do not necessarily have the lowest </a:t>
            </a:r>
            <a:r>
              <a:rPr lang="en-US" sz="1600" dirty="0"/>
              <a:t>mortality </a:t>
            </a:r>
            <a:r>
              <a:rPr lang="en-US" sz="1600" dirty="0" smtClean="0"/>
              <a:t>rates</a:t>
            </a:r>
            <a:endParaRPr lang="en-US" sz="1600" dirty="0"/>
          </a:p>
        </p:txBody>
      </p:sp>
      <p:sp>
        <p:nvSpPr>
          <p:cNvPr id="12" name="Rectángulo 11"/>
          <p:cNvSpPr/>
          <p:nvPr/>
        </p:nvSpPr>
        <p:spPr>
          <a:xfrm>
            <a:off x="9956800" y="3265038"/>
            <a:ext cx="1302327" cy="5449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ángulo 12"/>
          <p:cNvSpPr/>
          <p:nvPr/>
        </p:nvSpPr>
        <p:spPr>
          <a:xfrm>
            <a:off x="8358909" y="2830496"/>
            <a:ext cx="1302327" cy="707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adroTexto 13"/>
          <p:cNvSpPr txBox="1"/>
          <p:nvPr/>
        </p:nvSpPr>
        <p:spPr>
          <a:xfrm>
            <a:off x="73888" y="6557817"/>
            <a:ext cx="314036" cy="246221"/>
          </a:xfrm>
          <a:prstGeom prst="rect">
            <a:avLst/>
          </a:prstGeom>
          <a:noFill/>
        </p:spPr>
        <p:txBody>
          <a:bodyPr wrap="square" rtlCol="0">
            <a:spAutoFit/>
          </a:bodyPr>
          <a:lstStyle/>
          <a:p>
            <a:r>
              <a:rPr lang="en-US" sz="1000" dirty="0"/>
              <a:t>9</a:t>
            </a:r>
          </a:p>
        </p:txBody>
      </p:sp>
      <p:sp>
        <p:nvSpPr>
          <p:cNvPr id="15" name="CuadroTexto 14"/>
          <p:cNvSpPr txBox="1"/>
          <p:nvPr/>
        </p:nvSpPr>
        <p:spPr>
          <a:xfrm>
            <a:off x="7112001" y="5236772"/>
            <a:ext cx="3879273" cy="261610"/>
          </a:xfrm>
          <a:prstGeom prst="rect">
            <a:avLst/>
          </a:prstGeom>
          <a:noFill/>
        </p:spPr>
        <p:txBody>
          <a:bodyPr wrap="square" rtlCol="0">
            <a:spAutoFit/>
          </a:bodyPr>
          <a:lstStyle/>
          <a:p>
            <a:r>
              <a:rPr lang="en-US" sz="1050" i="1" dirty="0" smtClean="0"/>
              <a:t>* Size of the bubble represents GNI</a:t>
            </a:r>
            <a:endParaRPr lang="en-US" sz="1050" i="1" dirty="0"/>
          </a:p>
        </p:txBody>
      </p:sp>
    </p:spTree>
    <p:extLst>
      <p:ext uri="{BB962C8B-B14F-4D97-AF65-F5344CB8AC3E}">
        <p14:creationId xmlns:p14="http://schemas.microsoft.com/office/powerpoint/2010/main" val="2416943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to 9" hidden="1"/>
          <p:cNvGraphicFramePr>
            <a:graphicFrameLocks noChangeAspect="1"/>
          </p:cNvGraphicFramePr>
          <p:nvPr>
            <p:custDataLst>
              <p:tags r:id="rId2"/>
            </p:custDataLst>
            <p:extLst>
              <p:ext uri="{D42A27DB-BD31-4B8C-83A1-F6EECF244321}">
                <p14:modId xmlns:p14="http://schemas.microsoft.com/office/powerpoint/2010/main" val="8858794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7" name="Diapositiva de think-cell" r:id="rId6" imgW="425" imgH="424" progId="TCLayout.ActiveDocument.1">
                  <p:embed/>
                </p:oleObj>
              </mc:Choice>
              <mc:Fallback>
                <p:oleObj name="Diapositiva de think-cell" r:id="rId6" imgW="425" imgH="42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ángulo 8"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4400" b="1" dirty="0">
              <a:latin typeface="Franklin Gothic Medium" panose="020B0603020102020204" pitchFamily="34" charset="0"/>
              <a:ea typeface="+mj-ea"/>
              <a:cs typeface="+mj-cs"/>
              <a:sym typeface="Franklin Gothic Medium" panose="020B0603020102020204" pitchFamily="34" charset="0"/>
            </a:endParaRPr>
          </a:p>
        </p:txBody>
      </p:sp>
      <p:sp>
        <p:nvSpPr>
          <p:cNvPr id="2" name="Title 1">
            <a:extLst>
              <a:ext uri="{FF2B5EF4-FFF2-40B4-BE49-F238E27FC236}">
                <a16:creationId xmlns:a16="http://schemas.microsoft.com/office/drawing/2014/main" id="{E6DE4620-D3A6-1247-854F-3B3D0D29372C}"/>
              </a:ext>
            </a:extLst>
          </p:cNvPr>
          <p:cNvSpPr>
            <a:spLocks noGrp="1"/>
          </p:cNvSpPr>
          <p:nvPr>
            <p:ph type="title"/>
          </p:nvPr>
        </p:nvSpPr>
        <p:spPr/>
        <p:txBody>
          <a:bodyPr/>
          <a:lstStyle/>
          <a:p>
            <a:r>
              <a:rPr lang="en-US" dirty="0"/>
              <a:t>Health Expenditure (cont.)</a:t>
            </a:r>
          </a:p>
        </p:txBody>
      </p:sp>
      <p:sp>
        <p:nvSpPr>
          <p:cNvPr id="8" name="CuadroTexto 7"/>
          <p:cNvSpPr txBox="1"/>
          <p:nvPr/>
        </p:nvSpPr>
        <p:spPr>
          <a:xfrm>
            <a:off x="7629236" y="2810375"/>
            <a:ext cx="3724564" cy="2126864"/>
          </a:xfrm>
          <a:prstGeom prst="rect">
            <a:avLst/>
          </a:prstGeom>
          <a:noFill/>
        </p:spPr>
        <p:txBody>
          <a:bodyPr wrap="square" rtlCol="0">
            <a:spAutoFit/>
          </a:bodyPr>
          <a:lstStyle/>
          <a:p>
            <a:pPr>
              <a:lnSpc>
                <a:spcPct val="150000"/>
              </a:lnSpc>
            </a:pPr>
            <a:r>
              <a:rPr lang="en-US" dirty="0"/>
              <a:t>There is a low correlation between Health Expenditure and Hospital Beds; a high expenditure in health does not necessarily </a:t>
            </a:r>
            <a:r>
              <a:rPr lang="en-US" dirty="0" smtClean="0"/>
              <a:t>translates into hospital </a:t>
            </a:r>
            <a:r>
              <a:rPr lang="en-US" dirty="0"/>
              <a:t>beds</a:t>
            </a:r>
            <a:r>
              <a:rPr lang="en-US" dirty="0" smtClean="0"/>
              <a:t>.</a:t>
            </a:r>
          </a:p>
        </p:txBody>
      </p:sp>
      <p:pic>
        <p:nvPicPr>
          <p:cNvPr id="12" name="Imagen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1547024"/>
            <a:ext cx="6355636" cy="4539740"/>
          </a:xfrm>
          <a:prstGeom prst="rect">
            <a:avLst/>
          </a:prstGeom>
        </p:spPr>
      </p:pic>
      <p:sp>
        <p:nvSpPr>
          <p:cNvPr id="7" name="CuadroTexto 6"/>
          <p:cNvSpPr txBox="1"/>
          <p:nvPr/>
        </p:nvSpPr>
        <p:spPr>
          <a:xfrm>
            <a:off x="73888" y="6557817"/>
            <a:ext cx="314036" cy="246221"/>
          </a:xfrm>
          <a:prstGeom prst="rect">
            <a:avLst/>
          </a:prstGeom>
          <a:noFill/>
        </p:spPr>
        <p:txBody>
          <a:bodyPr wrap="square" rtlCol="0">
            <a:spAutoFit/>
          </a:bodyPr>
          <a:lstStyle/>
          <a:p>
            <a:r>
              <a:rPr lang="en-US" sz="1000" dirty="0"/>
              <a:t>10</a:t>
            </a:r>
          </a:p>
        </p:txBody>
      </p:sp>
    </p:spTree>
    <p:extLst>
      <p:ext uri="{BB962C8B-B14F-4D97-AF65-F5344CB8AC3E}">
        <p14:creationId xmlns:p14="http://schemas.microsoft.com/office/powerpoint/2010/main" val="3874239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to 4" hidden="1"/>
          <p:cNvGraphicFramePr>
            <a:graphicFrameLocks noChangeAspect="1"/>
          </p:cNvGraphicFramePr>
          <p:nvPr>
            <p:custDataLst>
              <p:tags r:id="rId2"/>
            </p:custDataLst>
            <p:extLst>
              <p:ext uri="{D42A27DB-BD31-4B8C-83A1-F6EECF244321}">
                <p14:modId xmlns:p14="http://schemas.microsoft.com/office/powerpoint/2010/main" val="31196742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56" name="Diapositiva de think-cell" r:id="rId5" imgW="425" imgH="424" progId="TCLayout.ActiveDocument.1">
                  <p:embed/>
                </p:oleObj>
              </mc:Choice>
              <mc:Fallback>
                <p:oleObj name="Diapositiva de think-cell" r:id="rId5" imgW="425" imgH="42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ángulo 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4400" b="1" dirty="0">
              <a:latin typeface="Franklin Gothic Medium" panose="020B0603020102020204" pitchFamily="34" charset="0"/>
              <a:ea typeface="+mj-ea"/>
              <a:cs typeface="+mj-cs"/>
              <a:sym typeface="Franklin Gothic Medium" panose="020B0603020102020204"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6BB03AD-A036-E74E-B626-690024EF059E}"/>
              </a:ext>
            </a:extLst>
          </p:cNvPr>
          <p:cNvPicPr>
            <a:picLocks noChangeAspect="1"/>
          </p:cNvPicPr>
          <p:nvPr/>
        </p:nvPicPr>
        <p:blipFill rotWithShape="1">
          <a:blip r:embed="rId7"/>
          <a:srcRect l="5233" t="10429" r="18285" b="10865"/>
          <a:stretch/>
        </p:blipFill>
        <p:spPr>
          <a:xfrm>
            <a:off x="180757" y="1662869"/>
            <a:ext cx="11853535" cy="4879276"/>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6DE4620-D3A6-1247-854F-3B3D0D29372C}"/>
              </a:ext>
            </a:extLst>
          </p:cNvPr>
          <p:cNvSpPr>
            <a:spLocks noGrp="1"/>
          </p:cNvSpPr>
          <p:nvPr>
            <p:ph type="title"/>
          </p:nvPr>
        </p:nvSpPr>
        <p:spPr/>
        <p:txBody>
          <a:bodyPr/>
          <a:lstStyle/>
          <a:p>
            <a:r>
              <a:rPr lang="en-US" dirty="0"/>
              <a:t>Correlation Matrix</a:t>
            </a:r>
          </a:p>
        </p:txBody>
      </p:sp>
      <p:sp>
        <p:nvSpPr>
          <p:cNvPr id="3" name="Rectangle 2">
            <a:extLst>
              <a:ext uri="{FF2B5EF4-FFF2-40B4-BE49-F238E27FC236}">
                <a16:creationId xmlns:a16="http://schemas.microsoft.com/office/drawing/2014/main" id="{D28736B3-EADE-624F-9C77-4E67A1993D2D}"/>
              </a:ext>
            </a:extLst>
          </p:cNvPr>
          <p:cNvSpPr/>
          <p:nvPr/>
        </p:nvSpPr>
        <p:spPr>
          <a:xfrm>
            <a:off x="1295395" y="1397669"/>
            <a:ext cx="1981200" cy="1015663"/>
          </a:xfrm>
          <a:prstGeom prst="rect">
            <a:avLst/>
          </a:prstGeom>
          <a:solidFill>
            <a:schemeClr val="accent4">
              <a:lumMod val="20000"/>
              <a:lumOff val="80000"/>
            </a:schemeClr>
          </a:solidFill>
          <a:ln>
            <a:noFill/>
          </a:ln>
          <a:effectLst>
            <a:outerShdw blurRad="50800" dist="38100" dir="2700000" algn="tl" rotWithShape="0">
              <a:prstClr val="black">
                <a:alpha val="40000"/>
              </a:prstClr>
            </a:outerShdw>
          </a:effectLst>
        </p:spPr>
        <p:txBody>
          <a:bodyPr wrap="square">
            <a:spAutoFit/>
          </a:bodyPr>
          <a:lstStyle/>
          <a:p>
            <a:r>
              <a:rPr lang="en-US" sz="1200" b="1" u="sng" dirty="0"/>
              <a:t>Strength of Association Key: </a:t>
            </a:r>
          </a:p>
          <a:p>
            <a:r>
              <a:rPr lang="en-US" sz="1200" dirty="0"/>
              <a:t>r &lt; 0.3 | None </a:t>
            </a:r>
          </a:p>
          <a:p>
            <a:r>
              <a:rPr lang="en-US" sz="1200" dirty="0"/>
              <a:t>r = [0.3,0.5] | Weak </a:t>
            </a:r>
          </a:p>
          <a:p>
            <a:r>
              <a:rPr lang="en-US" sz="1200" dirty="0"/>
              <a:t>r = [0.5,0.7] | Moderate </a:t>
            </a:r>
          </a:p>
          <a:p>
            <a:r>
              <a:rPr lang="en-US" sz="1200" dirty="0"/>
              <a:t>r &gt;= 0.7 | Strong</a:t>
            </a:r>
          </a:p>
        </p:txBody>
      </p:sp>
      <p:sp>
        <p:nvSpPr>
          <p:cNvPr id="7" name="CuadroTexto 6"/>
          <p:cNvSpPr txBox="1"/>
          <p:nvPr/>
        </p:nvSpPr>
        <p:spPr>
          <a:xfrm>
            <a:off x="73888" y="6557817"/>
            <a:ext cx="314036" cy="246221"/>
          </a:xfrm>
          <a:prstGeom prst="rect">
            <a:avLst/>
          </a:prstGeom>
          <a:noFill/>
        </p:spPr>
        <p:txBody>
          <a:bodyPr wrap="square" rtlCol="0">
            <a:spAutoFit/>
          </a:bodyPr>
          <a:lstStyle/>
          <a:p>
            <a:r>
              <a:rPr lang="en-US" sz="1000" dirty="0" smtClean="0"/>
              <a:t>11</a:t>
            </a:r>
            <a:endParaRPr lang="en-US" sz="1000" dirty="0"/>
          </a:p>
        </p:txBody>
      </p:sp>
    </p:spTree>
    <p:extLst>
      <p:ext uri="{BB962C8B-B14F-4D97-AF65-F5344CB8AC3E}">
        <p14:creationId xmlns:p14="http://schemas.microsoft.com/office/powerpoint/2010/main" val="3615924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C205A-BA9C-A54C-86CF-F416DDD63F1A}"/>
              </a:ext>
            </a:extLst>
          </p:cNvPr>
          <p:cNvSpPr>
            <a:spLocks noGrp="1"/>
          </p:cNvSpPr>
          <p:nvPr>
            <p:ph type="title"/>
          </p:nvPr>
        </p:nvSpPr>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B04E9664-377A-F843-B694-1F608655AC91}"/>
              </a:ext>
            </a:extLst>
          </p:cNvPr>
          <p:cNvSpPr>
            <a:spLocks noGrp="1"/>
          </p:cNvSpPr>
          <p:nvPr>
            <p:ph idx="1"/>
          </p:nvPr>
        </p:nvSpPr>
        <p:spPr/>
        <p:txBody>
          <a:bodyPr>
            <a:normAutofit/>
          </a:bodyPr>
          <a:lstStyle/>
          <a:p>
            <a:r>
              <a:rPr lang="en-US" sz="2000" dirty="0"/>
              <a:t>COVID-19 has widely spread around the globe with variable impacts across countries but </a:t>
            </a:r>
            <a:r>
              <a:rPr lang="en-US" sz="2000" dirty="0" smtClean="0"/>
              <a:t>hard-hitting </a:t>
            </a:r>
            <a:r>
              <a:rPr lang="en-US" sz="2000" dirty="0"/>
              <a:t>Europe and the US.</a:t>
            </a:r>
          </a:p>
          <a:p>
            <a:r>
              <a:rPr lang="en-US" sz="2000" dirty="0"/>
              <a:t>There is not high correlation between mortality rates and health expenditure, number of hospital beds and </a:t>
            </a:r>
            <a:r>
              <a:rPr lang="en-US" sz="2000" dirty="0" smtClean="0"/>
              <a:t>GNI, although we have some outliers per region and income bucket.</a:t>
            </a:r>
            <a:endParaRPr lang="en-US" sz="2000" dirty="0"/>
          </a:p>
          <a:p>
            <a:r>
              <a:rPr lang="en-US" sz="2000" dirty="0"/>
              <a:t>Countries with the highest health expenditures do not necessarily have the most number of beds, which translates in different mortality rates. For instance, France, Sweden, Belgium, Netherlands, UK, Spain, and Italy are amongst the highest expenditures as % of GDP but also show high mortality rates (above 10%).</a:t>
            </a:r>
          </a:p>
          <a:p>
            <a:r>
              <a:rPr lang="en-US" sz="2000" dirty="0" smtClean="0"/>
              <a:t>No </a:t>
            </a:r>
            <a:r>
              <a:rPr lang="en-US" sz="2000" dirty="0"/>
              <a:t>alarming mortality rates or high number of cases reported in low income countries (with also low health expenditures) which could be related </a:t>
            </a:r>
            <a:r>
              <a:rPr lang="en-US" sz="2000" dirty="0" smtClean="0"/>
              <a:t>to a) scarce information or b) lack </a:t>
            </a:r>
            <a:r>
              <a:rPr lang="en-US" sz="2000" dirty="0"/>
              <a:t>of COVID tests ran in such geographies.</a:t>
            </a:r>
          </a:p>
          <a:p>
            <a:pPr marL="0" indent="0">
              <a:buNone/>
            </a:pPr>
            <a:endParaRPr lang="en-US" sz="2000" dirty="0"/>
          </a:p>
          <a:p>
            <a:endParaRPr lang="en-US" sz="2000" dirty="0"/>
          </a:p>
          <a:p>
            <a:endParaRPr lang="en-US" sz="2000" dirty="0"/>
          </a:p>
        </p:txBody>
      </p:sp>
      <p:sp>
        <p:nvSpPr>
          <p:cNvPr id="4" name="CuadroTexto 3"/>
          <p:cNvSpPr txBox="1"/>
          <p:nvPr/>
        </p:nvSpPr>
        <p:spPr>
          <a:xfrm>
            <a:off x="73888" y="6557817"/>
            <a:ext cx="314036" cy="246221"/>
          </a:xfrm>
          <a:prstGeom prst="rect">
            <a:avLst/>
          </a:prstGeom>
          <a:noFill/>
        </p:spPr>
        <p:txBody>
          <a:bodyPr wrap="square" rtlCol="0">
            <a:spAutoFit/>
          </a:bodyPr>
          <a:lstStyle/>
          <a:p>
            <a:r>
              <a:rPr lang="en-US" sz="1000" dirty="0" smtClean="0"/>
              <a:t>12</a:t>
            </a:r>
            <a:endParaRPr lang="en-US" sz="1000" dirty="0"/>
          </a:p>
        </p:txBody>
      </p:sp>
    </p:spTree>
    <p:extLst>
      <p:ext uri="{BB962C8B-B14F-4D97-AF65-F5344CB8AC3E}">
        <p14:creationId xmlns:p14="http://schemas.microsoft.com/office/powerpoint/2010/main" val="2424740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4F2A-56C6-1E4B-BE0F-6196B2F8E53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4F7A60B-0957-CC47-ACFF-BFFECAF0976F}"/>
              </a:ext>
            </a:extLst>
          </p:cNvPr>
          <p:cNvSpPr>
            <a:spLocks noGrp="1"/>
          </p:cNvSpPr>
          <p:nvPr>
            <p:ph idx="1"/>
          </p:nvPr>
        </p:nvSpPr>
        <p:spPr>
          <a:xfrm>
            <a:off x="838200" y="1276996"/>
            <a:ext cx="10515600" cy="4921656"/>
          </a:xfrm>
        </p:spPr>
        <p:txBody>
          <a:bodyPr>
            <a:normAutofit/>
          </a:bodyPr>
          <a:lstStyle/>
          <a:p>
            <a:endParaRPr lang="en-US" b="1" dirty="0"/>
          </a:p>
          <a:p>
            <a:r>
              <a:rPr lang="en-US" b="1" dirty="0"/>
              <a:t>Motivation</a:t>
            </a:r>
          </a:p>
          <a:p>
            <a:endParaRPr lang="en-US" b="1" dirty="0"/>
          </a:p>
          <a:p>
            <a:r>
              <a:rPr lang="en-US" b="1" dirty="0"/>
              <a:t>Data-mining and wrangling</a:t>
            </a:r>
          </a:p>
          <a:p>
            <a:endParaRPr lang="en-US" b="1" dirty="0"/>
          </a:p>
          <a:p>
            <a:r>
              <a:rPr lang="en-US" b="1" dirty="0"/>
              <a:t>Data visualization and analysis</a:t>
            </a:r>
          </a:p>
          <a:p>
            <a:endParaRPr lang="en-US" b="1" dirty="0"/>
          </a:p>
          <a:p>
            <a:r>
              <a:rPr lang="en-US" b="1" dirty="0"/>
              <a:t>Conclusions</a:t>
            </a:r>
          </a:p>
          <a:p>
            <a:endParaRPr lang="en-US" b="1" dirty="0"/>
          </a:p>
          <a:p>
            <a:endParaRPr lang="en-US" b="1" dirty="0"/>
          </a:p>
          <a:p>
            <a:endParaRPr lang="en-US" dirty="0"/>
          </a:p>
          <a:p>
            <a:pPr lvl="1"/>
            <a:endParaRPr lang="en-US" dirty="0"/>
          </a:p>
          <a:p>
            <a:pPr lvl="1"/>
            <a:endParaRPr lang="en-US" dirty="0"/>
          </a:p>
        </p:txBody>
      </p:sp>
    </p:spTree>
    <p:extLst>
      <p:ext uri="{BB962C8B-B14F-4D97-AF65-F5344CB8AC3E}">
        <p14:creationId xmlns:p14="http://schemas.microsoft.com/office/powerpoint/2010/main" val="2226235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FA537-B0CF-F54B-A296-833D130B6FB5}"/>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3567ECF5-F980-C74F-B198-192C4242745D}"/>
              </a:ext>
            </a:extLst>
          </p:cNvPr>
          <p:cNvSpPr>
            <a:spLocks noGrp="1"/>
          </p:cNvSpPr>
          <p:nvPr>
            <p:ph idx="1"/>
          </p:nvPr>
        </p:nvSpPr>
        <p:spPr>
          <a:xfrm>
            <a:off x="838200" y="1830328"/>
            <a:ext cx="10515600" cy="4474233"/>
          </a:xfrm>
        </p:spPr>
        <p:txBody>
          <a:bodyPr/>
          <a:lstStyle/>
          <a:p>
            <a:r>
              <a:rPr lang="en-US" sz="2400" dirty="0"/>
              <a:t>Beginning at the end of 2019 and grossly picking up momentum in 2020, the world is currently facing a global COVID-19 pandemic caused by the SARS-CoV-2 </a:t>
            </a:r>
            <a:r>
              <a:rPr lang="en-US" sz="2400" dirty="0" smtClean="0"/>
              <a:t>virus. As </a:t>
            </a:r>
            <a:r>
              <a:rPr lang="en-US" sz="2400" dirty="0"/>
              <a:t>of May 2020, COVID-19 has affected over </a:t>
            </a:r>
            <a:r>
              <a:rPr lang="en-US" sz="2400" dirty="0" smtClean="0"/>
              <a:t>4 M </a:t>
            </a:r>
            <a:r>
              <a:rPr lang="en-US" sz="2400" dirty="0"/>
              <a:t>people worldwide now claiming </a:t>
            </a:r>
            <a:r>
              <a:rPr lang="en-US" sz="2400"/>
              <a:t>over </a:t>
            </a:r>
            <a:r>
              <a:rPr lang="en-US" sz="2400" smtClean="0"/>
              <a:t>300</a:t>
            </a:r>
            <a:r>
              <a:rPr lang="en-US" sz="2400" smtClean="0"/>
              <a:t> </a:t>
            </a:r>
            <a:r>
              <a:rPr lang="en-US" sz="2400" dirty="0" smtClean="0"/>
              <a:t>K lives.</a:t>
            </a:r>
            <a:endParaRPr lang="en-US" sz="2400" dirty="0"/>
          </a:p>
          <a:p>
            <a:r>
              <a:rPr lang="en-US" sz="2400" dirty="0"/>
              <a:t>Is this pandemic impacting nations indiscriminately or are there </a:t>
            </a:r>
            <a:r>
              <a:rPr lang="en-US" sz="2400" dirty="0" smtClean="0"/>
              <a:t>regions more affected than others? Should lower income countries be more exposed to COVID-19 cases and deaths?</a:t>
            </a:r>
            <a:endParaRPr lang="en-US" sz="2400" dirty="0"/>
          </a:p>
          <a:p>
            <a:r>
              <a:rPr lang="en-US" sz="2400" dirty="0"/>
              <a:t>Are there specific correlations between mortality rates and factors such as health expenditure, number of hospital </a:t>
            </a:r>
            <a:r>
              <a:rPr lang="en-US" sz="2400" dirty="0" smtClean="0"/>
              <a:t>beds, </a:t>
            </a:r>
            <a:r>
              <a:rPr lang="en-US" sz="2400" dirty="0"/>
              <a:t>and GNI</a:t>
            </a:r>
            <a:r>
              <a:rPr lang="en-US" sz="2400" dirty="0" smtClean="0"/>
              <a:t>?</a:t>
            </a:r>
          </a:p>
          <a:p>
            <a:r>
              <a:rPr lang="en-US" sz="2400" dirty="0" smtClean="0"/>
              <a:t>Are nations with high health expenditures and more hospital beds having lower mortality rates?</a:t>
            </a:r>
            <a:endParaRPr lang="en-US" sz="2400" dirty="0"/>
          </a:p>
          <a:p>
            <a:endParaRPr lang="en-US" dirty="0"/>
          </a:p>
        </p:txBody>
      </p:sp>
      <p:sp>
        <p:nvSpPr>
          <p:cNvPr id="4" name="CuadroTexto 3"/>
          <p:cNvSpPr txBox="1"/>
          <p:nvPr/>
        </p:nvSpPr>
        <p:spPr>
          <a:xfrm>
            <a:off x="73888" y="6557817"/>
            <a:ext cx="314036" cy="246221"/>
          </a:xfrm>
          <a:prstGeom prst="rect">
            <a:avLst/>
          </a:prstGeom>
          <a:noFill/>
        </p:spPr>
        <p:txBody>
          <a:bodyPr wrap="square" rtlCol="0">
            <a:spAutoFit/>
          </a:bodyPr>
          <a:lstStyle/>
          <a:p>
            <a:r>
              <a:rPr lang="en-US" sz="1000" dirty="0"/>
              <a:t>1</a:t>
            </a:r>
          </a:p>
        </p:txBody>
      </p:sp>
    </p:spTree>
    <p:extLst>
      <p:ext uri="{BB962C8B-B14F-4D97-AF65-F5344CB8AC3E}">
        <p14:creationId xmlns:p14="http://schemas.microsoft.com/office/powerpoint/2010/main" val="2187410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8AC2B-7B6A-4C47-A2E1-97BF92F2DFD7}"/>
              </a:ext>
            </a:extLst>
          </p:cNvPr>
          <p:cNvSpPr>
            <a:spLocks noGrp="1"/>
          </p:cNvSpPr>
          <p:nvPr>
            <p:ph type="title"/>
          </p:nvPr>
        </p:nvSpPr>
        <p:spPr/>
        <p:txBody>
          <a:bodyPr/>
          <a:lstStyle/>
          <a:p>
            <a:r>
              <a:rPr lang="en-US" dirty="0"/>
              <a:t>Data Mining</a:t>
            </a:r>
          </a:p>
        </p:txBody>
      </p:sp>
      <p:sp>
        <p:nvSpPr>
          <p:cNvPr id="3" name="Content Placeholder 2">
            <a:extLst>
              <a:ext uri="{FF2B5EF4-FFF2-40B4-BE49-F238E27FC236}">
                <a16:creationId xmlns:a16="http://schemas.microsoft.com/office/drawing/2014/main" id="{2E6D006F-D408-B543-BAE0-62131CCC3B3C}"/>
              </a:ext>
            </a:extLst>
          </p:cNvPr>
          <p:cNvSpPr>
            <a:spLocks noGrp="1"/>
          </p:cNvSpPr>
          <p:nvPr>
            <p:ph idx="1"/>
          </p:nvPr>
        </p:nvSpPr>
        <p:spPr>
          <a:xfrm>
            <a:off x="838200" y="1830327"/>
            <a:ext cx="10515600" cy="4474233"/>
          </a:xfrm>
        </p:spPr>
        <p:txBody>
          <a:bodyPr>
            <a:normAutofit/>
          </a:bodyPr>
          <a:lstStyle/>
          <a:p>
            <a:r>
              <a:rPr lang="en-US" sz="2400" b="1" dirty="0"/>
              <a:t>World Health Organization</a:t>
            </a:r>
            <a:endParaRPr lang="en-US" sz="2400" dirty="0"/>
          </a:p>
          <a:p>
            <a:pPr lvl="1"/>
            <a:r>
              <a:rPr lang="en-US" sz="2000" dirty="0">
                <a:solidFill>
                  <a:schemeClr val="accent2"/>
                </a:solidFill>
              </a:rPr>
              <a:t>COVID-19 cases per country </a:t>
            </a:r>
            <a:r>
              <a:rPr lang="en-US" sz="2000" i="1" dirty="0">
                <a:solidFill>
                  <a:schemeClr val="accent2"/>
                </a:solidFill>
              </a:rPr>
              <a:t>(as of May 5, 2020)</a:t>
            </a:r>
          </a:p>
          <a:p>
            <a:pPr lvl="1"/>
            <a:r>
              <a:rPr lang="en-US" sz="2000" dirty="0">
                <a:solidFill>
                  <a:srgbClr val="00B050"/>
                </a:solidFill>
              </a:rPr>
              <a:t>Hospital Beds per 10,000 ppl</a:t>
            </a:r>
          </a:p>
          <a:p>
            <a:r>
              <a:rPr lang="en-US" sz="2400" b="1" dirty="0"/>
              <a:t>World Bank Organization</a:t>
            </a:r>
            <a:endParaRPr lang="en-US" sz="2400" dirty="0"/>
          </a:p>
          <a:p>
            <a:pPr lvl="1"/>
            <a:r>
              <a:rPr lang="en-US" sz="2000" dirty="0">
                <a:solidFill>
                  <a:schemeClr val="accent2"/>
                </a:solidFill>
              </a:rPr>
              <a:t>Health Expenditures</a:t>
            </a:r>
          </a:p>
          <a:p>
            <a:pPr lvl="2"/>
            <a:r>
              <a:rPr lang="en-US" sz="1800" dirty="0">
                <a:solidFill>
                  <a:schemeClr val="accent2"/>
                </a:solidFill>
              </a:rPr>
              <a:t>$USD spent</a:t>
            </a:r>
          </a:p>
          <a:p>
            <a:pPr lvl="2"/>
            <a:r>
              <a:rPr lang="en-US" sz="1800" dirty="0">
                <a:solidFill>
                  <a:schemeClr val="accent2"/>
                </a:solidFill>
              </a:rPr>
              <a:t>% of gross domestic product (GDP)</a:t>
            </a:r>
          </a:p>
          <a:p>
            <a:pPr lvl="1"/>
            <a:r>
              <a:rPr lang="en-US" sz="2000" dirty="0">
                <a:solidFill>
                  <a:srgbClr val="00B050"/>
                </a:solidFill>
              </a:rPr>
              <a:t>Gross national Income (GNI) per capita – i.e., measure of standard of living</a:t>
            </a:r>
          </a:p>
          <a:p>
            <a:r>
              <a:rPr lang="en-US" sz="2400" b="1" dirty="0"/>
              <a:t>RE</a:t>
            </a:r>
            <a:r>
              <a:rPr lang="en-US" sz="2400" dirty="0"/>
              <a:t>presentational </a:t>
            </a:r>
            <a:r>
              <a:rPr lang="en-US" sz="2400" b="1" dirty="0"/>
              <a:t>S</a:t>
            </a:r>
            <a:r>
              <a:rPr lang="en-US" sz="2400" dirty="0"/>
              <a:t>tate </a:t>
            </a:r>
            <a:r>
              <a:rPr lang="en-US" sz="2400" b="1" dirty="0"/>
              <a:t>T</a:t>
            </a:r>
            <a:r>
              <a:rPr lang="en-US" sz="2400" dirty="0"/>
              <a:t>ransfer</a:t>
            </a:r>
            <a:r>
              <a:rPr lang="en-US" sz="2400" b="1" dirty="0"/>
              <a:t> (REST) Countries</a:t>
            </a:r>
          </a:p>
          <a:p>
            <a:pPr lvl="1"/>
            <a:r>
              <a:rPr lang="en-US" sz="2000" dirty="0">
                <a:solidFill>
                  <a:srgbClr val="00B050"/>
                </a:solidFill>
              </a:rPr>
              <a:t>ISO 3166-1 alpha-3 codes for country names</a:t>
            </a:r>
          </a:p>
        </p:txBody>
      </p:sp>
      <p:sp>
        <p:nvSpPr>
          <p:cNvPr id="4" name="TextBox 3">
            <a:extLst>
              <a:ext uri="{FF2B5EF4-FFF2-40B4-BE49-F238E27FC236}">
                <a16:creationId xmlns:a16="http://schemas.microsoft.com/office/drawing/2014/main" id="{B47B0579-3602-E14B-AD0B-43C590F5B607}"/>
              </a:ext>
            </a:extLst>
          </p:cNvPr>
          <p:cNvSpPr txBox="1"/>
          <p:nvPr/>
        </p:nvSpPr>
        <p:spPr>
          <a:xfrm>
            <a:off x="8001648" y="5987673"/>
            <a:ext cx="3852721" cy="369332"/>
          </a:xfrm>
          <a:prstGeom prst="rect">
            <a:avLst/>
          </a:prstGeom>
          <a:noFill/>
        </p:spPr>
        <p:txBody>
          <a:bodyPr wrap="none" rtlCol="0">
            <a:spAutoFit/>
          </a:bodyPr>
          <a:lstStyle/>
          <a:p>
            <a:r>
              <a:rPr lang="en-US" dirty="0"/>
              <a:t>**Formats via </a:t>
            </a:r>
            <a:r>
              <a:rPr lang="en-US" b="1" dirty="0">
                <a:solidFill>
                  <a:schemeClr val="accent2"/>
                </a:solidFill>
              </a:rPr>
              <a:t>CSV file imports </a:t>
            </a:r>
            <a:r>
              <a:rPr lang="en-US" dirty="0"/>
              <a:t>and </a:t>
            </a:r>
            <a:r>
              <a:rPr lang="en-US" b="1" dirty="0">
                <a:solidFill>
                  <a:srgbClr val="00B050"/>
                </a:solidFill>
              </a:rPr>
              <a:t>API</a:t>
            </a:r>
          </a:p>
        </p:txBody>
      </p:sp>
      <p:sp>
        <p:nvSpPr>
          <p:cNvPr id="5" name="CuadroTexto 4"/>
          <p:cNvSpPr txBox="1"/>
          <p:nvPr/>
        </p:nvSpPr>
        <p:spPr>
          <a:xfrm>
            <a:off x="73888" y="6557817"/>
            <a:ext cx="314036" cy="246221"/>
          </a:xfrm>
          <a:prstGeom prst="rect">
            <a:avLst/>
          </a:prstGeom>
          <a:noFill/>
        </p:spPr>
        <p:txBody>
          <a:bodyPr wrap="square" rtlCol="0">
            <a:spAutoFit/>
          </a:bodyPr>
          <a:lstStyle/>
          <a:p>
            <a:r>
              <a:rPr lang="en-US" sz="1000" dirty="0"/>
              <a:t>2</a:t>
            </a:r>
          </a:p>
        </p:txBody>
      </p:sp>
    </p:spTree>
    <p:extLst>
      <p:ext uri="{BB962C8B-B14F-4D97-AF65-F5344CB8AC3E}">
        <p14:creationId xmlns:p14="http://schemas.microsoft.com/office/powerpoint/2010/main" val="1155936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789AA-752E-2742-8B74-722A609FFE54}"/>
              </a:ext>
            </a:extLst>
          </p:cNvPr>
          <p:cNvSpPr>
            <a:spLocks noGrp="1"/>
          </p:cNvSpPr>
          <p:nvPr>
            <p:ph type="title"/>
          </p:nvPr>
        </p:nvSpPr>
        <p:spPr/>
        <p:txBody>
          <a:bodyPr/>
          <a:lstStyle/>
          <a:p>
            <a:r>
              <a:rPr lang="en-US" dirty="0"/>
              <a:t>Data Wrangling </a:t>
            </a:r>
          </a:p>
        </p:txBody>
      </p:sp>
      <p:sp>
        <p:nvSpPr>
          <p:cNvPr id="3" name="Content Placeholder 2">
            <a:extLst>
              <a:ext uri="{FF2B5EF4-FFF2-40B4-BE49-F238E27FC236}">
                <a16:creationId xmlns:a16="http://schemas.microsoft.com/office/drawing/2014/main" id="{43594135-1781-0849-8528-A7CC538807F7}"/>
              </a:ext>
            </a:extLst>
          </p:cNvPr>
          <p:cNvSpPr>
            <a:spLocks noGrp="1"/>
          </p:cNvSpPr>
          <p:nvPr>
            <p:ph idx="1"/>
          </p:nvPr>
        </p:nvSpPr>
        <p:spPr>
          <a:xfrm>
            <a:off x="838200" y="1579162"/>
            <a:ext cx="10515600" cy="4474233"/>
          </a:xfrm>
        </p:spPr>
        <p:txBody>
          <a:bodyPr>
            <a:normAutofit/>
          </a:bodyPr>
          <a:lstStyle/>
          <a:p>
            <a:r>
              <a:rPr lang="en-US" sz="1600" dirty="0"/>
              <a:t>Employed two Jupyter Notebooks</a:t>
            </a:r>
          </a:p>
          <a:p>
            <a:pPr marL="914389" lvl="1" indent="-457200">
              <a:buFont typeface="+mj-lt"/>
              <a:buAutoNum type="arabicPeriod"/>
            </a:pPr>
            <a:r>
              <a:rPr lang="en-US" sz="1600" dirty="0"/>
              <a:t>Data mining and wrangling</a:t>
            </a:r>
          </a:p>
          <a:p>
            <a:pPr marL="914389" lvl="1" indent="-457200">
              <a:buFont typeface="+mj-lt"/>
              <a:buAutoNum type="arabicPeriod"/>
            </a:pPr>
            <a:r>
              <a:rPr lang="en-US" sz="1600" dirty="0"/>
              <a:t>Data visualization and analysis</a:t>
            </a:r>
          </a:p>
          <a:p>
            <a:r>
              <a:rPr lang="en-US" sz="1600" dirty="0"/>
              <a:t>Import raw data from CSV files and APIs</a:t>
            </a:r>
          </a:p>
          <a:p>
            <a:r>
              <a:rPr lang="en-US" sz="1600" dirty="0"/>
              <a:t>Extract points of interest and convert each data set into a DataFrame</a:t>
            </a:r>
          </a:p>
          <a:p>
            <a:r>
              <a:rPr lang="en-US" sz="1600" dirty="0"/>
              <a:t>Merge data to create a single master data file (CSV):</a:t>
            </a:r>
          </a:p>
          <a:p>
            <a:pPr lvl="1"/>
            <a:r>
              <a:rPr lang="en-US" sz="1600" dirty="0"/>
              <a:t>170 rows x 10 columns (indexed by = country)</a:t>
            </a:r>
          </a:p>
          <a:p>
            <a:pPr lvl="1"/>
            <a:r>
              <a:rPr lang="en-US" sz="1600" dirty="0"/>
              <a:t>Merging by country name was tricky </a:t>
            </a:r>
            <a:r>
              <a:rPr lang="en-US" sz="1600" dirty="0">
                <a:sym typeface="Wingdings" pitchFamily="2" charset="2"/>
              </a:rPr>
              <a:t> u</a:t>
            </a:r>
            <a:r>
              <a:rPr lang="en-US" sz="1600" dirty="0"/>
              <a:t>sed 3-letter country codes for cleaner merge</a:t>
            </a:r>
          </a:p>
        </p:txBody>
      </p:sp>
      <p:pic>
        <p:nvPicPr>
          <p:cNvPr id="5" name="Picture 4" descr="A screenshot of a cell phone&#10;&#10;Description automatically generated">
            <a:extLst>
              <a:ext uri="{FF2B5EF4-FFF2-40B4-BE49-F238E27FC236}">
                <a16:creationId xmlns:a16="http://schemas.microsoft.com/office/drawing/2014/main" id="{CD4F1104-B7C6-6342-A8FF-B897BB57D421}"/>
              </a:ext>
            </a:extLst>
          </p:cNvPr>
          <p:cNvPicPr>
            <a:picLocks noChangeAspect="1"/>
          </p:cNvPicPr>
          <p:nvPr/>
        </p:nvPicPr>
        <p:blipFill>
          <a:blip r:embed="rId2"/>
          <a:stretch>
            <a:fillRect/>
          </a:stretch>
        </p:blipFill>
        <p:spPr>
          <a:xfrm>
            <a:off x="1517989" y="4154708"/>
            <a:ext cx="9347410" cy="2473811"/>
          </a:xfrm>
          <a:prstGeom prst="rect">
            <a:avLst/>
          </a:prstGeom>
          <a:ln>
            <a:noFill/>
          </a:ln>
          <a:effectLst>
            <a:outerShdw blurRad="50800" dist="38100" dir="2700000" algn="tl" rotWithShape="0">
              <a:prstClr val="black">
                <a:alpha val="40000"/>
              </a:prstClr>
            </a:outerShdw>
          </a:effectLst>
        </p:spPr>
      </p:pic>
      <p:sp>
        <p:nvSpPr>
          <p:cNvPr id="6" name="CuadroTexto 5"/>
          <p:cNvSpPr txBox="1"/>
          <p:nvPr/>
        </p:nvSpPr>
        <p:spPr>
          <a:xfrm>
            <a:off x="73888" y="6557817"/>
            <a:ext cx="314036" cy="246221"/>
          </a:xfrm>
          <a:prstGeom prst="rect">
            <a:avLst/>
          </a:prstGeom>
          <a:noFill/>
        </p:spPr>
        <p:txBody>
          <a:bodyPr wrap="square" rtlCol="0">
            <a:spAutoFit/>
          </a:bodyPr>
          <a:lstStyle/>
          <a:p>
            <a:r>
              <a:rPr lang="en-US" sz="1000" dirty="0"/>
              <a:t>3</a:t>
            </a:r>
          </a:p>
        </p:txBody>
      </p:sp>
    </p:spTree>
    <p:extLst>
      <p:ext uri="{BB962C8B-B14F-4D97-AF65-F5344CB8AC3E}">
        <p14:creationId xmlns:p14="http://schemas.microsoft.com/office/powerpoint/2010/main" val="3894790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to 4" hidden="1"/>
          <p:cNvGraphicFramePr>
            <a:graphicFrameLocks noChangeAspect="1"/>
          </p:cNvGraphicFramePr>
          <p:nvPr>
            <p:custDataLst>
              <p:tags r:id="rId2"/>
            </p:custDataLst>
            <p:extLst>
              <p:ext uri="{D42A27DB-BD31-4B8C-83A1-F6EECF244321}">
                <p14:modId xmlns:p14="http://schemas.microsoft.com/office/powerpoint/2010/main" val="23786512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7" name="Diapositiva de think-cell" r:id="rId5" imgW="425" imgH="424" progId="TCLayout.ActiveDocument.1">
                  <p:embed/>
                </p:oleObj>
              </mc:Choice>
              <mc:Fallback>
                <p:oleObj name="Diapositiva de think-cell" r:id="rId5" imgW="425" imgH="42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ángulo 2"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4400" b="1" dirty="0">
              <a:latin typeface="Franklin Gothic Medium" panose="020B0603020102020204" pitchFamily="34" charset="0"/>
              <a:ea typeface="+mj-ea"/>
              <a:cs typeface="+mj-cs"/>
              <a:sym typeface="Franklin Gothic Medium" panose="020B0603020102020204" pitchFamily="34" charset="0"/>
            </a:endParaRPr>
          </a:p>
        </p:txBody>
      </p:sp>
      <p:sp>
        <p:nvSpPr>
          <p:cNvPr id="2" name="Title 1">
            <a:extLst>
              <a:ext uri="{FF2B5EF4-FFF2-40B4-BE49-F238E27FC236}">
                <a16:creationId xmlns:a16="http://schemas.microsoft.com/office/drawing/2014/main" id="{E6DE4620-D3A6-1247-854F-3B3D0D29372C}"/>
              </a:ext>
            </a:extLst>
          </p:cNvPr>
          <p:cNvSpPr>
            <a:spLocks noGrp="1"/>
          </p:cNvSpPr>
          <p:nvPr>
            <p:ph type="title"/>
          </p:nvPr>
        </p:nvSpPr>
        <p:spPr/>
        <p:txBody>
          <a:bodyPr/>
          <a:lstStyle/>
          <a:p>
            <a:r>
              <a:rPr lang="en-US" dirty="0"/>
              <a:t>Mortality rate heat-map</a:t>
            </a:r>
          </a:p>
        </p:txBody>
      </p:sp>
      <p:sp>
        <p:nvSpPr>
          <p:cNvPr id="7" name="TextBox 6">
            <a:extLst>
              <a:ext uri="{FF2B5EF4-FFF2-40B4-BE49-F238E27FC236}">
                <a16:creationId xmlns:a16="http://schemas.microsoft.com/office/drawing/2014/main" id="{71E8BF46-6EAB-994A-AFB8-FAA0CDE101CC}"/>
              </a:ext>
            </a:extLst>
          </p:cNvPr>
          <p:cNvSpPr txBox="1"/>
          <p:nvPr/>
        </p:nvSpPr>
        <p:spPr>
          <a:xfrm>
            <a:off x="450407" y="6281340"/>
            <a:ext cx="11554046" cy="307777"/>
          </a:xfrm>
          <a:prstGeom prst="rect">
            <a:avLst/>
          </a:prstGeom>
          <a:noFill/>
        </p:spPr>
        <p:txBody>
          <a:bodyPr wrap="square" rtlCol="0">
            <a:spAutoFit/>
          </a:bodyPr>
          <a:lstStyle/>
          <a:p>
            <a:r>
              <a:rPr lang="en-US" sz="1400" b="1" dirty="0"/>
              <a:t>With COVID mortality rate defined as (# of deaths)/(# of total cases), the map depicts the world’s hotspots with top 15 most mortal countries pin-pointed.</a:t>
            </a:r>
          </a:p>
        </p:txBody>
      </p:sp>
      <p:pic>
        <p:nvPicPr>
          <p:cNvPr id="4" name="Picture 3" descr="A picture containing looking, colorful, bird, young&#10;&#10;Description automatically generated">
            <a:extLst>
              <a:ext uri="{FF2B5EF4-FFF2-40B4-BE49-F238E27FC236}">
                <a16:creationId xmlns:a16="http://schemas.microsoft.com/office/drawing/2014/main" id="{A2607FE0-0637-E849-9346-BAF44C77058C}"/>
              </a:ext>
            </a:extLst>
          </p:cNvPr>
          <p:cNvPicPr>
            <a:picLocks noChangeAspect="1"/>
          </p:cNvPicPr>
          <p:nvPr/>
        </p:nvPicPr>
        <p:blipFill>
          <a:blip r:embed="rId7"/>
          <a:stretch>
            <a:fillRect/>
          </a:stretch>
        </p:blipFill>
        <p:spPr>
          <a:xfrm>
            <a:off x="1410701" y="1661976"/>
            <a:ext cx="9370598" cy="4647741"/>
          </a:xfrm>
          <a:prstGeom prst="rect">
            <a:avLst/>
          </a:prstGeom>
          <a:effectLst>
            <a:outerShdw blurRad="50800" dist="38100" dir="2700000" algn="tl" rotWithShape="0">
              <a:prstClr val="black">
                <a:alpha val="40000"/>
              </a:prstClr>
            </a:outerShdw>
          </a:effectLst>
        </p:spPr>
      </p:pic>
      <p:sp>
        <p:nvSpPr>
          <p:cNvPr id="8" name="CuadroTexto 7"/>
          <p:cNvSpPr txBox="1"/>
          <p:nvPr/>
        </p:nvSpPr>
        <p:spPr>
          <a:xfrm>
            <a:off x="73888" y="6557817"/>
            <a:ext cx="314036" cy="246221"/>
          </a:xfrm>
          <a:prstGeom prst="rect">
            <a:avLst/>
          </a:prstGeom>
          <a:noFill/>
        </p:spPr>
        <p:txBody>
          <a:bodyPr wrap="square" rtlCol="0">
            <a:spAutoFit/>
          </a:bodyPr>
          <a:lstStyle/>
          <a:p>
            <a:r>
              <a:rPr lang="en-US" sz="1000" dirty="0"/>
              <a:t>4</a:t>
            </a:r>
          </a:p>
        </p:txBody>
      </p:sp>
    </p:spTree>
    <p:extLst>
      <p:ext uri="{BB962C8B-B14F-4D97-AF65-F5344CB8AC3E}">
        <p14:creationId xmlns:p14="http://schemas.microsoft.com/office/powerpoint/2010/main" val="3305204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extLst>
              <p:ext uri="{D42A27DB-BD31-4B8C-83A1-F6EECF244321}">
                <p14:modId xmlns:p14="http://schemas.microsoft.com/office/powerpoint/2010/main" val="17071578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1" name="Diapositiva de think-cell" r:id="rId5" imgW="425" imgH="424" progId="TCLayout.ActiveDocument.1">
                  <p:embed/>
                </p:oleObj>
              </mc:Choice>
              <mc:Fallback>
                <p:oleObj name="Diapositiva de think-cell" r:id="rId5" imgW="425" imgH="42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ángulo 5"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4400" b="1" dirty="0">
              <a:latin typeface="Franklin Gothic Medium" panose="020B0603020102020204" pitchFamily="34" charset="0"/>
              <a:ea typeface="+mj-ea"/>
              <a:cs typeface="+mj-cs"/>
              <a:sym typeface="Franklin Gothic Medium" panose="020B0603020102020204" pitchFamily="34" charset="0"/>
            </a:endParaRPr>
          </a:p>
        </p:txBody>
      </p:sp>
      <p:sp>
        <p:nvSpPr>
          <p:cNvPr id="2" name="Title 1">
            <a:extLst>
              <a:ext uri="{FF2B5EF4-FFF2-40B4-BE49-F238E27FC236}">
                <a16:creationId xmlns:a16="http://schemas.microsoft.com/office/drawing/2014/main" id="{E6DE4620-D3A6-1247-854F-3B3D0D29372C}"/>
              </a:ext>
            </a:extLst>
          </p:cNvPr>
          <p:cNvSpPr>
            <a:spLocks noGrp="1"/>
          </p:cNvSpPr>
          <p:nvPr>
            <p:ph type="title"/>
          </p:nvPr>
        </p:nvSpPr>
        <p:spPr/>
        <p:txBody>
          <a:bodyPr/>
          <a:lstStyle/>
          <a:p>
            <a:r>
              <a:rPr lang="en-US" dirty="0"/>
              <a:t>Boxplots per variable</a:t>
            </a:r>
          </a:p>
        </p:txBody>
      </p:sp>
      <p:pic>
        <p:nvPicPr>
          <p:cNvPr id="4" name="Picture 3" descr="A close up of text on a whiteboard&#10;&#10;Description automatically generated">
            <a:extLst>
              <a:ext uri="{FF2B5EF4-FFF2-40B4-BE49-F238E27FC236}">
                <a16:creationId xmlns:a16="http://schemas.microsoft.com/office/drawing/2014/main" id="{A9174C68-458E-514F-94AB-0E8999F71899}"/>
              </a:ext>
            </a:extLst>
          </p:cNvPr>
          <p:cNvPicPr>
            <a:picLocks noChangeAspect="1"/>
          </p:cNvPicPr>
          <p:nvPr/>
        </p:nvPicPr>
        <p:blipFill rotWithShape="1">
          <a:blip r:embed="rId7"/>
          <a:srcRect l="7171" t="10544" r="9224" b="9457"/>
          <a:stretch/>
        </p:blipFill>
        <p:spPr>
          <a:xfrm>
            <a:off x="2305220" y="1594886"/>
            <a:ext cx="7189656" cy="5159753"/>
          </a:xfrm>
          <a:prstGeom prst="rect">
            <a:avLst/>
          </a:prstGeom>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0942A5CC-FC8D-984B-88F3-3E53DF568477}"/>
              </a:ext>
            </a:extLst>
          </p:cNvPr>
          <p:cNvSpPr txBox="1"/>
          <p:nvPr/>
        </p:nvSpPr>
        <p:spPr>
          <a:xfrm>
            <a:off x="9526772" y="1743740"/>
            <a:ext cx="2369288" cy="1384995"/>
          </a:xfrm>
          <a:prstGeom prst="rect">
            <a:avLst/>
          </a:prstGeom>
          <a:noFill/>
        </p:spPr>
        <p:txBody>
          <a:bodyPr wrap="square" rtlCol="0">
            <a:spAutoFit/>
          </a:bodyPr>
          <a:lstStyle/>
          <a:p>
            <a:r>
              <a:rPr lang="en-US" sz="1400" dirty="0"/>
              <a:t>Countries like Belarus, Japan and S. Korea have been able to provide the most no. of hospital beds without undertaking higher health expenses</a:t>
            </a:r>
          </a:p>
        </p:txBody>
      </p:sp>
      <p:cxnSp>
        <p:nvCxnSpPr>
          <p:cNvPr id="7" name="Straight Arrow Connector 6">
            <a:extLst>
              <a:ext uri="{FF2B5EF4-FFF2-40B4-BE49-F238E27FC236}">
                <a16:creationId xmlns:a16="http://schemas.microsoft.com/office/drawing/2014/main" id="{A61ABE59-B567-C04D-AC01-BE81F37EFD55}"/>
              </a:ext>
            </a:extLst>
          </p:cNvPr>
          <p:cNvCxnSpPr>
            <a:cxnSpLocks/>
          </p:cNvCxnSpPr>
          <p:nvPr/>
        </p:nvCxnSpPr>
        <p:spPr>
          <a:xfrm flipH="1" flipV="1">
            <a:off x="8803759" y="1955521"/>
            <a:ext cx="754910" cy="1594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762A25B-3F6B-2B47-B3C1-6DD500681966}"/>
              </a:ext>
            </a:extLst>
          </p:cNvPr>
          <p:cNvSpPr txBox="1"/>
          <p:nvPr/>
        </p:nvSpPr>
        <p:spPr>
          <a:xfrm>
            <a:off x="9663222" y="4033299"/>
            <a:ext cx="2232838" cy="1384995"/>
          </a:xfrm>
          <a:prstGeom prst="rect">
            <a:avLst/>
          </a:prstGeom>
          <a:noFill/>
        </p:spPr>
        <p:txBody>
          <a:bodyPr wrap="square" rtlCol="0">
            <a:spAutoFit/>
          </a:bodyPr>
          <a:lstStyle/>
          <a:p>
            <a:r>
              <a:rPr lang="en-US" sz="1400" dirty="0"/>
              <a:t>Countries like Afghanistan and the U.S. have high health expenditures, that don’t necessarily translate into more hospital beds for their population</a:t>
            </a:r>
          </a:p>
        </p:txBody>
      </p:sp>
      <p:cxnSp>
        <p:nvCxnSpPr>
          <p:cNvPr id="10" name="Straight Arrow Connector 9">
            <a:extLst>
              <a:ext uri="{FF2B5EF4-FFF2-40B4-BE49-F238E27FC236}">
                <a16:creationId xmlns:a16="http://schemas.microsoft.com/office/drawing/2014/main" id="{EC391D06-3FBB-C14F-A3A1-E9735BC7E6E2}"/>
              </a:ext>
            </a:extLst>
          </p:cNvPr>
          <p:cNvCxnSpPr>
            <a:cxnSpLocks/>
          </p:cNvCxnSpPr>
          <p:nvPr/>
        </p:nvCxnSpPr>
        <p:spPr>
          <a:xfrm flipH="1">
            <a:off x="8293395" y="4276175"/>
            <a:ext cx="1339703" cy="1417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B14189D-AB1A-5247-B5B2-6911262293E2}"/>
              </a:ext>
            </a:extLst>
          </p:cNvPr>
          <p:cNvCxnSpPr>
            <a:cxnSpLocks/>
          </p:cNvCxnSpPr>
          <p:nvPr/>
        </p:nvCxnSpPr>
        <p:spPr>
          <a:xfrm flipH="1">
            <a:off x="6858001" y="4276175"/>
            <a:ext cx="2775097" cy="6379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0C7D168-91B6-BD44-B284-724934E9A7F4}"/>
              </a:ext>
            </a:extLst>
          </p:cNvPr>
          <p:cNvSpPr txBox="1"/>
          <p:nvPr/>
        </p:nvSpPr>
        <p:spPr>
          <a:xfrm>
            <a:off x="152403" y="1636018"/>
            <a:ext cx="1977383" cy="1600438"/>
          </a:xfrm>
          <a:prstGeom prst="rect">
            <a:avLst/>
          </a:prstGeom>
          <a:noFill/>
        </p:spPr>
        <p:txBody>
          <a:bodyPr wrap="square" rtlCol="0">
            <a:spAutoFit/>
          </a:bodyPr>
          <a:lstStyle/>
          <a:p>
            <a:r>
              <a:rPr lang="en-US" sz="1400" dirty="0"/>
              <a:t>Places like Nicaragua (21) and Comoros (4), have a small number of cases reported. So, any deaths blow up their mortality rate significantly</a:t>
            </a:r>
          </a:p>
        </p:txBody>
      </p:sp>
      <p:cxnSp>
        <p:nvCxnSpPr>
          <p:cNvPr id="22" name="Straight Arrow Connector 21">
            <a:extLst>
              <a:ext uri="{FF2B5EF4-FFF2-40B4-BE49-F238E27FC236}">
                <a16:creationId xmlns:a16="http://schemas.microsoft.com/office/drawing/2014/main" id="{1318D64B-0B31-EB4F-BC26-57E38CA02C57}"/>
              </a:ext>
            </a:extLst>
          </p:cNvPr>
          <p:cNvCxnSpPr>
            <a:cxnSpLocks/>
          </p:cNvCxnSpPr>
          <p:nvPr/>
        </p:nvCxnSpPr>
        <p:spPr>
          <a:xfrm flipV="1">
            <a:off x="2028775" y="1955521"/>
            <a:ext cx="2139188" cy="3729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1FA8B70-5FBF-D747-8C9D-670F56B38C09}"/>
              </a:ext>
            </a:extLst>
          </p:cNvPr>
          <p:cNvSpPr txBox="1"/>
          <p:nvPr/>
        </p:nvSpPr>
        <p:spPr>
          <a:xfrm>
            <a:off x="363144" y="3429000"/>
            <a:ext cx="1555899" cy="1169551"/>
          </a:xfrm>
          <a:prstGeom prst="rect">
            <a:avLst/>
          </a:prstGeom>
          <a:noFill/>
        </p:spPr>
        <p:txBody>
          <a:bodyPr wrap="square" rtlCol="0">
            <a:spAutoFit/>
          </a:bodyPr>
          <a:lstStyle/>
          <a:p>
            <a:r>
              <a:rPr lang="en-US" sz="1400" dirty="0"/>
              <a:t>COVID-19 had polarizing effects in different European countries</a:t>
            </a:r>
          </a:p>
        </p:txBody>
      </p:sp>
      <p:cxnSp>
        <p:nvCxnSpPr>
          <p:cNvPr id="13" name="Straight Arrow Connector 12">
            <a:extLst>
              <a:ext uri="{FF2B5EF4-FFF2-40B4-BE49-F238E27FC236}">
                <a16:creationId xmlns:a16="http://schemas.microsoft.com/office/drawing/2014/main" id="{8F6DF7A5-DEFC-8745-9A41-387B62408E96}"/>
              </a:ext>
            </a:extLst>
          </p:cNvPr>
          <p:cNvCxnSpPr>
            <a:cxnSpLocks/>
          </p:cNvCxnSpPr>
          <p:nvPr/>
        </p:nvCxnSpPr>
        <p:spPr>
          <a:xfrm flipV="1">
            <a:off x="1775637" y="3128736"/>
            <a:ext cx="1612605" cy="6924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CuadroTexto 14"/>
          <p:cNvSpPr txBox="1"/>
          <p:nvPr/>
        </p:nvSpPr>
        <p:spPr>
          <a:xfrm>
            <a:off x="73888" y="6557817"/>
            <a:ext cx="314036" cy="246221"/>
          </a:xfrm>
          <a:prstGeom prst="rect">
            <a:avLst/>
          </a:prstGeom>
          <a:noFill/>
        </p:spPr>
        <p:txBody>
          <a:bodyPr wrap="square" rtlCol="0">
            <a:spAutoFit/>
          </a:bodyPr>
          <a:lstStyle/>
          <a:p>
            <a:r>
              <a:rPr lang="en-US" sz="1000" dirty="0"/>
              <a:t>5</a:t>
            </a:r>
          </a:p>
        </p:txBody>
      </p:sp>
    </p:spTree>
    <p:extLst>
      <p:ext uri="{BB962C8B-B14F-4D97-AF65-F5344CB8AC3E}">
        <p14:creationId xmlns:p14="http://schemas.microsoft.com/office/powerpoint/2010/main" val="1808008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4620-D3A6-1247-854F-3B3D0D29372C}"/>
              </a:ext>
            </a:extLst>
          </p:cNvPr>
          <p:cNvSpPr>
            <a:spLocks noGrp="1"/>
          </p:cNvSpPr>
          <p:nvPr>
            <p:ph type="title"/>
          </p:nvPr>
        </p:nvSpPr>
        <p:spPr>
          <a:xfrm>
            <a:off x="460312" y="500995"/>
            <a:ext cx="10515600" cy="777875"/>
          </a:xfrm>
        </p:spPr>
        <p:txBody>
          <a:bodyPr/>
          <a:lstStyle/>
          <a:p>
            <a:r>
              <a:rPr lang="en-US" dirty="0"/>
              <a:t>Hospital Beds per Region</a:t>
            </a:r>
          </a:p>
        </p:txBody>
      </p:sp>
      <p:pic>
        <p:nvPicPr>
          <p:cNvPr id="7" name="Imagen 6" descr="Captura de pantalla de un celular&#10;&#10;Descripción generada automáticamente">
            <a:extLst>
              <a:ext uri="{FF2B5EF4-FFF2-40B4-BE49-F238E27FC236}">
                <a16:creationId xmlns:a16="http://schemas.microsoft.com/office/drawing/2014/main" id="{57B14EBB-DAB5-A846-BC93-8EBBA354F598}"/>
              </a:ext>
            </a:extLst>
          </p:cNvPr>
          <p:cNvPicPr>
            <a:picLocks noChangeAspect="1"/>
          </p:cNvPicPr>
          <p:nvPr/>
        </p:nvPicPr>
        <p:blipFill>
          <a:blip r:embed="rId2"/>
          <a:stretch>
            <a:fillRect/>
          </a:stretch>
        </p:blipFill>
        <p:spPr>
          <a:xfrm>
            <a:off x="342899" y="1967348"/>
            <a:ext cx="5375213" cy="4380947"/>
          </a:xfrm>
          <a:prstGeom prst="rect">
            <a:avLst/>
          </a:prstGeom>
        </p:spPr>
      </p:pic>
      <p:pic>
        <p:nvPicPr>
          <p:cNvPr id="12" name="Imagen 11">
            <a:extLst>
              <a:ext uri="{FF2B5EF4-FFF2-40B4-BE49-F238E27FC236}">
                <a16:creationId xmlns:a16="http://schemas.microsoft.com/office/drawing/2014/main" id="{31CAE57D-8084-CE44-8EF5-4CE8C15BD4F0}"/>
              </a:ext>
            </a:extLst>
          </p:cNvPr>
          <p:cNvPicPr>
            <a:picLocks noChangeAspect="1"/>
          </p:cNvPicPr>
          <p:nvPr/>
        </p:nvPicPr>
        <p:blipFill>
          <a:blip r:embed="rId3"/>
          <a:stretch>
            <a:fillRect/>
          </a:stretch>
        </p:blipFill>
        <p:spPr>
          <a:xfrm>
            <a:off x="6096000" y="2226965"/>
            <a:ext cx="5592074" cy="2404069"/>
          </a:xfrm>
          <a:prstGeom prst="rect">
            <a:avLst/>
          </a:prstGeom>
        </p:spPr>
      </p:pic>
      <p:sp>
        <p:nvSpPr>
          <p:cNvPr id="5" name="CuadroTexto 4"/>
          <p:cNvSpPr txBox="1"/>
          <p:nvPr/>
        </p:nvSpPr>
        <p:spPr>
          <a:xfrm>
            <a:off x="73888" y="6557817"/>
            <a:ext cx="314036" cy="246221"/>
          </a:xfrm>
          <a:prstGeom prst="rect">
            <a:avLst/>
          </a:prstGeom>
          <a:noFill/>
        </p:spPr>
        <p:txBody>
          <a:bodyPr wrap="square" rtlCol="0">
            <a:spAutoFit/>
          </a:bodyPr>
          <a:lstStyle/>
          <a:p>
            <a:r>
              <a:rPr lang="en-US" sz="1000" dirty="0"/>
              <a:t>6</a:t>
            </a:r>
          </a:p>
        </p:txBody>
      </p:sp>
    </p:spTree>
    <p:extLst>
      <p:ext uri="{BB962C8B-B14F-4D97-AF65-F5344CB8AC3E}">
        <p14:creationId xmlns:p14="http://schemas.microsoft.com/office/powerpoint/2010/main" val="1842669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to 4" hidden="1"/>
          <p:cNvGraphicFramePr>
            <a:graphicFrameLocks noChangeAspect="1"/>
          </p:cNvGraphicFramePr>
          <p:nvPr>
            <p:custDataLst>
              <p:tags r:id="rId2"/>
            </p:custDataLst>
            <p:extLst>
              <p:ext uri="{D42A27DB-BD31-4B8C-83A1-F6EECF244321}">
                <p14:modId xmlns:p14="http://schemas.microsoft.com/office/powerpoint/2010/main" val="8361956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2" name="Diapositiva de think-cell" r:id="rId6" imgW="425" imgH="424" progId="TCLayout.ActiveDocument.1">
                  <p:embed/>
                </p:oleObj>
              </mc:Choice>
              <mc:Fallback>
                <p:oleObj name="Diapositiva de think-cell" r:id="rId6" imgW="425" imgH="42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ángulo 2"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4400" b="1" dirty="0">
              <a:latin typeface="Franklin Gothic Medium" panose="020B0603020102020204" pitchFamily="34" charset="0"/>
              <a:ea typeface="+mj-ea"/>
              <a:cs typeface="+mj-cs"/>
              <a:sym typeface="Franklin Gothic Medium" panose="020B0603020102020204" pitchFamily="34" charset="0"/>
            </a:endParaRPr>
          </a:p>
        </p:txBody>
      </p:sp>
      <p:sp>
        <p:nvSpPr>
          <p:cNvPr id="2" name="Title 1">
            <a:extLst>
              <a:ext uri="{FF2B5EF4-FFF2-40B4-BE49-F238E27FC236}">
                <a16:creationId xmlns:a16="http://schemas.microsoft.com/office/drawing/2014/main" id="{E6DE4620-D3A6-1247-854F-3B3D0D29372C}"/>
              </a:ext>
            </a:extLst>
          </p:cNvPr>
          <p:cNvSpPr>
            <a:spLocks noGrp="1"/>
          </p:cNvSpPr>
          <p:nvPr>
            <p:ph type="title"/>
          </p:nvPr>
        </p:nvSpPr>
        <p:spPr/>
        <p:txBody>
          <a:bodyPr/>
          <a:lstStyle/>
          <a:p>
            <a:r>
              <a:rPr lang="en-US" dirty="0"/>
              <a:t>Hospital Beds </a:t>
            </a:r>
            <a:r>
              <a:rPr lang="en-US" dirty="0" smtClean="0"/>
              <a:t>vs </a:t>
            </a:r>
            <a:r>
              <a:rPr lang="en-US" dirty="0"/>
              <a:t>Cases</a:t>
            </a:r>
          </a:p>
        </p:txBody>
      </p:sp>
      <p:pic>
        <p:nvPicPr>
          <p:cNvPr id="18" name="Imagen 17" descr="Imagen que contiene texto, mapa&#10;&#10;Descripción generada automáticamente">
            <a:extLst>
              <a:ext uri="{FF2B5EF4-FFF2-40B4-BE49-F238E27FC236}">
                <a16:creationId xmlns:a16="http://schemas.microsoft.com/office/drawing/2014/main" id="{49A22934-0FED-3E47-9AD3-0B5B1E6FA674}"/>
              </a:ext>
            </a:extLst>
          </p:cNvPr>
          <p:cNvPicPr>
            <a:picLocks noChangeAspect="1"/>
          </p:cNvPicPr>
          <p:nvPr/>
        </p:nvPicPr>
        <p:blipFill rotWithShape="1">
          <a:blip r:embed="rId8"/>
          <a:srcRect l="4948" r="4079" b="50000"/>
          <a:stretch/>
        </p:blipFill>
        <p:spPr>
          <a:xfrm>
            <a:off x="0" y="1371599"/>
            <a:ext cx="5628886" cy="3093739"/>
          </a:xfrm>
          <a:prstGeom prst="rect">
            <a:avLst/>
          </a:prstGeom>
        </p:spPr>
      </p:pic>
      <p:sp>
        <p:nvSpPr>
          <p:cNvPr id="11" name="CuadroTexto 10">
            <a:extLst>
              <a:ext uri="{FF2B5EF4-FFF2-40B4-BE49-F238E27FC236}">
                <a16:creationId xmlns:a16="http://schemas.microsoft.com/office/drawing/2014/main" id="{E2D2E0BA-C3BB-FA4A-9A73-59C7EE68C1CC}"/>
              </a:ext>
            </a:extLst>
          </p:cNvPr>
          <p:cNvSpPr txBox="1"/>
          <p:nvPr/>
        </p:nvSpPr>
        <p:spPr>
          <a:xfrm>
            <a:off x="341217" y="4856152"/>
            <a:ext cx="4959686" cy="1200329"/>
          </a:xfrm>
          <a:prstGeom prst="rect">
            <a:avLst/>
          </a:prstGeom>
          <a:noFill/>
        </p:spPr>
        <p:txBody>
          <a:bodyPr wrap="square" rtlCol="0">
            <a:spAutoFit/>
          </a:bodyPr>
          <a:lstStyle/>
          <a:p>
            <a:r>
              <a:rPr lang="es-MX" dirty="0"/>
              <a:t>Low income to Lower Middle     </a:t>
            </a:r>
            <a:r>
              <a:rPr lang="es-MX" dirty="0">
                <a:sym typeface="Wingdings" pitchFamily="2" charset="2"/>
              </a:rPr>
              <a:t></a:t>
            </a:r>
            <a:r>
              <a:rPr lang="es-MX" dirty="0"/>
              <a:t>0.08º  </a:t>
            </a:r>
            <a:r>
              <a:rPr lang="es-MX" dirty="0">
                <a:sym typeface="Wingdings" pitchFamily="2" charset="2"/>
              </a:rPr>
              <a:t>9%</a:t>
            </a:r>
            <a:endParaRPr lang="es-MX" dirty="0"/>
          </a:p>
          <a:p>
            <a:r>
              <a:rPr lang="es-MX" dirty="0"/>
              <a:t>Lower Middle to Upper Middle  </a:t>
            </a:r>
            <a:r>
              <a:rPr lang="es-MX" dirty="0">
                <a:sym typeface="Wingdings" pitchFamily="2" charset="2"/>
              </a:rPr>
              <a:t></a:t>
            </a:r>
            <a:r>
              <a:rPr lang="es-MX" dirty="0"/>
              <a:t>29º	   </a:t>
            </a:r>
            <a:r>
              <a:rPr lang="es-MX" dirty="0">
                <a:sym typeface="Wingdings" pitchFamily="2" charset="2"/>
              </a:rPr>
              <a:t>32%</a:t>
            </a:r>
            <a:endParaRPr lang="es-MX" dirty="0"/>
          </a:p>
          <a:p>
            <a:r>
              <a:rPr lang="es-MX" dirty="0"/>
              <a:t>Upper Middle to High Income    </a:t>
            </a:r>
            <a:r>
              <a:rPr lang="es-MX" dirty="0">
                <a:sym typeface="Wingdings" pitchFamily="2" charset="2"/>
              </a:rPr>
              <a:t>70º.     77%</a:t>
            </a:r>
            <a:endParaRPr lang="es-MX" dirty="0"/>
          </a:p>
          <a:p>
            <a:endParaRPr lang="es-MX" dirty="0"/>
          </a:p>
        </p:txBody>
      </p:sp>
      <p:pic>
        <p:nvPicPr>
          <p:cNvPr id="14" name="Imagen 13" descr="Imagen que contiene texto, mapa&#10;&#10;Descripción generada automáticamente">
            <a:extLst>
              <a:ext uri="{FF2B5EF4-FFF2-40B4-BE49-F238E27FC236}">
                <a16:creationId xmlns:a16="http://schemas.microsoft.com/office/drawing/2014/main" id="{628056A1-F28D-A244-8643-B48BA8F0FE06}"/>
              </a:ext>
            </a:extLst>
          </p:cNvPr>
          <p:cNvPicPr>
            <a:picLocks noChangeAspect="1"/>
          </p:cNvPicPr>
          <p:nvPr/>
        </p:nvPicPr>
        <p:blipFill rotWithShape="1">
          <a:blip r:embed="rId8"/>
          <a:srcRect l="4022" t="50694" r="2922" b="5093"/>
          <a:stretch/>
        </p:blipFill>
        <p:spPr>
          <a:xfrm>
            <a:off x="5502770" y="3767436"/>
            <a:ext cx="6511430" cy="3093739"/>
          </a:xfrm>
          <a:prstGeom prst="rect">
            <a:avLst/>
          </a:prstGeom>
        </p:spPr>
      </p:pic>
      <p:cxnSp>
        <p:nvCxnSpPr>
          <p:cNvPr id="4" name="Conector recto 3">
            <a:extLst>
              <a:ext uri="{FF2B5EF4-FFF2-40B4-BE49-F238E27FC236}">
                <a16:creationId xmlns:a16="http://schemas.microsoft.com/office/drawing/2014/main" id="{ACBCB042-5D1C-9148-BEB1-FA06672A5944}"/>
              </a:ext>
            </a:extLst>
          </p:cNvPr>
          <p:cNvCxnSpPr>
            <a:cxnSpLocks/>
          </p:cNvCxnSpPr>
          <p:nvPr/>
        </p:nvCxnSpPr>
        <p:spPr>
          <a:xfrm flipH="1" flipV="1">
            <a:off x="6563116" y="5314305"/>
            <a:ext cx="1521828" cy="1"/>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Arco de bloque 21">
            <a:extLst>
              <a:ext uri="{FF2B5EF4-FFF2-40B4-BE49-F238E27FC236}">
                <a16:creationId xmlns:a16="http://schemas.microsoft.com/office/drawing/2014/main" id="{C0B7F2AC-30C0-B446-8734-F9893CD841DC}"/>
              </a:ext>
            </a:extLst>
          </p:cNvPr>
          <p:cNvSpPr/>
          <p:nvPr/>
        </p:nvSpPr>
        <p:spPr>
          <a:xfrm rot="18105569">
            <a:off x="7356475" y="5020051"/>
            <a:ext cx="406400" cy="203200"/>
          </a:xfrm>
          <a:prstGeom prst="blockArc">
            <a:avLst>
              <a:gd name="adj1" fmla="val 10800000"/>
              <a:gd name="adj2" fmla="val 59266"/>
              <a:gd name="adj3" fmla="val 9362"/>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cxnSp>
        <p:nvCxnSpPr>
          <p:cNvPr id="23" name="Conector recto 22">
            <a:extLst>
              <a:ext uri="{FF2B5EF4-FFF2-40B4-BE49-F238E27FC236}">
                <a16:creationId xmlns:a16="http://schemas.microsoft.com/office/drawing/2014/main" id="{7773896D-8757-494C-A174-654A499DB3E0}"/>
              </a:ext>
            </a:extLst>
          </p:cNvPr>
          <p:cNvCxnSpPr>
            <a:cxnSpLocks/>
          </p:cNvCxnSpPr>
          <p:nvPr/>
        </p:nvCxnSpPr>
        <p:spPr>
          <a:xfrm flipH="1" flipV="1">
            <a:off x="7997571" y="5787380"/>
            <a:ext cx="1521828" cy="1"/>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Arco de bloque 24">
            <a:extLst>
              <a:ext uri="{FF2B5EF4-FFF2-40B4-BE49-F238E27FC236}">
                <a16:creationId xmlns:a16="http://schemas.microsoft.com/office/drawing/2014/main" id="{72902081-419B-E14F-9A5C-155FC18C132C}"/>
              </a:ext>
            </a:extLst>
          </p:cNvPr>
          <p:cNvSpPr/>
          <p:nvPr/>
        </p:nvSpPr>
        <p:spPr>
          <a:xfrm rot="18105569">
            <a:off x="8779114" y="5609266"/>
            <a:ext cx="209176" cy="165045"/>
          </a:xfrm>
          <a:prstGeom prst="blockArc">
            <a:avLst>
              <a:gd name="adj1" fmla="val 10800000"/>
              <a:gd name="adj2" fmla="val 59266"/>
              <a:gd name="adj3" fmla="val 9362"/>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cxnSp>
        <p:nvCxnSpPr>
          <p:cNvPr id="27" name="Conector recto 26">
            <a:extLst>
              <a:ext uri="{FF2B5EF4-FFF2-40B4-BE49-F238E27FC236}">
                <a16:creationId xmlns:a16="http://schemas.microsoft.com/office/drawing/2014/main" id="{69F44802-ECAD-7D4C-88AB-910901A037EF}"/>
              </a:ext>
            </a:extLst>
          </p:cNvPr>
          <p:cNvCxnSpPr>
            <a:cxnSpLocks/>
          </p:cNvCxnSpPr>
          <p:nvPr/>
        </p:nvCxnSpPr>
        <p:spPr>
          <a:xfrm flipH="1" flipV="1">
            <a:off x="8833713" y="4049486"/>
            <a:ext cx="2025191" cy="180486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Conector recto 31">
            <a:extLst>
              <a:ext uri="{FF2B5EF4-FFF2-40B4-BE49-F238E27FC236}">
                <a16:creationId xmlns:a16="http://schemas.microsoft.com/office/drawing/2014/main" id="{86CABD18-12BD-D84D-B40D-1555C055645E}"/>
              </a:ext>
            </a:extLst>
          </p:cNvPr>
          <p:cNvCxnSpPr>
            <a:cxnSpLocks/>
          </p:cNvCxnSpPr>
          <p:nvPr/>
        </p:nvCxnSpPr>
        <p:spPr>
          <a:xfrm flipH="1" flipV="1">
            <a:off x="7758558" y="4856152"/>
            <a:ext cx="3155802" cy="100668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3" name="CuadroTexto 32">
            <a:extLst>
              <a:ext uri="{FF2B5EF4-FFF2-40B4-BE49-F238E27FC236}">
                <a16:creationId xmlns:a16="http://schemas.microsoft.com/office/drawing/2014/main" id="{70AC753E-6B03-3C45-8B93-BE9090C5CEC8}"/>
              </a:ext>
            </a:extLst>
          </p:cNvPr>
          <p:cNvSpPr txBox="1"/>
          <p:nvPr/>
        </p:nvSpPr>
        <p:spPr>
          <a:xfrm>
            <a:off x="6096000" y="2456407"/>
            <a:ext cx="5806440" cy="369332"/>
          </a:xfrm>
          <a:prstGeom prst="rect">
            <a:avLst/>
          </a:prstGeom>
          <a:noFill/>
        </p:spPr>
        <p:txBody>
          <a:bodyPr wrap="square" rtlCol="0">
            <a:spAutoFit/>
          </a:bodyPr>
          <a:lstStyle/>
          <a:p>
            <a:r>
              <a:rPr lang="es-MX" dirty="0"/>
              <a:t>3 out of 6 Regions had “enough” Hospital Beds</a:t>
            </a:r>
          </a:p>
        </p:txBody>
      </p:sp>
      <p:sp>
        <p:nvSpPr>
          <p:cNvPr id="15" name="CuadroTexto 14"/>
          <p:cNvSpPr txBox="1"/>
          <p:nvPr/>
        </p:nvSpPr>
        <p:spPr>
          <a:xfrm>
            <a:off x="73888" y="6557817"/>
            <a:ext cx="314036" cy="246221"/>
          </a:xfrm>
          <a:prstGeom prst="rect">
            <a:avLst/>
          </a:prstGeom>
          <a:noFill/>
        </p:spPr>
        <p:txBody>
          <a:bodyPr wrap="square" rtlCol="0">
            <a:spAutoFit/>
          </a:bodyPr>
          <a:lstStyle/>
          <a:p>
            <a:r>
              <a:rPr lang="en-US" sz="1000" dirty="0"/>
              <a:t>7</a:t>
            </a:r>
          </a:p>
        </p:txBody>
      </p:sp>
    </p:spTree>
    <p:extLst>
      <p:ext uri="{BB962C8B-B14F-4D97-AF65-F5344CB8AC3E}">
        <p14:creationId xmlns:p14="http://schemas.microsoft.com/office/powerpoint/2010/main" val="25484840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6hGFTc2AvgIY4u5OZKs.3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F95cQ4Cc4wDEqUxF26sh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2UZMmlDASJqG_6gS2Z6vy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LLWYWdjOcm6Uo2O2Jvwy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6agNIhyxWPW2UYVQZcMPN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G.X06PEp8JJfTJfoN8iqP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isnqZXGmUTZee2VTg6DTv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486</TotalTime>
  <Words>722</Words>
  <Application>Microsoft Office PowerPoint</Application>
  <PresentationFormat>Panorámica</PresentationFormat>
  <Paragraphs>91</Paragraphs>
  <Slides>14</Slides>
  <Notes>4</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14</vt:i4>
      </vt:variant>
    </vt:vector>
  </HeadingPairs>
  <TitlesOfParts>
    <vt:vector size="22" baseType="lpstr">
      <vt:lpstr>Arial</vt:lpstr>
      <vt:lpstr>Calibri</vt:lpstr>
      <vt:lpstr>Calibri Light</vt:lpstr>
      <vt:lpstr>Franklin Gothic Heavy</vt:lpstr>
      <vt:lpstr>Franklin Gothic Medium</vt:lpstr>
      <vt:lpstr>Wingdings</vt:lpstr>
      <vt:lpstr>Office Theme</vt:lpstr>
      <vt:lpstr>Diapositiva de think-cell</vt:lpstr>
      <vt:lpstr> Project #1 COVID-19: Data Research</vt:lpstr>
      <vt:lpstr>Overview</vt:lpstr>
      <vt:lpstr>Motivation</vt:lpstr>
      <vt:lpstr>Data Mining</vt:lpstr>
      <vt:lpstr>Data Wrangling </vt:lpstr>
      <vt:lpstr>Mortality rate heat-map</vt:lpstr>
      <vt:lpstr>Boxplots per variable</vt:lpstr>
      <vt:lpstr>Hospital Beds per Region</vt:lpstr>
      <vt:lpstr>Hospital Beds vs Cases</vt:lpstr>
      <vt:lpstr>GNI vs Hospital Beds</vt:lpstr>
      <vt:lpstr>Health Expenditure</vt:lpstr>
      <vt:lpstr>Health Expenditure (cont.)</vt:lpstr>
      <vt:lpstr>Correlation Matrix</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Murillo</dc:creator>
  <cp:lastModifiedBy>Cecilia Acosta García</cp:lastModifiedBy>
  <cp:revision>41</cp:revision>
  <dcterms:created xsi:type="dcterms:W3CDTF">2020-05-12T03:33:10Z</dcterms:created>
  <dcterms:modified xsi:type="dcterms:W3CDTF">2020-05-16T15:20:28Z</dcterms:modified>
</cp:coreProperties>
</file>