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9" r:id="rId5"/>
    <p:sldId id="262" r:id="rId6"/>
    <p:sldId id="270" r:id="rId7"/>
    <p:sldId id="272" r:id="rId8"/>
    <p:sldId id="273" r:id="rId9"/>
    <p:sldId id="261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16A60-437F-92B3-9429-60313E06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17EA6-E707-5759-2B6D-D5F34F94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26422-DBBA-1C28-BB1C-85E06AEC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76E74-FAB8-BC36-3C55-DC5C2299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1C325-BB8D-A13B-66E6-A5C84C4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C881-1389-E0D9-0220-5785C01B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5217C-2443-73A8-2971-FF5ED869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8D102-9584-D6CF-B87B-CAB9D83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8570C-C674-4009-81B7-4286BEFF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733CF-D8B7-F14B-4666-1EE1491B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8B4BB6-6637-AF27-7343-AE363A10B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CF6EA-089A-4FE4-983D-E1756D76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B22D6-2F18-1710-F58C-8C655F36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963A9-D1EC-C428-067A-68D632A4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E4E56-C426-31AA-3A97-76A4109A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34D6-603B-5C2A-0F11-FB9061D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0E7B8-DEEA-5DD7-2BFA-0FD135D2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B936B-CB87-8113-E490-26F0647D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30AFB-7DEC-754C-F99D-793AD39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70D3A-ECE9-B363-B64E-B9383913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19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1CED9-8317-DD79-9A6E-F3EB77DF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AFC60-BBF1-AD97-FC3A-4EA60259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8C531-C704-F5E9-0177-C55733D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06416-D500-7461-DA5E-C52038DE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546AE-B5E0-BDAD-6E04-8F5E4757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D30E-DBA9-979D-F556-F30376BE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D6DFA-FB70-DEC3-1D88-7657EEEE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C7FE04-85B1-CD62-81C6-9E57AA505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C62C3-D9C6-225C-2977-BC4F1E72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9A481B-A2EF-07B6-B1C9-05552A5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E1DB6-2D55-0641-C3B3-C842B8A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9B18-755A-F4F2-231C-3B1E631E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E5239-1287-7EF4-0B55-724168A8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812257-2AEF-B13C-5D84-8B419570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8428-FAA8-71FC-4F1A-A46EB1E3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DADF8F-81A6-5AC4-EB61-6395E345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C6D82-F61C-1427-2187-FAFEB35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1F14C7-F86A-BFDB-5651-E16A79C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146128-7EC4-5A40-E786-8104F517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2CA8-F81C-7FA5-F563-CB173705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040F7F-9152-A8FD-FAD1-AD05C85B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14A34E-144F-0948-7830-0E1236D9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86F06B-E373-726D-F914-5288FEEE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1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6D5691-BCDF-DC22-8A37-EDCF3E2D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00208-D097-5F90-7C23-3D95D93A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3C8BA4-7171-FC82-FD09-5C310F74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358FC-3B4D-5A2E-20C6-6A8B910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DDB80-911E-83F4-A0E1-FFA841F7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FA53ED-33BC-AD4A-5CE1-02B199A3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C8876F-F41E-2172-C9AB-1F2E61B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B8799-228C-6940-E5F4-356B9BB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5E3C76-5DD2-5B11-C618-A843CB44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4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39C3-8784-4D38-3A0A-CAFDD3D4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65E834-E2DD-E48E-6D6E-3BF0730D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CE4B76-5466-9867-063B-ECB7F0F4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0D6C1-EF0E-CEB1-BEE6-1FAD9B95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F38AE-8C84-BD50-ACB1-29AD770D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DDDCB-81DE-ED25-AD71-421A063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1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9F091B-6976-6BB6-F5ED-15E7DEE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978AC-ACEE-0EA7-76C8-FD672315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09B94-935F-DEEF-7856-10C9C1BF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3F3B-8415-4F5B-9819-D948F829FB16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07176-BFE7-79AE-AB26-6B414AC49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A2694-8E4D-EBD1-7844-344E69ACA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7387-307D-C080-F87A-AA202E56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59" y="1114107"/>
            <a:ext cx="8871009" cy="32936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8800" b="1" dirty="0"/>
              <a:t>Data Analytics Case</a:t>
            </a:r>
            <a:endParaRPr lang="pt-BR" sz="88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356911-8A50-6EEB-DE3F-D653E897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5" y="3971522"/>
            <a:ext cx="5220429" cy="288647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F24D5AD-2F94-B5CB-4190-E3093FC358C5}"/>
              </a:ext>
            </a:extLst>
          </p:cNvPr>
          <p:cNvSpPr txBox="1"/>
          <p:nvPr/>
        </p:nvSpPr>
        <p:spPr>
          <a:xfrm>
            <a:off x="949910" y="4121459"/>
            <a:ext cx="2574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Felipe Petri</a:t>
            </a:r>
          </a:p>
          <a:p>
            <a:r>
              <a:rPr lang="en-US" sz="3200" dirty="0"/>
              <a:t>Julho de 2023</a:t>
            </a:r>
            <a:endParaRPr lang="pt-BR" sz="3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389C4C-A553-DE92-41F6-EB36ED2A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6731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3E9F5D-7379-23EF-8660-125C133A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50" y="207642"/>
            <a:ext cx="4761280" cy="29945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CDFB2C-C7D2-D7B4-5921-C6F97B77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0" y="3429000"/>
            <a:ext cx="4566703" cy="3081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9F100-497E-8526-4A83-C1F38BC1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81" y="207642"/>
            <a:ext cx="4950383" cy="308115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19B8B7-7D79-6A29-20F1-CC14E66CE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55" y="3300997"/>
            <a:ext cx="4950384" cy="15767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EA3EF7F-C5D0-DA51-5DEA-8C50A0A96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875" y="4969575"/>
            <a:ext cx="4533980" cy="3864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0E6BB02-6EB3-54EC-9D48-41B0018C4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653" y="5582833"/>
            <a:ext cx="7228347" cy="74513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ECFEAE1-AB15-4A34-B9A4-F8F95B578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01E2BC-6FA0-87E1-CCCB-C325DFE07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E297A-1C39-D1D8-A557-6023346B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19"/>
            <a:ext cx="2343705" cy="745846"/>
          </a:xfrm>
          <a:ln w="57150">
            <a:solidFill>
              <a:srgbClr val="F7009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500" b="1" dirty="0"/>
              <a:t> O </a:t>
            </a:r>
            <a:r>
              <a:rPr lang="en-US" sz="3500" b="1" dirty="0" err="1"/>
              <a:t>Desafio</a:t>
            </a:r>
            <a:r>
              <a:rPr lang="en-US" sz="3500" b="1" dirty="0"/>
              <a:t> </a:t>
            </a:r>
            <a:endParaRPr lang="pt-BR" sz="35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83DCA4-C06C-65AA-FA54-7DA7E45D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5" y="3609422"/>
            <a:ext cx="9667783" cy="1197683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9E8390C-9933-C27C-1AE4-BAADDEC4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858453"/>
            <a:ext cx="5624746" cy="3424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Nos dados há 21 </a:t>
            </a:r>
            <a:r>
              <a:rPr lang="en-US" dirty="0" err="1"/>
              <a:t>colunas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ID: ID do </a:t>
            </a:r>
            <a:r>
              <a:rPr lang="en-US" dirty="0" err="1"/>
              <a:t>cliente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Churn: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12 </a:t>
            </a:r>
            <a:r>
              <a:rPr lang="en-US" dirty="0" err="1"/>
              <a:t>binárias</a:t>
            </a:r>
            <a:r>
              <a:rPr lang="en-US" dirty="0"/>
              <a:t>: 11 sim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e </a:t>
            </a:r>
            <a:r>
              <a:rPr lang="en-US" dirty="0" err="1"/>
              <a:t>gênero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</a:t>
            </a:r>
            <a:r>
              <a:rPr lang="en-US" dirty="0" err="1"/>
              <a:t>categóricas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de 2 </a:t>
            </a:r>
            <a:r>
              <a:rPr lang="en-US" dirty="0" err="1"/>
              <a:t>níveis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 </a:t>
            </a:r>
            <a:r>
              <a:rPr lang="en-US" dirty="0" err="1"/>
              <a:t>numéricas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E143F3-A970-C892-9F87-BDB93666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4811665"/>
            <a:ext cx="12192000" cy="126802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5BD543-F5CD-7B3D-DD7E-F2B650D2212D}"/>
              </a:ext>
            </a:extLst>
          </p:cNvPr>
          <p:cNvSpPr txBox="1"/>
          <p:nvPr/>
        </p:nvSpPr>
        <p:spPr>
          <a:xfrm>
            <a:off x="6997082" y="858453"/>
            <a:ext cx="4243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Pode</a:t>
            </a:r>
            <a:r>
              <a:rPr lang="en-US" sz="2800" dirty="0"/>
              <a:t>-se </a:t>
            </a:r>
            <a:r>
              <a:rPr lang="en-US" sz="2800" dirty="0" err="1"/>
              <a:t>observar</a:t>
            </a:r>
            <a:r>
              <a:rPr lang="en-US" sz="2800" dirty="0"/>
              <a:t> que há </a:t>
            </a:r>
            <a:r>
              <a:rPr lang="en-US" sz="2800" u="sng" dirty="0">
                <a:highlight>
                  <a:srgbClr val="FFFF00"/>
                </a:highlight>
              </a:rPr>
              <a:t>1.869 churns</a:t>
            </a:r>
            <a:r>
              <a:rPr lang="en-US" sz="2800" dirty="0">
                <a:highlight>
                  <a:srgbClr val="FFFF00"/>
                </a:highlight>
              </a:rPr>
              <a:t> (26.53%)</a:t>
            </a:r>
            <a:endParaRPr lang="pt-BR" sz="2800" dirty="0">
              <a:highlight>
                <a:srgbClr val="FFFF00"/>
              </a:highlight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4F46A2-623C-B3A6-9BB9-D47C005B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20636C-8230-34C6-78F7-58D9483DB622}"/>
              </a:ext>
            </a:extLst>
          </p:cNvPr>
          <p:cNvSpPr txBox="1"/>
          <p:nvPr/>
        </p:nvSpPr>
        <p:spPr>
          <a:xfrm>
            <a:off x="0" y="6519621"/>
            <a:ext cx="107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Felipe Petri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8584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F0941A-9E40-A620-5AA3-DCA2B357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0" y="1992302"/>
            <a:ext cx="5214763" cy="36583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2C3390D-8148-CCFD-731A-EF7CD60C8DEC}"/>
              </a:ext>
            </a:extLst>
          </p:cNvPr>
          <p:cNvSpPr txBox="1">
            <a:spLocks/>
          </p:cNvSpPr>
          <p:nvPr/>
        </p:nvSpPr>
        <p:spPr>
          <a:xfrm>
            <a:off x="0" y="10019"/>
            <a:ext cx="3053918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/>
              <a:t> </a:t>
            </a:r>
            <a:r>
              <a:rPr lang="en-US" sz="3500" b="1" dirty="0" err="1"/>
              <a:t>Análise</a:t>
            </a:r>
            <a:r>
              <a:rPr lang="en-US" sz="3500" b="1" dirty="0"/>
              <a:t> dos dados</a:t>
            </a:r>
            <a:endParaRPr lang="pt-BR" sz="3500" b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CA999A7-4BE6-13ED-1539-A5062BA0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2" y="1557296"/>
            <a:ext cx="5808218" cy="4711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Dados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aleatoriamente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70% </a:t>
            </a:r>
            <a:r>
              <a:rPr lang="en-US" dirty="0" err="1"/>
              <a:t>treino</a:t>
            </a:r>
            <a:r>
              <a:rPr lang="en-US" dirty="0"/>
              <a:t> e 30% teste;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comparando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com a </a:t>
            </a:r>
            <a:r>
              <a:rPr lang="en-US" dirty="0" err="1"/>
              <a:t>resposta</a:t>
            </a:r>
            <a:r>
              <a:rPr lang="en-US" dirty="0"/>
              <a:t> (Churn);</a:t>
            </a:r>
          </a:p>
          <a:p>
            <a:pPr>
              <a:lnSpc>
                <a:spcPct val="150000"/>
              </a:lnSpc>
            </a:pPr>
            <a:r>
              <a:rPr lang="en-US" dirty="0"/>
              <a:t>Há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churn do que com churn (dados </a:t>
            </a:r>
            <a:r>
              <a:rPr lang="en-US" dirty="0" err="1"/>
              <a:t>desbalanceados</a:t>
            </a:r>
            <a:r>
              <a:rPr lang="en-US" dirty="0"/>
              <a:t>);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CB88DD-67A9-1CF5-10E3-A1074DFE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4C32F48-7568-F2C5-9E3E-3650413A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C3390D-8148-CCFD-731A-EF7CD60C8DEC}"/>
              </a:ext>
            </a:extLst>
          </p:cNvPr>
          <p:cNvSpPr txBox="1">
            <a:spLocks/>
          </p:cNvSpPr>
          <p:nvPr/>
        </p:nvSpPr>
        <p:spPr>
          <a:xfrm>
            <a:off x="0" y="10019"/>
            <a:ext cx="3053918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/>
              <a:t> </a:t>
            </a:r>
            <a:r>
              <a:rPr lang="en-US" sz="3500" b="1" dirty="0" err="1"/>
              <a:t>Análise</a:t>
            </a:r>
            <a:r>
              <a:rPr lang="en-US" sz="3500" b="1" dirty="0"/>
              <a:t> dos dados</a:t>
            </a:r>
            <a:endParaRPr lang="pt-BR" sz="3500" b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CA999A7-4BE6-13ED-1539-A5062BA0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2" y="1041092"/>
            <a:ext cx="6490518" cy="529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Tabelas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conjunta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, </a:t>
            </a:r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observar</a:t>
            </a:r>
            <a:r>
              <a:rPr lang="en-US" dirty="0"/>
              <a:t> se há </a:t>
            </a:r>
            <a:r>
              <a:rPr lang="en-US" dirty="0" err="1"/>
              <a:t>correlação</a:t>
            </a:r>
            <a:r>
              <a:rPr lang="en-US" dirty="0"/>
              <a:t> entre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categóricas</a:t>
            </a:r>
            <a:r>
              <a:rPr lang="en-US" dirty="0"/>
              <a:t> e Churn;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observar</a:t>
            </a:r>
            <a:r>
              <a:rPr lang="en-US" dirty="0"/>
              <a:t> que ‘Contract’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com Churn do que ‘gender’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conduzido</a:t>
            </a:r>
            <a:r>
              <a:rPr lang="en-US" dirty="0"/>
              <a:t> um teste </a:t>
            </a:r>
            <a:r>
              <a:rPr lang="en-US" dirty="0" err="1"/>
              <a:t>estatístico</a:t>
            </a:r>
            <a:r>
              <a:rPr lang="en-US" dirty="0"/>
              <a:t> (qui-</a:t>
            </a:r>
            <a:r>
              <a:rPr lang="en-US" dirty="0" err="1"/>
              <a:t>quadrado</a:t>
            </a:r>
            <a:r>
              <a:rPr lang="en-US" dirty="0"/>
              <a:t>) para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correlação</a:t>
            </a:r>
            <a:endParaRPr lang="pt-BR" dirty="0"/>
          </a:p>
        </p:txBody>
      </p:sp>
      <p:pic>
        <p:nvPicPr>
          <p:cNvPr id="2" name="Espaço Reservado para Conteúdo 16">
            <a:extLst>
              <a:ext uri="{FF2B5EF4-FFF2-40B4-BE49-F238E27FC236}">
                <a16:creationId xmlns:a16="http://schemas.microsoft.com/office/drawing/2014/main" id="{D7141AE0-EE9F-C2BF-4E46-8702B268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55" y="82686"/>
            <a:ext cx="4177473" cy="30423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E469A8-522D-345A-B473-15EC5849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99" y="3109892"/>
            <a:ext cx="4950383" cy="3081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6AD690-601B-0B7E-2307-7CDEEEA9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D69047-7C53-2C5D-F118-414A108B2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23D7E-A3D0-D6CC-370D-D829BA7E6C81}"/>
              </a:ext>
            </a:extLst>
          </p:cNvPr>
          <p:cNvSpPr txBox="1">
            <a:spLocks/>
          </p:cNvSpPr>
          <p:nvPr/>
        </p:nvSpPr>
        <p:spPr>
          <a:xfrm>
            <a:off x="0" y="10019"/>
            <a:ext cx="3053918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/>
              <a:t> </a:t>
            </a:r>
            <a:r>
              <a:rPr lang="en-US" sz="3500" b="1" dirty="0" err="1"/>
              <a:t>Análise</a:t>
            </a:r>
            <a:r>
              <a:rPr lang="en-US" sz="3500" b="1" dirty="0"/>
              <a:t> dos dados</a:t>
            </a:r>
            <a:endParaRPr lang="pt-BR" sz="3500" b="1" dirty="0"/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4F706697-0349-E9E2-CC20-3826F6A9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2" y="819151"/>
            <a:ext cx="5704164" cy="58068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do teste, </a:t>
            </a:r>
            <a:r>
              <a:rPr lang="en-US" dirty="0" err="1"/>
              <a:t>mais</a:t>
            </a:r>
            <a:r>
              <a:rPr lang="en-US" dirty="0"/>
              <a:t> forte a </a:t>
            </a:r>
            <a:r>
              <a:rPr lang="en-US" dirty="0" err="1"/>
              <a:t>correlação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Para P-valor&gt;5% </a:t>
            </a:r>
            <a:r>
              <a:rPr lang="en-US" dirty="0" err="1"/>
              <a:t>não</a:t>
            </a:r>
            <a:r>
              <a:rPr lang="en-US" dirty="0"/>
              <a:t> há </a:t>
            </a:r>
            <a:r>
              <a:rPr lang="en-US" dirty="0" err="1"/>
              <a:t>correlação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</a:t>
            </a:r>
            <a:r>
              <a:rPr lang="en-US" dirty="0" err="1"/>
              <a:t>variáveis</a:t>
            </a:r>
            <a:r>
              <a:rPr lang="en-US" dirty="0"/>
              <a:t> (‘gender’ e ‘</a:t>
            </a:r>
            <a:r>
              <a:rPr lang="en-US" dirty="0" err="1"/>
              <a:t>PhoneService</a:t>
            </a:r>
            <a:r>
              <a:rPr lang="en-US" dirty="0"/>
              <a:t>’);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correlacionadas</a:t>
            </a:r>
            <a:r>
              <a:rPr lang="en-US" dirty="0"/>
              <a:t> com Churn (Segundo teste ANOVA)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FF8CE4-8DFD-5B87-9FFD-BBA3F76F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56" y="1342933"/>
            <a:ext cx="5991945" cy="45709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992DA9-2EFD-3D88-00A7-C6320B38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758074-860C-CAF3-1D44-6CBE1D33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23D7E-A3D0-D6CC-370D-D829BA7E6C81}"/>
              </a:ext>
            </a:extLst>
          </p:cNvPr>
          <p:cNvSpPr txBox="1">
            <a:spLocks/>
          </p:cNvSpPr>
          <p:nvPr/>
        </p:nvSpPr>
        <p:spPr>
          <a:xfrm>
            <a:off x="0" y="10019"/>
            <a:ext cx="3435658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err="1"/>
              <a:t>Modelagem</a:t>
            </a:r>
            <a:r>
              <a:rPr lang="en-US" sz="3500" b="1" dirty="0"/>
              <a:t> de Churn</a:t>
            </a:r>
            <a:endParaRPr lang="pt-BR" sz="3500" b="1" dirty="0"/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4F706697-0349-E9E2-CC20-3826F6A9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73" y="816217"/>
            <a:ext cx="10551853" cy="2385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Ajuste</a:t>
            </a:r>
            <a:r>
              <a:rPr lang="en-US" dirty="0"/>
              <a:t> de um </a:t>
            </a:r>
            <a:r>
              <a:rPr lang="en-US" dirty="0" err="1"/>
              <a:t>modelo</a:t>
            </a:r>
            <a:r>
              <a:rPr lang="en-US" dirty="0"/>
              <a:t> de Churn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redução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Para o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o </a:t>
            </a:r>
            <a:r>
              <a:rPr lang="en-US" dirty="0" err="1"/>
              <a:t>balanceamento</a:t>
            </a:r>
            <a:r>
              <a:rPr lang="en-US" dirty="0"/>
              <a:t> do </a:t>
            </a:r>
            <a:r>
              <a:rPr lang="en-US" dirty="0" err="1"/>
              <a:t>treino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treinados</a:t>
            </a:r>
            <a:r>
              <a:rPr lang="en-US" dirty="0"/>
              <a:t>: Random Forest e </a:t>
            </a:r>
            <a:r>
              <a:rPr lang="en-US" dirty="0" err="1"/>
              <a:t>XGBoost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E8FCB87D-98D2-046D-2183-840542FB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3" y="3533169"/>
            <a:ext cx="4399238" cy="2972123"/>
          </a:xfrm>
          <a:prstGeom prst="rect">
            <a:avLst/>
          </a:prstGeom>
        </p:spPr>
      </p:pic>
      <p:sp>
        <p:nvSpPr>
          <p:cNvPr id="6" name="Espaço Reservado para Conteúdo 7">
            <a:extLst>
              <a:ext uri="{FF2B5EF4-FFF2-40B4-BE49-F238E27FC236}">
                <a16:creationId xmlns:a16="http://schemas.microsoft.com/office/drawing/2014/main" id="{7948C2FF-D252-C470-E9D4-975F45978848}"/>
              </a:ext>
            </a:extLst>
          </p:cNvPr>
          <p:cNvSpPr txBox="1">
            <a:spLocks/>
          </p:cNvSpPr>
          <p:nvPr/>
        </p:nvSpPr>
        <p:spPr>
          <a:xfrm>
            <a:off x="1658193" y="3092615"/>
            <a:ext cx="2389191" cy="5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 err="1"/>
              <a:t>Verificação</a:t>
            </a:r>
            <a:r>
              <a:rPr lang="en-US" sz="1400" b="1" dirty="0"/>
              <a:t> do </a:t>
            </a:r>
            <a:r>
              <a:rPr lang="en-US" sz="1400" b="1" dirty="0" err="1"/>
              <a:t>balanceamento</a:t>
            </a:r>
            <a:r>
              <a:rPr lang="en-US" sz="1400" b="1" dirty="0"/>
              <a:t> do </a:t>
            </a:r>
            <a:r>
              <a:rPr lang="en-US" sz="1400" b="1" dirty="0" err="1"/>
              <a:t>treino</a:t>
            </a:r>
            <a:endParaRPr lang="pt-BR" sz="1400" b="1" dirty="0"/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82C636FA-E7D5-2B5C-A013-BE2AF2AE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33168"/>
            <a:ext cx="5178641" cy="2972123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D092AF7-965F-EB36-52F8-479DFD1240C2}"/>
              </a:ext>
            </a:extLst>
          </p:cNvPr>
          <p:cNvSpPr txBox="1">
            <a:spLocks/>
          </p:cNvSpPr>
          <p:nvPr/>
        </p:nvSpPr>
        <p:spPr>
          <a:xfrm>
            <a:off x="7148468" y="3205519"/>
            <a:ext cx="3073703" cy="341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/>
              <a:t>Feature Importance (Random Forest)</a:t>
            </a:r>
            <a:endParaRPr lang="pt-BR" sz="1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94024F-C1C3-CA9D-AC20-11C1C2D8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99BFD9-2C41-642B-1D7C-6D51E7383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23D7E-A3D0-D6CC-370D-D829BA7E6C81}"/>
              </a:ext>
            </a:extLst>
          </p:cNvPr>
          <p:cNvSpPr txBox="1">
            <a:spLocks/>
          </p:cNvSpPr>
          <p:nvPr/>
        </p:nvSpPr>
        <p:spPr>
          <a:xfrm>
            <a:off x="0" y="10019"/>
            <a:ext cx="2459115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err="1"/>
              <a:t>Resultados</a:t>
            </a:r>
            <a:endParaRPr lang="pt-BR" sz="3500" b="1" dirty="0"/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4F706697-0349-E9E2-CC20-3826F6A9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77" y="819151"/>
            <a:ext cx="11191046" cy="2609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apresentou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levemente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Com a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,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51.87% dos </a:t>
            </a:r>
            <a:r>
              <a:rPr lang="en-US" dirty="0" err="1"/>
              <a:t>novos</a:t>
            </a:r>
            <a:r>
              <a:rPr lang="en-US" dirty="0"/>
              <a:t> Churns;</a:t>
            </a:r>
          </a:p>
          <a:p>
            <a:pPr>
              <a:lnSpc>
                <a:spcPct val="100000"/>
              </a:lnSpc>
            </a:pPr>
            <a:r>
              <a:rPr lang="pt-BR" dirty="0"/>
              <a:t>Simulando a mesma performance do modelo para todos os dados, tem-se os seguintes impactos: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22B8BE-D7D1-2B99-04C6-B561E40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86" y="3614790"/>
            <a:ext cx="5287464" cy="31001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85FEDA-508E-117C-2492-5C414194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3" y="3683511"/>
            <a:ext cx="5287464" cy="3100183"/>
          </a:xfrm>
          <a:prstGeom prst="rect">
            <a:avLst/>
          </a:prstGeom>
        </p:spPr>
      </p:pic>
      <p:sp>
        <p:nvSpPr>
          <p:cNvPr id="10" name="Espaço Reservado para Conteúdo 7">
            <a:extLst>
              <a:ext uri="{FF2B5EF4-FFF2-40B4-BE49-F238E27FC236}">
                <a16:creationId xmlns:a16="http://schemas.microsoft.com/office/drawing/2014/main" id="{A798EFDF-A1BC-4F82-C4B1-3FD3B83923C8}"/>
              </a:ext>
            </a:extLst>
          </p:cNvPr>
          <p:cNvSpPr txBox="1">
            <a:spLocks/>
          </p:cNvSpPr>
          <p:nvPr/>
        </p:nvSpPr>
        <p:spPr>
          <a:xfrm>
            <a:off x="1750930" y="3342007"/>
            <a:ext cx="3073703" cy="341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 err="1"/>
              <a:t>Modelo</a:t>
            </a:r>
            <a:r>
              <a:rPr lang="en-US" sz="1800" b="1" dirty="0"/>
              <a:t> de Random Forest</a:t>
            </a:r>
            <a:endParaRPr lang="pt-BR" sz="1800" b="1" dirty="0"/>
          </a:p>
        </p:txBody>
      </p:sp>
      <p:sp>
        <p:nvSpPr>
          <p:cNvPr id="12" name="Espaço Reservado para Conteúdo 7">
            <a:extLst>
              <a:ext uri="{FF2B5EF4-FFF2-40B4-BE49-F238E27FC236}">
                <a16:creationId xmlns:a16="http://schemas.microsoft.com/office/drawing/2014/main" id="{FC7DF6DB-C5AF-5909-38DC-A13D4E17408E}"/>
              </a:ext>
            </a:extLst>
          </p:cNvPr>
          <p:cNvSpPr txBox="1">
            <a:spLocks/>
          </p:cNvSpPr>
          <p:nvPr/>
        </p:nvSpPr>
        <p:spPr>
          <a:xfrm>
            <a:off x="7176332" y="3342007"/>
            <a:ext cx="3073703" cy="341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 err="1"/>
              <a:t>Modelo</a:t>
            </a:r>
            <a:r>
              <a:rPr lang="en-US" sz="1800" b="1" dirty="0"/>
              <a:t> </a:t>
            </a:r>
            <a:r>
              <a:rPr lang="en-US" sz="1800" b="1" dirty="0" err="1"/>
              <a:t>XGBoost</a:t>
            </a:r>
            <a:endParaRPr lang="pt-BR" sz="1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5D1EB54-D449-8F18-274A-CAC13170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FA5EFF7-7176-D9DD-AEFA-DB02CF1AF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23D7E-A3D0-D6CC-370D-D829BA7E6C81}"/>
              </a:ext>
            </a:extLst>
          </p:cNvPr>
          <p:cNvSpPr txBox="1">
            <a:spLocks/>
          </p:cNvSpPr>
          <p:nvPr/>
        </p:nvSpPr>
        <p:spPr>
          <a:xfrm>
            <a:off x="1" y="10019"/>
            <a:ext cx="2894120" cy="745846"/>
          </a:xfrm>
          <a:prstGeom prst="rect">
            <a:avLst/>
          </a:prstGeom>
          <a:ln w="57150" cap="flat" cmpd="sng" algn="ctr">
            <a:solidFill>
              <a:srgbClr val="F7009B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err="1"/>
              <a:t>Próximos</a:t>
            </a:r>
            <a:r>
              <a:rPr lang="en-US" sz="3500" b="1" dirty="0"/>
              <a:t> </a:t>
            </a:r>
            <a:r>
              <a:rPr lang="en-US" sz="3500" b="1" dirty="0" err="1"/>
              <a:t>passos</a:t>
            </a:r>
            <a:endParaRPr lang="pt-BR" sz="3500" b="1" dirty="0"/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4F706697-0349-E9E2-CC20-3826F6A9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77" y="1232979"/>
            <a:ext cx="11191046" cy="43920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Coletar</a:t>
            </a:r>
            <a:r>
              <a:rPr lang="en-US" dirty="0"/>
              <a:t> dados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granularidade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dependentes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 do </a:t>
            </a:r>
            <a:r>
              <a:rPr lang="en-US" dirty="0" err="1"/>
              <a:t>cidadão</a:t>
            </a:r>
            <a:r>
              <a:rPr lang="en-US" dirty="0"/>
              <a:t> e </a:t>
            </a:r>
            <a:r>
              <a:rPr lang="en-US" dirty="0" err="1"/>
              <a:t>etc</a:t>
            </a:r>
            <a:r>
              <a:rPr lang="en-US" dirty="0"/>
              <a:t> (se </a:t>
            </a:r>
            <a:r>
              <a:rPr lang="en-US" dirty="0" err="1"/>
              <a:t>possível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Utilizar</a:t>
            </a:r>
            <a:r>
              <a:rPr lang="en-US" dirty="0"/>
              <a:t> cross validation para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hiperparâmetros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 de teste e </a:t>
            </a:r>
            <a:r>
              <a:rPr lang="en-US" dirty="0" err="1"/>
              <a:t>compreender</a:t>
            </a:r>
            <a:r>
              <a:rPr lang="en-US" dirty="0"/>
              <a:t> performance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C80A4-07EC-2114-F387-70EDF56F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D9AC5F-3AE4-D4FB-F61D-1A76CA30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780B757-C5EF-E4E5-3761-85306186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18" y="3316450"/>
            <a:ext cx="4369207" cy="3042362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B917F030-C249-8676-DE96-3559971B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186" y="386638"/>
            <a:ext cx="4177473" cy="3042362"/>
          </a:xfrm>
        </p:spPr>
      </p:pic>
      <p:pic>
        <p:nvPicPr>
          <p:cNvPr id="18" name="Espaço Reservado para Conteúdo 4">
            <a:extLst>
              <a:ext uri="{FF2B5EF4-FFF2-40B4-BE49-F238E27FC236}">
                <a16:creationId xmlns:a16="http://schemas.microsoft.com/office/drawing/2014/main" id="{384B9593-FB43-107F-4D47-3AB630E96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43" y="546241"/>
            <a:ext cx="3948877" cy="27231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97FDFB6-B15E-C7B9-6CEA-75001D3C5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57" y="3429000"/>
            <a:ext cx="4219966" cy="296657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D23AD54-9081-3712-9232-FC9991EE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0050" y="6414586"/>
            <a:ext cx="801950" cy="4434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631763-F0F5-7D4B-FAAB-DD85A1B72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34" y="6479108"/>
            <a:ext cx="1000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8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338</Words>
  <Application>Microsoft Office PowerPoint</Application>
  <PresentationFormat>Widescreen</PresentationFormat>
  <Paragraphs>40</Paragraphs>
  <Slides>10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Data Analytics Case</vt:lpstr>
      <vt:lpstr> O Desafio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PETRI</dc:creator>
  <cp:lastModifiedBy>FELIPE PETRI</cp:lastModifiedBy>
  <cp:revision>5</cp:revision>
  <dcterms:created xsi:type="dcterms:W3CDTF">2023-07-27T22:04:20Z</dcterms:created>
  <dcterms:modified xsi:type="dcterms:W3CDTF">2023-07-28T15:40:50Z</dcterms:modified>
</cp:coreProperties>
</file>