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2" r:id="rId4"/>
    <p:sldId id="261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074-07F3-4FB2-9393-CF1868839945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042AA26-3B76-47F4-975C-3D50A52AC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5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074-07F3-4FB2-9393-CF1868839945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AA26-3B76-47F4-975C-3D50A52AC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22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074-07F3-4FB2-9393-CF1868839945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AA26-3B76-47F4-975C-3D50A52AC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83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074-07F3-4FB2-9393-CF1868839945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AA26-3B76-47F4-975C-3D50A52AC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13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D89F074-07F3-4FB2-9393-CF1868839945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042AA26-3B76-47F4-975C-3D50A52AC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3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074-07F3-4FB2-9393-CF1868839945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AA26-3B76-47F4-975C-3D50A52AC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600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074-07F3-4FB2-9393-CF1868839945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AA26-3B76-47F4-975C-3D50A52AC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086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074-07F3-4FB2-9393-CF1868839945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AA26-3B76-47F4-975C-3D50A52AC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83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074-07F3-4FB2-9393-CF1868839945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AA26-3B76-47F4-975C-3D50A52AC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06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074-07F3-4FB2-9393-CF1868839945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AA26-3B76-47F4-975C-3D50A52AC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251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074-07F3-4FB2-9393-CF1868839945}" type="datetimeFigureOut">
              <a:rPr lang="pt-BR" smtClean="0"/>
              <a:t>19/02/2025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AA26-3B76-47F4-975C-3D50A52AC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30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D89F074-07F3-4FB2-9393-CF1868839945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042AA26-3B76-47F4-975C-3D50A52AC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69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1950"/>
          </a:xfrm>
        </p:spPr>
        <p:txBody>
          <a:bodyPr/>
          <a:lstStyle/>
          <a:p>
            <a:r>
              <a:rPr lang="pt-BR" dirty="0" smtClean="0"/>
              <a:t>ATIVIDADE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EP.7 </a:t>
            </a:r>
          </a:p>
          <a:p>
            <a:r>
              <a:rPr lang="pt-BR" dirty="0" smtClean="0"/>
              <a:t>. Explique o que é uma prova utilizando </a:t>
            </a:r>
            <a:r>
              <a:rPr lang="pt-BR" dirty="0" err="1" smtClean="0"/>
              <a:t>contrapositiva</a:t>
            </a:r>
            <a:r>
              <a:rPr lang="pt-BR" dirty="0" smtClean="0"/>
              <a:t> (ou contraposição). Dê um exemplo envolvendo teoria básica de conjuntos, ou álgebra elementar, ou aritmética, ou geometria.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443258" y="6076604"/>
            <a:ext cx="230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Felipe Ribeiro de Lima 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9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01"/>
    </mc:Choice>
    <mc:Fallback>
      <p:transition spd="slow" advTm="104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CONCEITO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7733" y="1669329"/>
            <a:ext cx="10721637" cy="1134122"/>
          </a:xfrm>
        </p:spPr>
        <p:txBody>
          <a:bodyPr>
            <a:noAutofit/>
          </a:bodyPr>
          <a:lstStyle/>
          <a:p>
            <a:r>
              <a:rPr lang="pt-BR" dirty="0" smtClean="0"/>
              <a:t>A </a:t>
            </a:r>
            <a:r>
              <a:rPr lang="pt-BR" b="1" dirty="0" smtClean="0"/>
              <a:t>prova por contraposição</a:t>
            </a:r>
            <a:r>
              <a:rPr lang="pt-BR" dirty="0" smtClean="0"/>
              <a:t> é um método usado para demonstrar que uma afirmação matemática é verdadeira, olhando para ela de uma maneira diferente por outro ângulo.</a:t>
            </a:r>
          </a:p>
          <a:p>
            <a:endParaRPr lang="pt-BR" dirty="0"/>
          </a:p>
          <a:p>
            <a:r>
              <a:rPr lang="pt-BR" dirty="0"/>
              <a:t>T</a:t>
            </a:r>
            <a:r>
              <a:rPr lang="pt-BR" dirty="0" smtClean="0"/>
              <a:t>eoria </a:t>
            </a:r>
            <a:r>
              <a:rPr lang="pt-BR" dirty="0"/>
              <a:t>básica de </a:t>
            </a:r>
            <a:r>
              <a:rPr lang="pt-BR" dirty="0" smtClean="0"/>
              <a:t>conjuntos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  Álgebra elementar</a:t>
            </a:r>
            <a:r>
              <a:rPr lang="pt-BR" dirty="0"/>
              <a:t>;</a:t>
            </a:r>
          </a:p>
          <a:p>
            <a:r>
              <a:rPr lang="pt-BR" dirty="0" smtClean="0"/>
              <a:t> Aritmética;</a:t>
            </a:r>
          </a:p>
          <a:p>
            <a:r>
              <a:rPr lang="pt-BR" dirty="0" smtClean="0"/>
              <a:t>Geometria.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5202589"/>
      </p:ext>
    </p:extLst>
  </p:cSld>
  <p:clrMapOvr>
    <a:masterClrMapping/>
  </p:clrMapOvr>
  <p:transition spd="slow" advTm="11901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Teoria básica de conjunto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77734" y="3283527"/>
            <a:ext cx="825835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Afirmação original: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solidFill>
                  <a:srgbClr val="FF0000"/>
                </a:solidFill>
              </a:rPr>
              <a:t>👉"Se um animal é um cachorro, então ele pode </a:t>
            </a:r>
            <a:r>
              <a:rPr lang="pt-BR" sz="2400" b="1" u="sng" dirty="0" smtClean="0">
                <a:solidFill>
                  <a:srgbClr val="FF0000"/>
                </a:solidFill>
              </a:rPr>
              <a:t>latir</a:t>
            </a:r>
            <a:r>
              <a:rPr lang="pt-BR" dirty="0" smtClean="0">
                <a:solidFill>
                  <a:srgbClr val="FF0000"/>
                </a:solidFill>
              </a:rPr>
              <a:t>."</a:t>
            </a:r>
          </a:p>
          <a:p>
            <a:r>
              <a:rPr lang="pt-BR" b="1" dirty="0" smtClean="0"/>
              <a:t>Contrapositiva:</a:t>
            </a:r>
            <a:r>
              <a:rPr lang="pt-BR" dirty="0" smtClean="0">
                <a:solidFill>
                  <a:srgbClr val="00B050"/>
                </a:solidFill>
              </a:rPr>
              <a:t/>
            </a:r>
            <a:br>
              <a:rPr lang="pt-BR" dirty="0" smtClean="0">
                <a:solidFill>
                  <a:srgbClr val="00B050"/>
                </a:solidFill>
              </a:rPr>
            </a:br>
            <a:r>
              <a:rPr lang="pt-BR" dirty="0" smtClean="0">
                <a:solidFill>
                  <a:srgbClr val="00B050"/>
                </a:solidFill>
              </a:rPr>
              <a:t>👉 "Se um animal não pode latir, então ele não é um cachorro."</a:t>
            </a:r>
          </a:p>
          <a:p>
            <a:endParaRPr lang="pt-BR" dirty="0" smtClean="0"/>
          </a:p>
          <a:p>
            <a:r>
              <a:rPr lang="pt-BR" dirty="0" smtClean="0"/>
              <a:t>🔹 Esse é um exemplo para ficar mais claro a definição, pois se um animal não late, ele pode ser um gato, um peixe, mas dificilmente um cachorro. Não pertence ao mesmo conjunto da afirmação original.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7" name="Picture 2" descr="Latir é algo natural para os cães: é com o excesso que devemos nos preocup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070" y="3126616"/>
            <a:ext cx="2936597" cy="185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141687" y="2178300"/>
            <a:ext cx="2092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Cachorro  Latido</a:t>
            </a:r>
          </a:p>
          <a:p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8897704"/>
      </p:ext>
    </p:extLst>
  </p:cSld>
  <p:clrMapOvr>
    <a:masterClrMapping/>
  </p:clrMapOvr>
  <p:transition spd="slow" advTm="1976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0332" y="216281"/>
            <a:ext cx="10058400" cy="1609344"/>
          </a:xfrm>
        </p:spPr>
        <p:txBody>
          <a:bodyPr/>
          <a:lstStyle/>
          <a:p>
            <a:pPr algn="ctr"/>
            <a:r>
              <a:rPr lang="pt-BR" dirty="0"/>
              <a:t> Álgebra elementar;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1198290" cy="2183043"/>
          </a:xfrm>
        </p:spPr>
        <p:txBody>
          <a:bodyPr>
            <a:noAutofit/>
          </a:bodyPr>
          <a:lstStyle/>
          <a:p>
            <a:pPr algn="ctr"/>
            <a:r>
              <a:rPr lang="pt-BR" b="1" dirty="0"/>
              <a:t>Multiplicação por zero</a:t>
            </a:r>
          </a:p>
          <a:p>
            <a:r>
              <a:rPr lang="pt-BR" b="1" dirty="0" smtClean="0"/>
              <a:t>Afirmação </a:t>
            </a:r>
            <a:r>
              <a:rPr lang="pt-BR" b="1" dirty="0"/>
              <a:t>original: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FF0000"/>
                </a:solidFill>
              </a:rPr>
              <a:t>"Se </a:t>
            </a:r>
            <a:r>
              <a:rPr lang="pt-BR" dirty="0" smtClean="0">
                <a:solidFill>
                  <a:srgbClr val="FF0000"/>
                </a:solidFill>
              </a:rPr>
              <a:t>a=0, então </a:t>
            </a:r>
            <a:r>
              <a:rPr lang="pt-BR" dirty="0" err="1" smtClean="0">
                <a:solidFill>
                  <a:srgbClr val="FF0000"/>
                </a:solidFill>
              </a:rPr>
              <a:t>a×b</a:t>
            </a:r>
            <a:r>
              <a:rPr lang="pt-BR" dirty="0" smtClean="0">
                <a:solidFill>
                  <a:srgbClr val="FF0000"/>
                </a:solidFill>
              </a:rPr>
              <a:t>=0."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Ou seja, se </a:t>
            </a:r>
            <a:r>
              <a:rPr lang="pt-BR" b="1" dirty="0" smtClean="0"/>
              <a:t>a</a:t>
            </a:r>
            <a:r>
              <a:rPr lang="pt-BR" dirty="0" smtClean="0"/>
              <a:t> </a:t>
            </a:r>
            <a:r>
              <a:rPr lang="pt-BR" dirty="0"/>
              <a:t>é zero, qualquer número multiplicado por zero será zero.</a:t>
            </a:r>
          </a:p>
          <a:p>
            <a:r>
              <a:rPr lang="pt-BR" b="1" dirty="0"/>
              <a:t>Contrapositiva: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B050"/>
                </a:solidFill>
              </a:rPr>
              <a:t>"Se a×b≠</a:t>
            </a:r>
            <a:r>
              <a:rPr lang="pt-BR" dirty="0" smtClean="0">
                <a:solidFill>
                  <a:srgbClr val="00B050"/>
                </a:solidFill>
              </a:rPr>
              <a:t>0 , </a:t>
            </a:r>
            <a:r>
              <a:rPr lang="pt-BR" dirty="0">
                <a:solidFill>
                  <a:srgbClr val="00B050"/>
                </a:solidFill>
              </a:rPr>
              <a:t>então a≠</a:t>
            </a:r>
            <a:r>
              <a:rPr lang="pt-BR" dirty="0" smtClean="0">
                <a:solidFill>
                  <a:srgbClr val="00B050"/>
                </a:solidFill>
              </a:rPr>
              <a:t>0."</a:t>
            </a:r>
            <a:endParaRPr lang="pt-BR" dirty="0">
              <a:solidFill>
                <a:srgbClr val="00B050"/>
              </a:solidFill>
            </a:endParaRPr>
          </a:p>
          <a:p>
            <a:r>
              <a:rPr lang="pt-BR" dirty="0"/>
              <a:t>Se o produto </a:t>
            </a:r>
            <a:r>
              <a:rPr lang="pt-BR" dirty="0" err="1" smtClean="0"/>
              <a:t>a×b</a:t>
            </a:r>
            <a:r>
              <a:rPr lang="pt-BR" dirty="0" smtClean="0"/>
              <a:t> não </a:t>
            </a:r>
            <a:r>
              <a:rPr lang="pt-BR" dirty="0"/>
              <a:t>é zero, então </a:t>
            </a:r>
            <a:r>
              <a:rPr lang="pt-BR" dirty="0" smtClean="0"/>
              <a:t>a </a:t>
            </a:r>
            <a:r>
              <a:rPr lang="pt-BR" dirty="0"/>
              <a:t>não pode ser zero.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4468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0332" y="216281"/>
            <a:ext cx="10058400" cy="1609344"/>
          </a:xfrm>
        </p:spPr>
        <p:txBody>
          <a:bodyPr/>
          <a:lstStyle/>
          <a:p>
            <a:pPr algn="ctr"/>
            <a:r>
              <a:rPr lang="pt-BR" b="1" dirty="0" smtClean="0"/>
              <a:t>Aritmética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1198290" cy="21830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 smtClean="0"/>
              <a:t>Números Primos</a:t>
            </a:r>
          </a:p>
          <a:p>
            <a:r>
              <a:rPr lang="pt-BR" b="1" dirty="0"/>
              <a:t>Afirmação original: </a:t>
            </a:r>
            <a:endParaRPr lang="pt-BR" b="1" dirty="0" smtClean="0"/>
          </a:p>
          <a:p>
            <a:r>
              <a:rPr lang="pt-BR" b="1" dirty="0" smtClean="0">
                <a:solidFill>
                  <a:srgbClr val="FF0000"/>
                </a:solidFill>
              </a:rPr>
              <a:t>Se um número N for primo e maior que 2, então ele é ímpar.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b="1" dirty="0" smtClean="0"/>
              <a:t>Prova por contraposição:</a:t>
            </a:r>
            <a:r>
              <a:rPr lang="pt-BR" dirty="0" smtClean="0"/>
              <a:t> </a:t>
            </a:r>
          </a:p>
          <a:p>
            <a:r>
              <a:rPr lang="pt-BR" dirty="0" smtClean="0">
                <a:solidFill>
                  <a:srgbClr val="00B050"/>
                </a:solidFill>
              </a:rPr>
              <a:t>Se N for par e maior que 2, então n não é primo.</a:t>
            </a:r>
          </a:p>
          <a:p>
            <a:r>
              <a:rPr lang="pt-BR" dirty="0" smtClean="0"/>
              <a:t>Para N ser primo, ele só pode ter dois divisores: 1 e ele mesmo.</a:t>
            </a:r>
          </a:p>
          <a:p>
            <a:r>
              <a:rPr lang="pt-BR" dirty="0" smtClean="0"/>
              <a:t> Como todo número par maior que 2 tem pelo menos três divisores (1, 2 e ele mesmo), então N não pode ser primo. Isso prova a </a:t>
            </a:r>
            <a:r>
              <a:rPr lang="pt-BR" dirty="0" err="1" smtClean="0"/>
              <a:t>contrapositiva</a:t>
            </a:r>
            <a:r>
              <a:rPr lang="pt-BR" dirty="0" smtClean="0"/>
              <a:t> e, portanto, a afirmação original é verdadeira.</a:t>
            </a:r>
          </a:p>
          <a:p>
            <a:endParaRPr lang="pt-BR" dirty="0"/>
          </a:p>
        </p:txBody>
      </p:sp>
      <p:pic>
        <p:nvPicPr>
          <p:cNvPr id="2050" name="Picture 2" descr="Números primos: o que são e como encontrá-los? - Escola Ki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840" y="1296909"/>
            <a:ext cx="2148407" cy="185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0023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7616" y="216281"/>
            <a:ext cx="10058400" cy="1609344"/>
          </a:xfrm>
        </p:spPr>
        <p:txBody>
          <a:bodyPr/>
          <a:lstStyle/>
          <a:p>
            <a:pPr algn="ctr"/>
            <a:r>
              <a:rPr lang="pt-BR" dirty="0" smtClean="0"/>
              <a:t>Geométrico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6491" y="1545708"/>
            <a:ext cx="11215396" cy="235448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sz="2400" b="1" dirty="0" smtClean="0"/>
              <a:t> Quadrado e Lados Iguais</a:t>
            </a:r>
          </a:p>
          <a:p>
            <a:r>
              <a:rPr lang="pt-BR" sz="2400" b="1" dirty="0" smtClean="0"/>
              <a:t>Afirmação original: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👉 </a:t>
            </a:r>
            <a:r>
              <a:rPr lang="pt-BR" sz="2400" dirty="0" smtClean="0">
                <a:solidFill>
                  <a:srgbClr val="FF0000"/>
                </a:solidFill>
              </a:rPr>
              <a:t>"Se um quadrilátero é um quadrado, então todos os seus lados são iguais."</a:t>
            </a:r>
          </a:p>
          <a:p>
            <a:r>
              <a:rPr lang="pt-BR" sz="2400" b="1" dirty="0" smtClean="0"/>
              <a:t>Contrapositiva: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👉 </a:t>
            </a:r>
            <a:r>
              <a:rPr lang="pt-BR" sz="2400" dirty="0" smtClean="0">
                <a:solidFill>
                  <a:srgbClr val="00B050"/>
                </a:solidFill>
              </a:rPr>
              <a:t>"Se um quadrilátero tem pelo menos um lado diferente dos outros, então ele não é um quadrado."</a:t>
            </a:r>
          </a:p>
          <a:p>
            <a:r>
              <a:rPr lang="pt-BR" sz="2400" dirty="0" smtClean="0"/>
              <a:t>🔹 Essa </a:t>
            </a:r>
            <a:r>
              <a:rPr lang="pt-BR" sz="2400" dirty="0" err="1" smtClean="0"/>
              <a:t>contrapositiva</a:t>
            </a:r>
            <a:r>
              <a:rPr lang="pt-BR" sz="2400" dirty="0" smtClean="0"/>
              <a:t> pode ser mais fácil de visualizar, pois se um quadrilátero tem lados diferentes, ele pode ser um retângulo, losango ou outro polígono, mas nunca um quadrado.</a:t>
            </a:r>
          </a:p>
          <a:p>
            <a:endParaRPr lang="pt-BR" dirty="0"/>
          </a:p>
        </p:txBody>
      </p:sp>
      <p:pic>
        <p:nvPicPr>
          <p:cNvPr id="3074" name="Picture 2" descr="Patterns Cubo Mágico 3x3x3 - Blog ONC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35" y="430599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lub Penguin Computer Icons Aquarium, peixes de aquário, animais, retângulo,  aquário png | PNG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469" y="4231178"/>
            <a:ext cx="4017414" cy="223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1649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6513" y="282569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Obrigado!!!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3173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4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3|1.2|1.6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7|1.1|2.6|3.3|2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81</TotalTime>
  <Words>211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Rockwell</vt:lpstr>
      <vt:lpstr>Rockwell Condensed</vt:lpstr>
      <vt:lpstr>Wingdings</vt:lpstr>
      <vt:lpstr>Tipo de Madeira</vt:lpstr>
      <vt:lpstr>ATIVIDADE </vt:lpstr>
      <vt:lpstr>CONCEITO </vt:lpstr>
      <vt:lpstr>Teoria básica de conjunto</vt:lpstr>
      <vt:lpstr> Álgebra elementar;</vt:lpstr>
      <vt:lpstr>Aritmética</vt:lpstr>
      <vt:lpstr>Geométrico</vt:lpstr>
      <vt:lpstr>Obrigado!!!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</dc:title>
  <dc:creator>LAB-48</dc:creator>
  <cp:lastModifiedBy>LAB-48</cp:lastModifiedBy>
  <cp:revision>10</cp:revision>
  <dcterms:created xsi:type="dcterms:W3CDTF">2025-02-19T23:38:10Z</dcterms:created>
  <dcterms:modified xsi:type="dcterms:W3CDTF">2025-02-20T00:59:50Z</dcterms:modified>
</cp:coreProperties>
</file>