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1.xml" ContentType="application/vnd.openxmlformats-officedocument.presentationml.notesSlide+xml"/>
  <Override PartName="/ppt/notesSlides/_rels/notesSlide1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Override PartName="/ppt/media/image2.png" ContentType="image/png"/>
  <Override PartName="/ppt/media/image3.gif" ContentType="image/gif"/>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jpeg" ContentType="image/jpeg"/>
  <Override PartName="/ppt/media/image10.jpeg" ContentType="image/jpeg"/>
  <Override PartName="/ppt/media/image11.png" ContentType="image/png"/>
  <Override PartName="/ppt/media/image12.gif" ContentType="image/gif"/>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5" r:id="rId6"/>
    <p:sldMasterId id="2147483667" r:id="rId7"/>
    <p:sldMasterId id="2147483669" r:id="rId8"/>
    <p:sldMasterId id="2147483671" r:id="rId9"/>
    <p:sldMasterId id="2147483673" r:id="rId10"/>
    <p:sldMasterId id="2147483675" r:id="rId11"/>
    <p:sldMasterId id="2147483677"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pt-BR" sz="1400" strike="noStrike" u="none">
                <a:solidFill>
                  <a:srgbClr val="000000"/>
                </a:solidFill>
                <a:uFillTx/>
                <a:latin typeface="Arial"/>
              </a:rPr>
              <a:t>Clique para mover o slide</a:t>
            </a:r>
            <a:endParaRPr b="0" lang="pt-BR" sz="1400" strike="noStrike" u="none">
              <a:solidFill>
                <a:srgbClr val="000000"/>
              </a:solidFill>
              <a:uFillTx/>
              <a:latin typeface="Arial"/>
            </a:endParaRPr>
          </a:p>
        </p:txBody>
      </p:sp>
      <p:sp>
        <p:nvSpPr>
          <p:cNvPr id="8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pt-BR" sz="2000" strike="noStrike" u="none">
                <a:solidFill>
                  <a:srgbClr val="000000"/>
                </a:solidFill>
                <a:uFillTx/>
                <a:latin typeface="Arial"/>
              </a:rPr>
              <a:t>Clique para editar o formato de notas</a:t>
            </a:r>
            <a:endParaRPr b="0" lang="pt-BR" sz="2000" strike="noStrike" u="none">
              <a:solidFill>
                <a:srgbClr val="000000"/>
              </a:solidFill>
              <a:uFillTx/>
              <a:latin typeface="Arial"/>
            </a:endParaRPr>
          </a:p>
        </p:txBody>
      </p:sp>
      <p:sp>
        <p:nvSpPr>
          <p:cNvPr id="8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trike="noStrike" u="none">
                <a:solidFill>
                  <a:srgbClr val="000000"/>
                </a:solidFill>
                <a:uFillTx/>
                <a:latin typeface="Times New Roman"/>
              </a:rPr>
              <a:t> </a:t>
            </a:r>
            <a:endParaRPr b="0" lang="pt-BR" sz="1400" strike="noStrike" u="none">
              <a:solidFill>
                <a:srgbClr val="000000"/>
              </a:solidFill>
              <a:uFillTx/>
              <a:latin typeface="Times New Roman"/>
            </a:endParaRPr>
          </a:p>
        </p:txBody>
      </p:sp>
      <p:sp>
        <p:nvSpPr>
          <p:cNvPr id="90" name="PlaceHolder 4"/>
          <p:cNvSpPr>
            <a:spLocks noGrp="1"/>
          </p:cNvSpPr>
          <p:nvPr>
            <p:ph type="dt" idx="31"/>
          </p:nvPr>
        </p:nvSpPr>
        <p:spPr>
          <a:xfrm>
            <a:off x="4278960" y="0"/>
            <a:ext cx="3280680" cy="534240"/>
          </a:xfrm>
          <a:prstGeom prst="rect">
            <a:avLst/>
          </a:prstGeom>
          <a:noFill/>
          <a:ln w="0">
            <a:noFill/>
          </a:ln>
        </p:spPr>
        <p:txBody>
          <a:bodyPr lIns="0" rIns="0" tIns="0" bIns="0" anchor="t">
            <a:noAutofit/>
          </a:bodyPr>
          <a:lstStyle>
            <a:lvl1pPr indent="0" algn="r">
              <a:buNone/>
              <a:defRPr b="0" lang="pt-BR" sz="1400" strike="noStrike" u="none">
                <a:solidFill>
                  <a:srgbClr val="000000"/>
                </a:solidFill>
                <a:uFillTx/>
                <a:latin typeface="Times New Roman"/>
              </a:defRPr>
            </a:lvl1pPr>
          </a:lstStyle>
          <a:p>
            <a:pPr indent="0" algn="r">
              <a:buNone/>
            </a:pPr>
            <a:r>
              <a:rPr b="0" lang="pt-BR" sz="1400" strike="noStrike" u="none">
                <a:solidFill>
                  <a:srgbClr val="000000"/>
                </a:solidFill>
                <a:uFillTx/>
                <a:latin typeface="Times New Roman"/>
              </a:rPr>
              <a:t> </a:t>
            </a:r>
            <a:endParaRPr b="0" lang="pt-BR" sz="1400" strike="noStrike" u="none">
              <a:solidFill>
                <a:srgbClr val="000000"/>
              </a:solidFill>
              <a:uFillTx/>
              <a:latin typeface="Times New Roman"/>
            </a:endParaRPr>
          </a:p>
        </p:txBody>
      </p:sp>
      <p:sp>
        <p:nvSpPr>
          <p:cNvPr id="91" name="PlaceHolder 5"/>
          <p:cNvSpPr>
            <a:spLocks noGrp="1"/>
          </p:cNvSpPr>
          <p:nvPr>
            <p:ph type="ftr" idx="32"/>
          </p:nvPr>
        </p:nvSpPr>
        <p:spPr>
          <a:xfrm>
            <a:off x="0" y="10157400"/>
            <a:ext cx="3280680" cy="534240"/>
          </a:xfrm>
          <a:prstGeom prst="rect">
            <a:avLst/>
          </a:prstGeom>
          <a:noFill/>
          <a:ln w="0">
            <a:noFill/>
          </a:ln>
        </p:spPr>
        <p:txBody>
          <a:bodyPr lIns="0" rIns="0" tIns="0" bIns="0" anchor="b">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 </a:t>
            </a:r>
            <a:endParaRPr b="0" lang="pt-BR" sz="1400" strike="noStrike" u="none">
              <a:solidFill>
                <a:srgbClr val="000000"/>
              </a:solidFill>
              <a:uFillTx/>
              <a:latin typeface="Times New Roman"/>
            </a:endParaRPr>
          </a:p>
        </p:txBody>
      </p:sp>
      <p:sp>
        <p:nvSpPr>
          <p:cNvPr id="92" name="PlaceHolder 6"/>
          <p:cNvSpPr>
            <a:spLocks noGrp="1"/>
          </p:cNvSpPr>
          <p:nvPr>
            <p:ph type="sldNum" idx="33"/>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trike="noStrike" u="none">
                <a:solidFill>
                  <a:srgbClr val="000000"/>
                </a:solidFill>
                <a:uFillTx/>
                <a:latin typeface="Times New Roman"/>
              </a:defRPr>
            </a:lvl1pPr>
          </a:lstStyle>
          <a:p>
            <a:pPr indent="0" algn="r">
              <a:buNone/>
            </a:pPr>
            <a:fld id="{333F8FFA-DB65-4DC2-844C-1F49959AEB01}" type="slidenum">
              <a:rPr b="0" lang="pt-BR" sz="1400" strike="noStrike" u="none">
                <a:solidFill>
                  <a:srgbClr val="000000"/>
                </a:solidFill>
                <a:uFillTx/>
                <a:latin typeface="Times New Roman"/>
              </a:rPr>
              <a:t>1</a:t>
            </a:fld>
            <a:endParaRPr b="0" lang="pt-BR"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body"/>
          </p:nvPr>
        </p:nvSpPr>
        <p:spPr>
          <a:xfrm>
            <a:off x="685800" y="4400640"/>
            <a:ext cx="5486040" cy="3600360"/>
          </a:xfrm>
          <a:prstGeom prst="rect">
            <a:avLst/>
          </a:prstGeom>
          <a:noFill/>
          <a:ln w="0">
            <a:noFill/>
          </a:ln>
        </p:spPr>
        <p:txBody>
          <a:bodyPr lIns="91440" rIns="91440" tIns="45720" bIns="45720" anchor="t">
            <a:noAutofit/>
          </a:bodyPr>
          <a:p>
            <a:pPr indent="0">
              <a:lnSpc>
                <a:spcPct val="100000"/>
              </a:lnSpc>
              <a:buNone/>
              <a:tabLst>
                <a:tab algn="l" pos="0"/>
              </a:tabLst>
            </a:pPr>
            <a:r>
              <a:rPr b="0" lang="pt-BR" sz="1200" strike="noStrike" u="none">
                <a:solidFill>
                  <a:schemeClr val="dk1"/>
                </a:solidFill>
                <a:uFillTx/>
                <a:latin typeface="Calibri"/>
                <a:ea typeface="Calibri"/>
              </a:rPr>
              <a:t>A escalabilidade vertical aumenta a capacidade de um único servidor, enquanto a escalabilidade horizontal adiciona mais servidores a um sistema. </a:t>
            </a:r>
            <a:endParaRPr b="0" lang="pt-BR" sz="1200" strike="noStrike" u="none">
              <a:solidFill>
                <a:srgbClr val="000000"/>
              </a:solidFill>
              <a:uFillTx/>
              <a:latin typeface="Arial"/>
            </a:endParaRPr>
          </a:p>
          <a:p>
            <a:pPr indent="0">
              <a:lnSpc>
                <a:spcPct val="100000"/>
              </a:lnSpc>
              <a:buNone/>
              <a:tabLst>
                <a:tab algn="l" pos="0"/>
              </a:tabLst>
            </a:pPr>
            <a:r>
              <a:rPr b="1" lang="pt-BR" sz="1200" strike="noStrike" u="none">
                <a:solidFill>
                  <a:schemeClr val="dk1"/>
                </a:solidFill>
                <a:uFillTx/>
                <a:latin typeface="Calibri"/>
                <a:ea typeface="Calibri"/>
              </a:rPr>
              <a:t>Escalabilidade vertical</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Aumenta o poder de um único servidor, como adicionando mais memória ou poder de processamento </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É útil para lidar com picos de carga de trabalho </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É relativamente simples, basta adicionar mais recursos ao hardware do servidor </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Tem um teto, pois há um limite físico para o quanto você pode atualizar um único servidor </a:t>
            </a:r>
            <a:endParaRPr b="0" lang="pt-BR" sz="1200" strike="noStrike" u="none">
              <a:solidFill>
                <a:srgbClr val="000000"/>
              </a:solidFill>
              <a:uFillTx/>
              <a:latin typeface="Arial"/>
            </a:endParaRPr>
          </a:p>
          <a:p>
            <a:pPr indent="0">
              <a:lnSpc>
                <a:spcPct val="100000"/>
              </a:lnSpc>
              <a:buNone/>
              <a:tabLst>
                <a:tab algn="l" pos="0"/>
              </a:tabLst>
            </a:pPr>
            <a:endParaRPr b="0" lang="pt-BR" sz="1200" strike="noStrike" u="none">
              <a:solidFill>
                <a:srgbClr val="000000"/>
              </a:solidFill>
              <a:uFillTx/>
              <a:latin typeface="Arial"/>
            </a:endParaRPr>
          </a:p>
          <a:p>
            <a:pPr indent="0">
              <a:lnSpc>
                <a:spcPct val="100000"/>
              </a:lnSpc>
              <a:buNone/>
              <a:tabLst>
                <a:tab algn="l" pos="0"/>
              </a:tabLst>
            </a:pPr>
            <a:r>
              <a:rPr b="1" lang="pt-BR" sz="1200" strike="noStrike" u="none">
                <a:solidFill>
                  <a:schemeClr val="dk1"/>
                </a:solidFill>
                <a:uFillTx/>
                <a:latin typeface="Calibri"/>
                <a:ea typeface="Calibri"/>
              </a:rPr>
              <a:t>Escalabilidade horizontal</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Distribui a carga de trabalho entre vários servidores </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É a abordagem mais adequada no design de sistemas distribuídos </a:t>
            </a:r>
            <a:endParaRPr b="0" lang="pt-BR" sz="1200" strike="noStrike" u="none">
              <a:solidFill>
                <a:srgbClr val="000000"/>
              </a:solidFill>
              <a:uFillTx/>
              <a:latin typeface="Arial"/>
            </a:endParaRPr>
          </a:p>
          <a:p>
            <a:pPr marL="457200" indent="-317520">
              <a:lnSpc>
                <a:spcPct val="100000"/>
              </a:lnSpc>
              <a:buClr>
                <a:srgbClr val="000000"/>
              </a:buClr>
              <a:buFont typeface="Arial"/>
              <a:buChar char="●"/>
              <a:tabLst>
                <a:tab algn="l" pos="0"/>
              </a:tabLst>
            </a:pPr>
            <a:r>
              <a:rPr b="0" lang="pt-BR" sz="1200" strike="noStrike" u="none">
                <a:solidFill>
                  <a:schemeClr val="dk1"/>
                </a:solidFill>
                <a:uFillTx/>
                <a:latin typeface="Calibri"/>
                <a:ea typeface="Calibri"/>
              </a:rPr>
              <a:t>É baseada no particionamento dos dados, ou seja, cada nó contém apenas parte dos dados </a:t>
            </a:r>
            <a:endParaRPr b="0" lang="pt-BR" sz="1200" strike="noStrike" u="none">
              <a:solidFill>
                <a:srgbClr val="000000"/>
              </a:solidFill>
              <a:uFillTx/>
              <a:latin typeface="Arial"/>
            </a:endParaRPr>
          </a:p>
          <a:p>
            <a:pPr indent="0">
              <a:lnSpc>
                <a:spcPct val="100000"/>
              </a:lnSpc>
              <a:buNone/>
              <a:tabLst>
                <a:tab algn="l" pos="0"/>
              </a:tabLst>
            </a:pPr>
            <a:endParaRPr b="0" lang="pt-BR" sz="1200" strike="noStrike" u="none">
              <a:solidFill>
                <a:srgbClr val="000000"/>
              </a:solidFill>
              <a:uFillTx/>
              <a:latin typeface="Arial"/>
            </a:endParaRPr>
          </a:p>
          <a:p>
            <a:pPr indent="0">
              <a:lnSpc>
                <a:spcPct val="100000"/>
              </a:lnSpc>
              <a:buNone/>
              <a:tabLst>
                <a:tab algn="l" pos="0"/>
              </a:tabLst>
            </a:pPr>
            <a:r>
              <a:rPr b="0" lang="pt-BR" sz="1200" strike="noStrike" u="none">
                <a:solidFill>
                  <a:schemeClr val="dk1"/>
                </a:solidFill>
                <a:uFillTx/>
                <a:latin typeface="Calibri"/>
                <a:ea typeface="Calibri"/>
              </a:rPr>
              <a:t>A escolha entre escalabilidade vertical e horizontal depende das necessidades específicas de um projeto. Desenvolvedores e arquitetos de software devem compreender as nuances de ambas as abordagens para criar sistemas resilientes. </a:t>
            </a:r>
            <a:endParaRPr b="0" lang="pt-BR" sz="1200" strike="noStrike" u="none">
              <a:solidFill>
                <a:srgbClr val="000000"/>
              </a:solidFill>
              <a:uFillTx/>
              <a:latin typeface="Arial"/>
            </a:endParaRPr>
          </a:p>
          <a:p>
            <a:pPr indent="0">
              <a:lnSpc>
                <a:spcPct val="100000"/>
              </a:lnSpc>
              <a:buNone/>
              <a:tabLst>
                <a:tab algn="l" pos="0"/>
              </a:tabLst>
            </a:pPr>
            <a:endParaRPr b="0" lang="pt-BR" sz="1200" strike="noStrike" u="none">
              <a:solidFill>
                <a:srgbClr val="000000"/>
              </a:solidFill>
              <a:uFillTx/>
              <a:latin typeface="Arial"/>
            </a:endParaRPr>
          </a:p>
        </p:txBody>
      </p:sp>
      <p:sp>
        <p:nvSpPr>
          <p:cNvPr id="181" name="PlaceHolder 2"/>
          <p:cNvSpPr>
            <a:spLocks noGrp="1"/>
          </p:cNvSpPr>
          <p:nvPr>
            <p:ph type="sldImg"/>
          </p:nvPr>
        </p:nvSpPr>
        <p:spPr>
          <a:xfrm>
            <a:off x="685800" y="1143000"/>
            <a:ext cx="5486040" cy="308592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pt-BR"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81C0D3A-4977-4E93-AE38-7778AA8B985F}"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BJECT">
    <p:spTree>
      <p:nvGrpSpPr>
        <p:cNvPr id="1" name=""/>
        <p:cNvGrpSpPr/>
        <p:nvPr/>
      </p:nvGrpSpPr>
      <p:grpSpPr>
        <a:xfrm>
          <a:off x="0" y="0"/>
          <a:ext cx="0" cy="0"/>
          <a:chOff x="0" y="0"/>
          <a:chExt cx="0" cy="0"/>
        </a:xfrm>
      </p:grpSpPr>
      <p:sp>
        <p:nvSpPr>
          <p:cNvPr id="3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3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AF8253E-44FE-4898-8565-CB1AD575C00A}"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B15B902C-256E-436F-AAE4-CBFCD079DEB2}" type="slidenum">
              <a:t>&lt;#&gt;</a:t>
            </a:fld>
          </a:p>
        </p:txBody>
      </p:sp>
      <p:sp>
        <p:nvSpPr>
          <p:cNvPr id="4" name="PlaceHolder 3"/>
          <p:cNvSpPr>
            <a:spLocks noGrp="1"/>
          </p:cNvSpPr>
          <p:nvPr>
            <p:ph type="dt" idx="10"/>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OBJEC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33"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34"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F86FAA73-8649-4D89-A882-43FC6B21CFAC}" type="slidenum">
              <a:t>&lt;#&gt;</a:t>
            </a:fld>
          </a:p>
        </p:txBody>
      </p:sp>
      <p:sp>
        <p:nvSpPr>
          <p:cNvPr id="7" name="PlaceHolder 6"/>
          <p:cNvSpPr>
            <a:spLocks noGrp="1"/>
          </p:cNvSpPr>
          <p:nvPr>
            <p:ph type="dt" idx="10"/>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Obj" preserve="1">
  <p:cSld name="OBJEC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3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37" name="PlaceHolder 3"/>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31C9075-E737-4C31-99EB-01D2DA90A729}" type="slidenum">
              <a:t>&lt;#&gt;</a:t>
            </a:fld>
          </a:p>
        </p:txBody>
      </p:sp>
      <p:sp>
        <p:nvSpPr>
          <p:cNvPr id="7" name="PlaceHolder 6"/>
          <p:cNvSpPr>
            <a:spLocks noGrp="1"/>
          </p:cNvSpPr>
          <p:nvPr>
            <p:ph type="dt" idx="10"/>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E6E3B827-BB36-4F34-BFCF-9639243F3EAE}" type="slidenum">
              <a:t>&lt;#&gt;</a:t>
            </a:fld>
          </a:p>
        </p:txBody>
      </p:sp>
      <p:sp>
        <p:nvSpPr>
          <p:cNvPr id="5" name="PlaceHolder 4"/>
          <p:cNvSpPr>
            <a:spLocks noGrp="1"/>
          </p:cNvSpPr>
          <p:nvPr>
            <p:ph type="dt" idx="13"/>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Media" preserve="1">
  <p:cSld name="TEXT_AND_CLIPAR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50"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1" name="PlaceHolder 3"/>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BF863418-8DB8-435E-B047-B4ACCEB5B28B}" type="slidenum">
              <a:t>&lt;#&gt;</a:t>
            </a:fld>
          </a:p>
        </p:txBody>
      </p:sp>
      <p:sp>
        <p:nvSpPr>
          <p:cNvPr id="7" name="PlaceHolder 6"/>
          <p:cNvSpPr>
            <a:spLocks noGrp="1"/>
          </p:cNvSpPr>
          <p:nvPr>
            <p:ph type="dt" idx="16"/>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D2C310B-2DD1-4939-AAF5-63473EAA1391}" type="slidenum">
              <a:t>&lt;#&gt;</a:t>
            </a:fld>
          </a:p>
        </p:txBody>
      </p:sp>
      <p:sp>
        <p:nvSpPr>
          <p:cNvPr id="4" name="PlaceHolder 3"/>
          <p:cNvSpPr>
            <a:spLocks noGrp="1"/>
          </p:cNvSpPr>
          <p:nvPr>
            <p:ph type="dt" idx="19"/>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65"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6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458C0B6D-3A0A-4F90-92DF-3D456BE605CF}" type="slidenum">
              <a:t>&lt;#&gt;</a:t>
            </a:fld>
          </a:p>
        </p:txBody>
      </p:sp>
      <p:sp>
        <p:nvSpPr>
          <p:cNvPr id="7" name="PlaceHolder 6"/>
          <p:cNvSpPr>
            <a:spLocks noGrp="1"/>
          </p:cNvSpPr>
          <p:nvPr>
            <p:ph type="dt" idx="22"/>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Obj" preserve="1">
  <p:cSld name="TEXT_AND_OBJEC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71"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72" name="PlaceHolder 3"/>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389FBD9-0B8F-4E3A-A649-62D4C6EE6FEF}" type="slidenum">
              <a:t>&lt;#&gt;</a:t>
            </a:fld>
          </a:p>
        </p:txBody>
      </p:sp>
      <p:sp>
        <p:nvSpPr>
          <p:cNvPr id="4" name="PlaceHolder 3"/>
          <p:cNvSpPr>
            <a:spLocks noGrp="1"/>
          </p:cNvSpPr>
          <p:nvPr>
            <p:ph type="dt" idx="25"/>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56DD6EF-7F29-477F-8CB7-CC34AFCBF08A}"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E8BC17E-4A52-446A-A43B-96A46FA42324}" type="slidenum">
              <a:t>&lt;#&gt;</a:t>
            </a:fld>
          </a:p>
        </p:txBody>
      </p:sp>
      <p:sp>
        <p:nvSpPr>
          <p:cNvPr id="4" name="PlaceHolder 3"/>
          <p:cNvSpPr>
            <a:spLocks noGrp="1"/>
          </p:cNvSpPr>
          <p:nvPr>
            <p:ph type="dt" idx="28"/>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0969553-E0B9-43B8-AA89-E3F67FDA7AF5}" type="slidenum">
              <a:t>&lt;#&gt;</a:t>
            </a:fld>
          </a:p>
        </p:txBody>
      </p:sp>
      <p:sp>
        <p:nvSpPr>
          <p:cNvPr id="4" name="PlaceHolder 3"/>
          <p:cNvSpPr>
            <a:spLocks noGrp="1"/>
          </p:cNvSpPr>
          <p:nvPr>
            <p:ph type="dt" idx="7"/>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BJEC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8E5D5DF-C86A-438D-A344-AD73C72F9835}" type="slidenum">
              <a:t>&lt;#&gt;</a:t>
            </a:fld>
          </a:p>
        </p:txBody>
      </p:sp>
      <p:sp>
        <p:nvSpPr>
          <p:cNvPr id="5" name="PlaceHolder 4"/>
          <p:cNvSpPr>
            <a:spLocks noGrp="1"/>
          </p:cNvSpPr>
          <p:nvPr>
            <p:ph type="dt" idx="10"/>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24"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B62D77C-AF0C-487F-9273-53EC84DD6F4B}"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BJEC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2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pt-BR"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AF71816-B85E-4134-B547-15C437DE3A2C}"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OBJEC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9D8ECD2-E090-4DBF-9466-F631DC3978E8}" type="slidenum">
              <a:t>&lt;#&gt;</a:t>
            </a:fld>
          </a:p>
        </p:txBody>
      </p:sp>
      <p:sp>
        <p:nvSpPr>
          <p:cNvPr id="4" name="PlaceHolder 3"/>
          <p:cNvSpPr>
            <a:spLocks noGrp="1"/>
          </p:cNvSpPr>
          <p:nvPr>
            <p:ph type="dt" idx="10"/>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Media" preserve="1">
  <p:cSld name="OBJEC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pt-BR" sz="1400" strike="noStrike" u="none">
              <a:solidFill>
                <a:srgbClr val="000000"/>
              </a:solidFill>
              <a:uFillTx/>
              <a:latin typeface="Arial"/>
            </a:endParaRPr>
          </a:p>
        </p:txBody>
      </p:sp>
      <p:sp>
        <p:nvSpPr>
          <p:cNvPr id="2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29" name="PlaceHolder 3"/>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spcBef>
                <a:spcPts val="1417"/>
              </a:spcBef>
              <a:buNone/>
            </a:pPr>
            <a:endParaRPr b="0" lang="pt-BR" sz="1400" strike="noStrike" u="none">
              <a:solidFill>
                <a:srgbClr val="000000"/>
              </a:solidFill>
              <a:uFillTx/>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16B6472D-59D5-484A-AAF9-87C40DE7C3FE}" type="slidenum">
              <a:t>&lt;#&gt;</a:t>
            </a:fld>
          </a:p>
        </p:txBody>
      </p:sp>
      <p:sp>
        <p:nvSpPr>
          <p:cNvPr id="7" name="PlaceHolder 6"/>
          <p:cNvSpPr>
            <a:spLocks noGrp="1"/>
          </p:cNvSpPr>
          <p:nvPr>
            <p:ph type="dt" idx="10"/>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OBJEC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12C90C1-5ADE-417C-8B02-FF5FDC98994A}" type="slidenum">
              <a:t>&lt;#&gt;</a:t>
            </a:fld>
          </a:p>
        </p:txBody>
      </p:sp>
      <p:sp>
        <p:nvSpPr>
          <p:cNvPr id="4" name="PlaceHolder 3"/>
          <p:cNvSpPr>
            <a:spLocks noGrp="1"/>
          </p:cNvSpPr>
          <p:nvPr>
            <p:ph type="dt" idx="10"/>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9.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 Id="rId11" Type="http://schemas.openxmlformats.org/officeDocument/2006/relationships/slideLayout" Target="../slideLayouts/slideLayout13.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4.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5.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6.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7.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rmAutofit/>
          </a:bodyPr>
          <a:p>
            <a:pPr indent="0">
              <a:buNone/>
            </a:pPr>
            <a:r>
              <a:rPr b="0" lang="pt-BR" sz="6000" strike="noStrike" u="none">
                <a:solidFill>
                  <a:srgbClr val="000000"/>
                </a:solidFill>
                <a:uFillTx/>
                <a:latin typeface="Arial"/>
              </a:rPr>
              <a:t>Clique para editar o formato do texto do título</a:t>
            </a:r>
            <a:endParaRPr b="0" lang="pt-BR" sz="6000" strike="noStrike" u="none">
              <a:solidFill>
                <a:srgbClr val="000000"/>
              </a:solidFill>
              <a:uFillTx/>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9F7069E6-1E36-4F2D-93D4-5FE34804B44E}"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1400" strike="noStrike" u="none">
                <a:solidFill>
                  <a:srgbClr val="000000"/>
                </a:solidFill>
                <a:uFillTx/>
                <a:latin typeface="Arial"/>
              </a:rPr>
              <a:t>Clique para editar o formato de texto dos tópicos</a:t>
            </a:r>
            <a:endParaRPr b="0" lang="pt-BR"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1400" strike="noStrike" u="none">
                <a:solidFill>
                  <a:srgbClr val="000000"/>
                </a:solidFill>
                <a:uFillTx/>
                <a:latin typeface="Arial"/>
              </a:rPr>
              <a:t>2.º nível de tópicos</a:t>
            </a:r>
            <a:endParaRPr b="0" lang="pt-BR"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1400" strike="noStrike" u="none">
                <a:solidFill>
                  <a:srgbClr val="000000"/>
                </a:solidFill>
                <a:uFillTx/>
                <a:latin typeface="Arial"/>
              </a:rPr>
              <a:t>3.º nível de tópicos</a:t>
            </a:r>
            <a:endParaRPr b="0" lang="pt-BR"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1400" strike="noStrike" u="none">
                <a:solidFill>
                  <a:srgbClr val="000000"/>
                </a:solidFill>
                <a:uFillTx/>
                <a:latin typeface="Arial"/>
              </a:rPr>
              <a:t>4.º nível de tópicos</a:t>
            </a:r>
            <a:endParaRPr b="0" lang="pt-BR"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000" strike="noStrike" u="none">
                <a:solidFill>
                  <a:srgbClr val="000000"/>
                </a:solidFill>
                <a:uFillTx/>
                <a:latin typeface="Arial"/>
              </a:rPr>
              <a:t>5.º nível de tópicos</a:t>
            </a:r>
            <a:endParaRPr b="0" lang="pt-B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000" strike="noStrike" u="none">
                <a:solidFill>
                  <a:srgbClr val="000000"/>
                </a:solidFill>
                <a:uFillTx/>
                <a:latin typeface="Arial"/>
              </a:rPr>
              <a:t>6.º nível de tópicos</a:t>
            </a:r>
            <a:endParaRPr b="0" lang="pt-B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000" strike="noStrike" u="none">
                <a:solidFill>
                  <a:srgbClr val="000000"/>
                </a:solidFill>
                <a:uFillTx/>
                <a:latin typeface="Arial"/>
              </a:rPr>
              <a:t>7.º nível de tópicos</a:t>
            </a:r>
            <a:endParaRPr b="0" lang="pt-BR"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rmAutofit lnSpcReduction="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74"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rmAutofit fontScale="25000" lnSpcReduction="19999"/>
          </a:bodyPr>
          <a:p>
            <a:pPr marL="432000" indent="-324000">
              <a:spcBef>
                <a:spcPts val="1417"/>
              </a:spcBef>
              <a:buClr>
                <a:srgbClr val="000000"/>
              </a:buClr>
              <a:buSzPct val="45000"/>
              <a:buFont typeface="Wingdings" charset="2"/>
              <a:buChar char=""/>
            </a:pPr>
            <a:r>
              <a:rPr b="0" lang="pt-BR" sz="2400" strike="noStrike" u="none">
                <a:solidFill>
                  <a:srgbClr val="000000"/>
                </a:solidFill>
                <a:uFillTx/>
                <a:latin typeface="Arial"/>
              </a:rPr>
              <a:t>Clique para editar o formato de texto dos tópicos</a:t>
            </a:r>
            <a:endParaRPr b="0" lang="pt-BR"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400" strike="noStrike" u="none">
                <a:solidFill>
                  <a:srgbClr val="000000"/>
                </a:solidFill>
                <a:uFillTx/>
                <a:latin typeface="Arial"/>
              </a:rPr>
              <a:t>2.º nível de tópicos</a:t>
            </a:r>
            <a:endParaRPr b="0" lang="pt-BR"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uFillTx/>
                <a:latin typeface="Arial"/>
              </a:rPr>
              <a:t>3.º nível de tópicos</a:t>
            </a:r>
            <a:endParaRPr b="0" lang="pt-B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400" strike="noStrike" u="none">
                <a:solidFill>
                  <a:srgbClr val="000000"/>
                </a:solidFill>
                <a:uFillTx/>
                <a:latin typeface="Arial"/>
              </a:rPr>
              <a:t>4.º nível de tópicos</a:t>
            </a:r>
            <a:endParaRPr b="0" lang="pt-BR"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400" strike="noStrike" u="none">
                <a:solidFill>
                  <a:srgbClr val="000000"/>
                </a:solidFill>
                <a:uFillTx/>
                <a:latin typeface="Arial"/>
              </a:rPr>
              <a:t>5.º nível de tópicos</a:t>
            </a:r>
            <a:endParaRPr b="0" lang="pt-BR"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400" strike="noStrike" u="none">
                <a:solidFill>
                  <a:srgbClr val="000000"/>
                </a:solidFill>
                <a:uFillTx/>
                <a:latin typeface="Arial"/>
              </a:rPr>
              <a:t>6.º nível de tópicos</a:t>
            </a:r>
            <a:endParaRPr b="0" lang="pt-BR"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400" strike="noStrike" u="none">
                <a:solidFill>
                  <a:srgbClr val="000000"/>
                </a:solidFill>
                <a:uFillTx/>
                <a:latin typeface="Arial"/>
              </a:rPr>
              <a:t>7.º nível de tópicos</a:t>
            </a:r>
            <a:endParaRPr b="0" lang="pt-BR" sz="2400" strike="noStrike" u="none">
              <a:solidFill>
                <a:srgbClr val="000000"/>
              </a:solidFill>
              <a:uFillTx/>
              <a:latin typeface="Arial"/>
            </a:endParaRPr>
          </a:p>
        </p:txBody>
      </p:sp>
      <p:sp>
        <p:nvSpPr>
          <p:cNvPr id="75"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76"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rmAutofit fontScale="25000" lnSpcReduction="19999"/>
          </a:bodyPr>
          <a:p>
            <a:pPr marL="432000" indent="-324000">
              <a:spcBef>
                <a:spcPts val="1417"/>
              </a:spcBef>
              <a:buClr>
                <a:srgbClr val="000000"/>
              </a:buClr>
              <a:buSzPct val="45000"/>
              <a:buFont typeface="Wingdings" charset="2"/>
              <a:buChar char=""/>
            </a:pPr>
            <a:r>
              <a:rPr b="0" lang="pt-BR" sz="2400" strike="noStrike" u="none">
                <a:solidFill>
                  <a:srgbClr val="000000"/>
                </a:solidFill>
                <a:uFillTx/>
                <a:latin typeface="Arial"/>
              </a:rPr>
              <a:t>Clique para editar o formato de texto dos tópicos</a:t>
            </a:r>
            <a:endParaRPr b="0" lang="pt-BR"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400" strike="noStrike" u="none">
                <a:solidFill>
                  <a:srgbClr val="000000"/>
                </a:solidFill>
                <a:uFillTx/>
                <a:latin typeface="Arial"/>
              </a:rPr>
              <a:t>2.º nível de tópicos</a:t>
            </a:r>
            <a:endParaRPr b="0" lang="pt-BR" sz="2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400" strike="noStrike" u="none">
                <a:solidFill>
                  <a:srgbClr val="000000"/>
                </a:solidFill>
                <a:uFillTx/>
                <a:latin typeface="Arial"/>
              </a:rPr>
              <a:t>3.º nível de tópicos</a:t>
            </a:r>
            <a:endParaRPr b="0" lang="pt-B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400" strike="noStrike" u="none">
                <a:solidFill>
                  <a:srgbClr val="000000"/>
                </a:solidFill>
                <a:uFillTx/>
                <a:latin typeface="Arial"/>
              </a:rPr>
              <a:t>4.º nível de tópicos</a:t>
            </a:r>
            <a:endParaRPr b="0" lang="pt-BR" sz="2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400" strike="noStrike" u="none">
                <a:solidFill>
                  <a:srgbClr val="000000"/>
                </a:solidFill>
                <a:uFillTx/>
                <a:latin typeface="Arial"/>
              </a:rPr>
              <a:t>5.º nível de tópicos</a:t>
            </a:r>
            <a:endParaRPr b="0" lang="pt-BR" sz="2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400" strike="noStrike" u="none">
                <a:solidFill>
                  <a:srgbClr val="000000"/>
                </a:solidFill>
                <a:uFillTx/>
                <a:latin typeface="Arial"/>
              </a:rPr>
              <a:t>6.º nível de tópicos</a:t>
            </a:r>
            <a:endParaRPr b="0" lang="pt-BR" sz="2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400" strike="noStrike" u="none">
                <a:solidFill>
                  <a:srgbClr val="000000"/>
                </a:solidFill>
                <a:uFillTx/>
                <a:latin typeface="Arial"/>
              </a:rPr>
              <a:t>7.º nível de tópicos</a:t>
            </a:r>
            <a:endParaRPr b="0" lang="pt-BR" sz="2400" strike="noStrike" u="none">
              <a:solidFill>
                <a:srgbClr val="000000"/>
              </a:solidFill>
              <a:uFillTx/>
              <a:latin typeface="Arial"/>
            </a:endParaRPr>
          </a:p>
        </p:txBody>
      </p:sp>
      <p:sp>
        <p:nvSpPr>
          <p:cNvPr id="77"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78" name="PlaceHolder 6"/>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79" name="PlaceHolder 7"/>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80" name="PlaceHolder 8"/>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D79CBA7F-3DAF-4A44-8ED0-75B7CF7DCD23}"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6"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pt-BR" sz="3200" strike="noStrike" u="none">
                <a:solidFill>
                  <a:srgbClr val="000000"/>
                </a:solidFill>
                <a:uFillTx/>
                <a:latin typeface="Arial"/>
              </a:rPr>
              <a:t>Clique para editar o formato do texto do título</a:t>
            </a:r>
            <a:endParaRPr b="0" lang="pt-BR" sz="3200" strike="noStrike" u="none">
              <a:solidFill>
                <a:srgbClr val="000000"/>
              </a:solidFill>
              <a:uFillTx/>
              <a:latin typeface="Arial"/>
            </a:endParaRPr>
          </a:p>
        </p:txBody>
      </p:sp>
      <p:sp>
        <p:nvSpPr>
          <p:cNvPr id="8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pt-BR" sz="1800" strike="noStrike" u="none">
                <a:solidFill>
                  <a:srgbClr val="000000"/>
                </a:solidFill>
                <a:uFillTx/>
                <a:latin typeface="Arial"/>
              </a:rPr>
              <a:t>Clique para editar o formato de texto dos tópicos</a:t>
            </a:r>
            <a:endParaRPr b="0" lang="pt-B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1800" strike="noStrike" u="none">
                <a:solidFill>
                  <a:srgbClr val="000000"/>
                </a:solidFill>
                <a:uFillTx/>
                <a:latin typeface="Arial"/>
              </a:rPr>
              <a:t>2.º nível de tópicos</a:t>
            </a:r>
            <a:endParaRPr b="0" lang="pt-B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1800" strike="noStrike" u="none">
                <a:solidFill>
                  <a:srgbClr val="000000"/>
                </a:solidFill>
                <a:uFillTx/>
                <a:latin typeface="Arial"/>
              </a:rPr>
              <a:t>3.º nível de tópicos</a:t>
            </a:r>
            <a:endParaRPr b="0" lang="pt-B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1800" strike="noStrike" u="none">
                <a:solidFill>
                  <a:srgbClr val="000000"/>
                </a:solidFill>
                <a:uFillTx/>
                <a:latin typeface="Arial"/>
              </a:rPr>
              <a:t>4.º nível de tópicos</a:t>
            </a:r>
            <a:endParaRPr b="0" lang="pt-B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1800" strike="noStrike" u="none">
                <a:solidFill>
                  <a:srgbClr val="000000"/>
                </a:solidFill>
                <a:uFillTx/>
                <a:latin typeface="Arial"/>
              </a:rPr>
              <a:t>5.º nível de tópicos</a:t>
            </a:r>
            <a:endParaRPr b="0" lang="pt-B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1800" strike="noStrike" u="none">
                <a:solidFill>
                  <a:srgbClr val="000000"/>
                </a:solidFill>
                <a:uFillTx/>
                <a:latin typeface="Arial"/>
              </a:rPr>
              <a:t>6.º nível de tópicos</a:t>
            </a:r>
            <a:endParaRPr b="0" lang="pt-B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1800" strike="noStrike" u="none">
                <a:solidFill>
                  <a:srgbClr val="000000"/>
                </a:solidFill>
                <a:uFillTx/>
                <a:latin typeface="Arial"/>
              </a:rPr>
              <a:t>7.º nível de tópicos</a:t>
            </a:r>
            <a:endParaRPr b="0" lang="pt-BR" sz="1800" strike="noStrike" u="none">
              <a:solidFill>
                <a:srgbClr val="000000"/>
              </a:solidFill>
              <a:uFillTx/>
              <a:latin typeface="Arial"/>
            </a:endParaRPr>
          </a:p>
        </p:txBody>
      </p:sp>
      <p:sp>
        <p:nvSpPr>
          <p:cNvPr id="8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1600" strike="noStrike" u="none">
                <a:solidFill>
                  <a:srgbClr val="000000"/>
                </a:solidFill>
                <a:uFillTx/>
                <a:latin typeface="Arial"/>
              </a:rPr>
              <a:t>Clique para editar o formato de texto dos tópicos</a:t>
            </a:r>
            <a:endParaRPr b="0" lang="pt-BR" sz="1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1600" strike="noStrike" u="none">
                <a:solidFill>
                  <a:srgbClr val="000000"/>
                </a:solidFill>
                <a:uFillTx/>
                <a:latin typeface="Arial"/>
              </a:rPr>
              <a:t>2.º nível de tópicos</a:t>
            </a:r>
            <a:endParaRPr b="0" lang="pt-BR" sz="16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1600" strike="noStrike" u="none">
                <a:solidFill>
                  <a:srgbClr val="000000"/>
                </a:solidFill>
                <a:uFillTx/>
                <a:latin typeface="Arial"/>
              </a:rPr>
              <a:t>3.º nível de tópicos</a:t>
            </a:r>
            <a:endParaRPr b="0" lang="pt-BR" sz="16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1600" strike="noStrike" u="none">
                <a:solidFill>
                  <a:srgbClr val="000000"/>
                </a:solidFill>
                <a:uFillTx/>
                <a:latin typeface="Arial"/>
              </a:rPr>
              <a:t>4.º nível de tópicos</a:t>
            </a:r>
            <a:endParaRPr b="0" lang="pt-BR" sz="16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1600" strike="noStrike" u="none">
                <a:solidFill>
                  <a:srgbClr val="000000"/>
                </a:solidFill>
                <a:uFillTx/>
                <a:latin typeface="Arial"/>
              </a:rPr>
              <a:t>5.º nível de tópicos</a:t>
            </a:r>
            <a:endParaRPr b="0" lang="pt-BR" sz="16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1600" strike="noStrike" u="none">
                <a:solidFill>
                  <a:srgbClr val="000000"/>
                </a:solidFill>
                <a:uFillTx/>
                <a:latin typeface="Arial"/>
              </a:rPr>
              <a:t>6.º nível de tópicos</a:t>
            </a:r>
            <a:endParaRPr b="0" lang="pt-BR" sz="16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1600" strike="noStrike" u="none">
                <a:solidFill>
                  <a:srgbClr val="000000"/>
                </a:solidFill>
                <a:uFillTx/>
                <a:latin typeface="Arial"/>
              </a:rPr>
              <a:t>7.º nível de tópicos</a:t>
            </a:r>
            <a:endParaRPr b="0" lang="pt-BR" sz="1600" strike="noStrike" u="none">
              <a:solidFill>
                <a:srgbClr val="000000"/>
              </a:solidFill>
              <a:uFillTx/>
              <a:latin typeface="Arial"/>
            </a:endParaRPr>
          </a:p>
        </p:txBody>
      </p:sp>
      <p:sp>
        <p:nvSpPr>
          <p:cNvPr id="84"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85"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86"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9813AECB-B0ED-46CC-9801-BD9FEEDD0631}"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8"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lnSpcReduction="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8" name="PlaceHolder 2"/>
          <p:cNvSpPr>
            <a:spLocks noGrp="1"/>
          </p:cNvSpPr>
          <p:nvPr>
            <p:ph type="body"/>
          </p:nvPr>
        </p:nvSpPr>
        <p:spPr>
          <a:xfrm rot="5400000">
            <a:off x="3920400" y="-1256400"/>
            <a:ext cx="4350960" cy="105152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9EFD60B4-C6BB-44D7-86C7-FFD4AE030C8E}"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rot="5400000">
            <a:off x="7133400" y="1956240"/>
            <a:ext cx="5811480" cy="2628720"/>
          </a:xfrm>
          <a:prstGeom prst="rect">
            <a:avLst/>
          </a:prstGeom>
          <a:noFill/>
          <a:ln w="0">
            <a:noFill/>
          </a:ln>
        </p:spPr>
        <p:txBody>
          <a:bodyPr lIns="91440" rIns="91440" tIns="45720" bIns="45720" anchor="ctr">
            <a:normAutofit/>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13" name="PlaceHolder 2"/>
          <p:cNvSpPr>
            <a:spLocks noGrp="1"/>
          </p:cNvSpPr>
          <p:nvPr>
            <p:ph type="body"/>
          </p:nvPr>
        </p:nvSpPr>
        <p:spPr>
          <a:xfrm rot="5400000">
            <a:off x="1800000" y="-596160"/>
            <a:ext cx="5811480" cy="773388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B387E6B0-25D6-41BA-B74B-C4391E4E8BD5}"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lnSpcReduction="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EDD62831-2B5F-4846-89E9-69C9AA7A0C05}"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lnSpcReduction="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39" name="PlaceHolder 2"/>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40" name="PlaceHolder 3"/>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41" name="PlaceHolder 4"/>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13622409-22A7-40C7-9027-1B20B1916146}"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6"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320840" y="457200"/>
            <a:ext cx="10362960" cy="1142640"/>
          </a:xfrm>
          <a:prstGeom prst="rect">
            <a:avLst/>
          </a:prstGeom>
          <a:noFill/>
          <a:ln w="0">
            <a:noFill/>
          </a:ln>
        </p:spPr>
        <p:txBody>
          <a:bodyPr lIns="91440" rIns="91440" tIns="45720" bIns="45720" anchor="ctr">
            <a:normAutofit fontScale="92500" lnSpcReduction="1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44" name="PlaceHolder 2"/>
          <p:cNvSpPr>
            <a:spLocks noGrp="1"/>
          </p:cNvSpPr>
          <p:nvPr>
            <p:ph type="body"/>
          </p:nvPr>
        </p:nvSpPr>
        <p:spPr>
          <a:xfrm>
            <a:off x="1320840" y="1828800"/>
            <a:ext cx="5087520" cy="411444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45" name="PlaceHolder 3"/>
          <p:cNvSpPr>
            <a:spLocks noGrp="1"/>
          </p:cNvSpPr>
          <p:nvPr>
            <p:ph type="body"/>
          </p:nvPr>
        </p:nvSpPr>
        <p:spPr>
          <a:xfrm>
            <a:off x="6596280" y="1828800"/>
            <a:ext cx="5087520" cy="411444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pt-BR" sz="1800" strike="noStrike" u="none">
                <a:solidFill>
                  <a:srgbClr val="000000"/>
                </a:solidFill>
                <a:uFillTx/>
                <a:latin typeface="Arial"/>
              </a:rPr>
              <a:t>Clique para editar o formato de texto dos tópicos</a:t>
            </a:r>
            <a:endParaRPr b="0" lang="pt-BR"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1800" strike="noStrike" u="none">
                <a:solidFill>
                  <a:srgbClr val="000000"/>
                </a:solidFill>
                <a:uFillTx/>
                <a:latin typeface="Arial"/>
              </a:rPr>
              <a:t>2.º nível de tópicos</a:t>
            </a:r>
            <a:endParaRPr b="0" lang="pt-BR"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1800" strike="noStrike" u="none">
                <a:solidFill>
                  <a:srgbClr val="000000"/>
                </a:solidFill>
                <a:uFillTx/>
                <a:latin typeface="Arial"/>
              </a:rPr>
              <a:t>3.º nível de tópicos</a:t>
            </a:r>
            <a:endParaRPr b="0" lang="pt-BR"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1800" strike="noStrike" u="none">
                <a:solidFill>
                  <a:srgbClr val="000000"/>
                </a:solidFill>
                <a:uFillTx/>
                <a:latin typeface="Arial"/>
              </a:rPr>
              <a:t>4.º nível de tópicos</a:t>
            </a:r>
            <a:endParaRPr b="0" lang="pt-BR"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1800" strike="noStrike" u="none">
                <a:solidFill>
                  <a:srgbClr val="000000"/>
                </a:solidFill>
                <a:uFillTx/>
                <a:latin typeface="Arial"/>
              </a:rPr>
              <a:t>5.º nível de tópicos</a:t>
            </a:r>
            <a:endParaRPr b="0" lang="pt-BR"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1800" strike="noStrike" u="none">
                <a:solidFill>
                  <a:srgbClr val="000000"/>
                </a:solidFill>
                <a:uFillTx/>
                <a:latin typeface="Arial"/>
              </a:rPr>
              <a:t>6.º nível de tópicos</a:t>
            </a:r>
            <a:endParaRPr b="0" lang="pt-BR"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1800" strike="noStrike" u="none">
                <a:solidFill>
                  <a:srgbClr val="000000"/>
                </a:solidFill>
                <a:uFillTx/>
                <a:latin typeface="Arial"/>
              </a:rPr>
              <a:t>7.º nível de tópicos</a:t>
            </a:r>
            <a:endParaRPr b="0" lang="pt-BR" sz="1800" strike="noStrike" u="none">
              <a:solidFill>
                <a:srgbClr val="000000"/>
              </a:solidFill>
              <a:uFillTx/>
              <a:latin typeface="Arial"/>
            </a:endParaRPr>
          </a:p>
        </p:txBody>
      </p:sp>
      <p:sp>
        <p:nvSpPr>
          <p:cNvPr id="46" name="PlaceHolder 4"/>
          <p:cNvSpPr>
            <a:spLocks noGrp="1"/>
          </p:cNvSpPr>
          <p:nvPr>
            <p:ph type="dt" idx="16"/>
          </p:nvPr>
        </p:nvSpPr>
        <p:spPr>
          <a:xfrm>
            <a:off x="1320840" y="6095880"/>
            <a:ext cx="2539800" cy="45684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47" name="PlaceHolder 5"/>
          <p:cNvSpPr>
            <a:spLocks noGrp="1"/>
          </p:cNvSpPr>
          <p:nvPr>
            <p:ph type="ftr" idx="17"/>
          </p:nvPr>
        </p:nvSpPr>
        <p:spPr>
          <a:xfrm>
            <a:off x="4572000" y="6095880"/>
            <a:ext cx="3860280" cy="45684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48" name="PlaceHolder 6"/>
          <p:cNvSpPr>
            <a:spLocks noGrp="1"/>
          </p:cNvSpPr>
          <p:nvPr>
            <p:ph type="sldNum" idx="18"/>
          </p:nvPr>
        </p:nvSpPr>
        <p:spPr>
          <a:xfrm>
            <a:off x="9144000" y="6095880"/>
            <a:ext cx="2539800" cy="45684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2876F54B-4F5E-4CF6-BF2A-C567085B03CC}"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8"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rmAutofit/>
          </a:bodyPr>
          <a:p>
            <a:pPr indent="0">
              <a:buNone/>
            </a:pPr>
            <a:r>
              <a:rPr b="0" lang="pt-BR" sz="3200" strike="noStrike" u="none">
                <a:solidFill>
                  <a:srgbClr val="000000"/>
                </a:solidFill>
                <a:uFillTx/>
                <a:latin typeface="Arial"/>
              </a:rPr>
              <a:t>Clique para editar o formato do texto do título</a:t>
            </a:r>
            <a:endParaRPr b="0" lang="pt-BR" sz="3200" strike="noStrike" u="none">
              <a:solidFill>
                <a:srgbClr val="000000"/>
              </a:solidFill>
              <a:uFillTx/>
              <a:latin typeface="Arial"/>
            </a:endParaRPr>
          </a:p>
        </p:txBody>
      </p:sp>
      <p:sp>
        <p:nvSpPr>
          <p:cNvPr id="53"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rmAutofit lnSpcReduction="9999"/>
          </a:bodyPr>
          <a:p>
            <a:pPr marL="432000" indent="-324000">
              <a:spcBef>
                <a:spcPts val="1417"/>
              </a:spcBef>
              <a:buClr>
                <a:srgbClr val="000000"/>
              </a:buClr>
              <a:buSzPct val="45000"/>
              <a:buFont typeface="Wingdings" charset="2"/>
              <a:buChar char=""/>
            </a:pPr>
            <a:r>
              <a:rPr b="0" lang="pt-BR" sz="3200" strike="noStrike" u="none">
                <a:solidFill>
                  <a:srgbClr val="000000"/>
                </a:solidFill>
                <a:uFillTx/>
                <a:latin typeface="Arial"/>
              </a:rPr>
              <a:t>Clique para editar o formato de texto dos tópicos</a:t>
            </a:r>
            <a:endParaRPr b="0" lang="pt-B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3200" strike="noStrike" u="none">
                <a:solidFill>
                  <a:srgbClr val="000000"/>
                </a:solidFill>
                <a:uFillTx/>
                <a:latin typeface="Arial"/>
              </a:rPr>
              <a:t>2.º nível de tópicos</a:t>
            </a:r>
            <a:endParaRPr b="0" lang="pt-BR" sz="32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3200" strike="noStrike" u="none">
                <a:solidFill>
                  <a:srgbClr val="000000"/>
                </a:solidFill>
                <a:uFillTx/>
                <a:latin typeface="Arial"/>
              </a:rPr>
              <a:t>3.º nível de tópicos</a:t>
            </a:r>
            <a:endParaRPr b="0" lang="pt-BR" sz="32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3200" strike="noStrike" u="none">
                <a:solidFill>
                  <a:srgbClr val="000000"/>
                </a:solidFill>
                <a:uFillTx/>
                <a:latin typeface="Arial"/>
              </a:rPr>
              <a:t>4.º nível de tópicos</a:t>
            </a:r>
            <a:endParaRPr b="0" lang="pt-BR" sz="32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3200" strike="noStrike" u="none">
                <a:solidFill>
                  <a:srgbClr val="000000"/>
                </a:solidFill>
                <a:uFillTx/>
                <a:latin typeface="Arial"/>
              </a:rPr>
              <a:t>5.º nível de tópicos</a:t>
            </a:r>
            <a:endParaRPr b="0" lang="pt-BR" sz="32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3200" strike="noStrike" u="none">
                <a:solidFill>
                  <a:srgbClr val="000000"/>
                </a:solidFill>
                <a:uFillTx/>
                <a:latin typeface="Arial"/>
              </a:rPr>
              <a:t>6.º nível de tópicos</a:t>
            </a:r>
            <a:endParaRPr b="0" lang="pt-BR" sz="32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3200" strike="noStrike" u="none">
                <a:solidFill>
                  <a:srgbClr val="000000"/>
                </a:solidFill>
                <a:uFillTx/>
                <a:latin typeface="Arial"/>
              </a:rPr>
              <a:t>7.º nível de tópicos</a:t>
            </a:r>
            <a:endParaRPr b="0" lang="pt-BR" sz="3200" strike="noStrike" u="none">
              <a:solidFill>
                <a:srgbClr val="000000"/>
              </a:solidFill>
              <a:uFillTx/>
              <a:latin typeface="Arial"/>
            </a:endParaRPr>
          </a:p>
        </p:txBody>
      </p:sp>
      <p:sp>
        <p:nvSpPr>
          <p:cNvPr id="54"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1600" strike="noStrike" u="none">
                <a:solidFill>
                  <a:srgbClr val="000000"/>
                </a:solidFill>
                <a:uFillTx/>
                <a:latin typeface="Arial"/>
              </a:rPr>
              <a:t>Clique para editar o formato de texto dos tópicos</a:t>
            </a:r>
            <a:endParaRPr b="0" lang="pt-BR" sz="1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1600" strike="noStrike" u="none">
                <a:solidFill>
                  <a:srgbClr val="000000"/>
                </a:solidFill>
                <a:uFillTx/>
                <a:latin typeface="Arial"/>
              </a:rPr>
              <a:t>2.º nível de tópicos</a:t>
            </a:r>
            <a:endParaRPr b="0" lang="pt-BR" sz="16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1600" strike="noStrike" u="none">
                <a:solidFill>
                  <a:srgbClr val="000000"/>
                </a:solidFill>
                <a:uFillTx/>
                <a:latin typeface="Arial"/>
              </a:rPr>
              <a:t>3.º nível de tópicos</a:t>
            </a:r>
            <a:endParaRPr b="0" lang="pt-BR" sz="16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1600" strike="noStrike" u="none">
                <a:solidFill>
                  <a:srgbClr val="000000"/>
                </a:solidFill>
                <a:uFillTx/>
                <a:latin typeface="Arial"/>
              </a:rPr>
              <a:t>4.º nível de tópicos</a:t>
            </a:r>
            <a:endParaRPr b="0" lang="pt-BR" sz="16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1600" strike="noStrike" u="none">
                <a:solidFill>
                  <a:srgbClr val="000000"/>
                </a:solidFill>
                <a:uFillTx/>
                <a:latin typeface="Arial"/>
              </a:rPr>
              <a:t>5.º nível de tópicos</a:t>
            </a:r>
            <a:endParaRPr b="0" lang="pt-BR" sz="16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1600" strike="noStrike" u="none">
                <a:solidFill>
                  <a:srgbClr val="000000"/>
                </a:solidFill>
                <a:uFillTx/>
                <a:latin typeface="Arial"/>
              </a:rPr>
              <a:t>6.º nível de tópicos</a:t>
            </a:r>
            <a:endParaRPr b="0" lang="pt-BR" sz="16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1600" strike="noStrike" u="none">
                <a:solidFill>
                  <a:srgbClr val="000000"/>
                </a:solidFill>
                <a:uFillTx/>
                <a:latin typeface="Arial"/>
              </a:rPr>
              <a:t>7.º nível de tópicos</a:t>
            </a:r>
            <a:endParaRPr b="0" lang="pt-BR" sz="1600" strike="noStrike" u="none">
              <a:solidFill>
                <a:srgbClr val="000000"/>
              </a:solidFill>
              <a:uFillTx/>
              <a:latin typeface="Arial"/>
            </a:endParaRPr>
          </a:p>
        </p:txBody>
      </p:sp>
      <p:sp>
        <p:nvSpPr>
          <p:cNvPr id="55"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56" name="PlaceHolder 5"/>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57"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6AFDE367-6B5F-4DBC-ADC9-B228D76D6BE9}"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0"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lnSpcReduction="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59"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rmAutofit fontScale="92500" lnSpcReduction="9999"/>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60"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rmAutofit fontScale="92500" lnSpcReduction="9999"/>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61" name="PlaceHolder 4"/>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a:buNone/>
              <a:defRPr b="0" lang="pt-BR" sz="1400" strike="noStrike" u="none">
                <a:solidFill>
                  <a:srgbClr val="000000"/>
                </a:solidFill>
                <a:uFillTx/>
                <a:latin typeface="Times New Roman"/>
              </a:defRPr>
            </a:lvl1pPr>
          </a:lstStyle>
          <a:p>
            <a:pPr indent="0">
              <a:buNone/>
            </a:pPr>
            <a:r>
              <a:rPr b="0" lang="pt-BR" sz="1400" strike="noStrike" u="none">
                <a:solidFill>
                  <a:srgbClr val="000000"/>
                </a:solidFill>
                <a:uFillTx/>
                <a:latin typeface="Times New Roman"/>
              </a:rPr>
              <a:t>&lt;data/hora&gt;</a:t>
            </a:r>
            <a:endParaRPr b="0" lang="pt-BR" sz="1400" strike="noStrike" u="none">
              <a:solidFill>
                <a:srgbClr val="000000"/>
              </a:solidFill>
              <a:uFillTx/>
              <a:latin typeface="Times New Roman"/>
            </a:endParaRPr>
          </a:p>
        </p:txBody>
      </p:sp>
      <p:sp>
        <p:nvSpPr>
          <p:cNvPr id="62" name="PlaceHolder 5"/>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pt-BR" sz="1400" strike="noStrike" u="none">
                <a:solidFill>
                  <a:srgbClr val="000000"/>
                </a:solidFill>
                <a:uFillTx/>
                <a:latin typeface="Times New Roman"/>
              </a:defRPr>
            </a:lvl1pPr>
          </a:lstStyle>
          <a:p>
            <a:pPr indent="0" algn="ctr">
              <a:buNone/>
            </a:pPr>
            <a:r>
              <a:rPr b="0" lang="pt-BR" sz="1400" strike="noStrike" u="none">
                <a:solidFill>
                  <a:srgbClr val="000000"/>
                </a:solidFill>
                <a:uFillTx/>
                <a:latin typeface="Times New Roman"/>
              </a:rPr>
              <a:t>&lt;rodapé&gt;</a:t>
            </a:r>
            <a:endParaRPr b="0" lang="pt-BR" sz="1400" strike="noStrike" u="none">
              <a:solidFill>
                <a:srgbClr val="000000"/>
              </a:solidFill>
              <a:uFillTx/>
              <a:latin typeface="Times New Roman"/>
            </a:endParaRPr>
          </a:p>
        </p:txBody>
      </p:sp>
      <p:sp>
        <p:nvSpPr>
          <p:cNvPr id="63" name="PlaceHolder 6"/>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pt-BR" sz="1200" strike="noStrike" u="none">
                <a:solidFill>
                  <a:srgbClr val="888888"/>
                </a:solidFill>
                <a:uFillTx/>
                <a:latin typeface="Calibri"/>
                <a:ea typeface="Calibri"/>
              </a:defRPr>
            </a:lvl1pPr>
          </a:lstStyle>
          <a:p>
            <a:pPr indent="0" algn="r">
              <a:lnSpc>
                <a:spcPct val="100000"/>
              </a:lnSpc>
              <a:buNone/>
              <a:tabLst>
                <a:tab algn="l" pos="0"/>
              </a:tabLst>
            </a:pPr>
            <a:fld id="{23DBBD0A-2046-4EB9-B70B-92F2363F845C}" type="slidenum">
              <a:rPr b="0" lang="pt-BR" sz="1200" strike="noStrike" u="none">
                <a:solidFill>
                  <a:srgbClr val="888888"/>
                </a:solidFill>
                <a:uFillTx/>
                <a:latin typeface="Calibri"/>
                <a:ea typeface="Calibri"/>
              </a:rPr>
              <a:t>&lt;número&gt;</a:t>
            </a:fld>
            <a:endParaRPr b="0" lang="pt-BR" sz="12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2"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507960" y="152280"/>
            <a:ext cx="11040120" cy="533160"/>
          </a:xfrm>
          <a:prstGeom prst="rect">
            <a:avLst/>
          </a:prstGeom>
          <a:noFill/>
          <a:ln w="0">
            <a:noFill/>
          </a:ln>
        </p:spPr>
        <p:txBody>
          <a:bodyPr lIns="91440" rIns="91440" tIns="45720" bIns="45720" anchor="ctr">
            <a:normAutofit fontScale="77500" lnSpcReduction="19999"/>
          </a:bodyPr>
          <a:p>
            <a:pPr indent="0">
              <a:buNone/>
            </a:pPr>
            <a:r>
              <a:rPr b="0" lang="pt-BR" sz="4400" strike="noStrike" u="none">
                <a:solidFill>
                  <a:srgbClr val="000000"/>
                </a:solidFill>
                <a:uFillTx/>
                <a:latin typeface="Arial"/>
              </a:rPr>
              <a:t>Clique para editar o formato do texto do título</a:t>
            </a:r>
            <a:endParaRPr b="0" lang="pt-BR" sz="4400" strike="noStrike" u="none">
              <a:solidFill>
                <a:srgbClr val="000000"/>
              </a:solidFill>
              <a:uFillTx/>
              <a:latin typeface="Arial"/>
            </a:endParaRPr>
          </a:p>
        </p:txBody>
      </p:sp>
      <p:sp>
        <p:nvSpPr>
          <p:cNvPr id="68" name="PlaceHolder 2"/>
          <p:cNvSpPr>
            <a:spLocks noGrp="1"/>
          </p:cNvSpPr>
          <p:nvPr>
            <p:ph type="body"/>
          </p:nvPr>
        </p:nvSpPr>
        <p:spPr>
          <a:xfrm>
            <a:off x="548280" y="1143000"/>
            <a:ext cx="5443560" cy="51811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
        <p:nvSpPr>
          <p:cNvPr id="69" name="PlaceHolder 3"/>
          <p:cNvSpPr>
            <a:spLocks noGrp="1"/>
          </p:cNvSpPr>
          <p:nvPr>
            <p:ph type="body"/>
          </p:nvPr>
        </p:nvSpPr>
        <p:spPr>
          <a:xfrm>
            <a:off x="6195600" y="1143000"/>
            <a:ext cx="5443560" cy="51811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pt-BR" sz="2800" strike="noStrike" u="none">
                <a:solidFill>
                  <a:srgbClr val="000000"/>
                </a:solidFill>
                <a:uFillTx/>
                <a:latin typeface="Arial"/>
              </a:rPr>
              <a:t>Clique para editar o formato de texto dos tópicos</a:t>
            </a:r>
            <a:endParaRPr b="0" lang="pt-BR"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pt-BR" sz="2800" strike="noStrike" u="none">
                <a:solidFill>
                  <a:srgbClr val="000000"/>
                </a:solidFill>
                <a:uFillTx/>
                <a:latin typeface="Arial"/>
              </a:rPr>
              <a:t>2.º nível de tópicos</a:t>
            </a:r>
            <a:endParaRPr b="0" lang="pt-B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pt-BR" sz="2800" strike="noStrike" u="none">
                <a:solidFill>
                  <a:srgbClr val="000000"/>
                </a:solidFill>
                <a:uFillTx/>
                <a:latin typeface="Arial"/>
              </a:rPr>
              <a:t>3.º nível de tópicos</a:t>
            </a:r>
            <a:endParaRPr b="0" lang="pt-BR" sz="2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pt-BR" sz="2800" strike="noStrike" u="none">
                <a:solidFill>
                  <a:srgbClr val="000000"/>
                </a:solidFill>
                <a:uFillTx/>
                <a:latin typeface="Arial"/>
              </a:rPr>
              <a:t>4.º nível de tópicos</a:t>
            </a:r>
            <a:endParaRPr b="0" lang="pt-BR" sz="2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pt-BR" sz="2800" strike="noStrike" u="none">
                <a:solidFill>
                  <a:srgbClr val="000000"/>
                </a:solidFill>
                <a:uFillTx/>
                <a:latin typeface="Arial"/>
              </a:rPr>
              <a:t>5.º nível de tópicos</a:t>
            </a:r>
            <a:endParaRPr b="0" lang="pt-BR" sz="2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pt-BR" sz="2800" strike="noStrike" u="none">
                <a:solidFill>
                  <a:srgbClr val="000000"/>
                </a:solidFill>
                <a:uFillTx/>
                <a:latin typeface="Arial"/>
              </a:rPr>
              <a:t>6.º nível de tópicos</a:t>
            </a:r>
            <a:endParaRPr b="0" lang="pt-BR" sz="2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pt-BR" sz="2800" strike="noStrike" u="none">
                <a:solidFill>
                  <a:srgbClr val="000000"/>
                </a:solidFill>
                <a:uFillTx/>
                <a:latin typeface="Arial"/>
              </a:rPr>
              <a:t>7.º nível de tópicos</a:t>
            </a:r>
            <a:endParaRPr b="0" lang="pt-BR" sz="28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74"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gif"/><Relationship Id="rId3" Type="http://schemas.openxmlformats.org/officeDocument/2006/relationships/image" Target="../media/image4.png"/><Relationship Id="rId4"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image" Target="../media/image11.png"/><Relationship Id="rId6" Type="http://schemas.openxmlformats.org/officeDocument/2006/relationships/image" Target="../media/image12.gif"/><Relationship Id="rId7"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640080" y="640080"/>
            <a:ext cx="6894360" cy="3565800"/>
          </a:xfrm>
          <a:prstGeom prst="rect">
            <a:avLst/>
          </a:prstGeom>
          <a:noFill/>
          <a:ln w="0">
            <a:noFill/>
          </a:ln>
        </p:spPr>
        <p:txBody>
          <a:bodyPr lIns="91440" rIns="91440" tIns="45720" bIns="45720" anchor="b">
            <a:normAutofit/>
          </a:bodyPr>
          <a:p>
            <a:pPr indent="0">
              <a:lnSpc>
                <a:spcPct val="90000"/>
              </a:lnSpc>
              <a:buNone/>
              <a:tabLst>
                <a:tab algn="l" pos="0"/>
              </a:tabLst>
            </a:pPr>
            <a:r>
              <a:rPr b="0" lang="pt-BR" sz="6600" strike="noStrike" u="none">
                <a:solidFill>
                  <a:schemeClr val="dk1"/>
                </a:solidFill>
                <a:uFillTx/>
                <a:latin typeface="Calibri"/>
                <a:ea typeface="Calibri"/>
              </a:rPr>
              <a:t>Aula 4</a:t>
            </a:r>
            <a:endParaRPr b="0" lang="pt-BR" sz="6600" strike="noStrike" u="none">
              <a:solidFill>
                <a:srgbClr val="000000"/>
              </a:solidFill>
              <a:uFillTx/>
              <a:latin typeface="Arial"/>
            </a:endParaRPr>
          </a:p>
        </p:txBody>
      </p:sp>
      <p:sp>
        <p:nvSpPr>
          <p:cNvPr id="94" name="PlaceHolder 2"/>
          <p:cNvSpPr>
            <a:spLocks noGrp="1"/>
          </p:cNvSpPr>
          <p:nvPr>
            <p:ph type="subTitle"/>
          </p:nvPr>
        </p:nvSpPr>
        <p:spPr>
          <a:xfrm>
            <a:off x="640080" y="4636080"/>
            <a:ext cx="6894360" cy="1572480"/>
          </a:xfrm>
          <a:prstGeom prst="rect">
            <a:avLst/>
          </a:prstGeom>
          <a:noFill/>
          <a:ln w="0">
            <a:noFill/>
          </a:ln>
        </p:spPr>
        <p:txBody>
          <a:bodyPr lIns="91440" rIns="91440" tIns="45720" bIns="45720" anchor="t">
            <a:normAutofit/>
          </a:bodyPr>
          <a:p>
            <a:pPr indent="0">
              <a:lnSpc>
                <a:spcPct val="90000"/>
              </a:lnSpc>
              <a:buNone/>
              <a:tabLst>
                <a:tab algn="l" pos="0"/>
              </a:tabLst>
            </a:pPr>
            <a:endParaRPr b="0" lang="pt-BR" sz="2000" strike="noStrike" u="none">
              <a:solidFill>
                <a:srgbClr val="000000"/>
              </a:solidFill>
              <a:uFillTx/>
              <a:latin typeface="Arial"/>
            </a:endParaRPr>
          </a:p>
          <a:p>
            <a:pPr indent="0">
              <a:lnSpc>
                <a:spcPct val="90000"/>
              </a:lnSpc>
              <a:spcBef>
                <a:spcPts val="1001"/>
              </a:spcBef>
              <a:buNone/>
              <a:tabLst>
                <a:tab algn="l" pos="0"/>
              </a:tabLst>
            </a:pPr>
            <a:r>
              <a:rPr b="0" lang="pt-BR" sz="2000" strike="noStrike" u="none">
                <a:solidFill>
                  <a:schemeClr val="dk1"/>
                </a:solidFill>
                <a:uFillTx/>
                <a:latin typeface="Arial"/>
                <a:ea typeface="Arial"/>
              </a:rPr>
              <a:t>HADOOP E ARMAZENAMENTO DE DADOS</a:t>
            </a:r>
            <a:endParaRPr b="0" lang="pt-BR" sz="2000" strike="noStrike" u="none">
              <a:solidFill>
                <a:srgbClr val="000000"/>
              </a:solidFill>
              <a:uFillTx/>
              <a:latin typeface="Arial"/>
            </a:endParaRPr>
          </a:p>
          <a:p>
            <a:pPr indent="0">
              <a:lnSpc>
                <a:spcPct val="90000"/>
              </a:lnSpc>
              <a:spcBef>
                <a:spcPts val="1001"/>
              </a:spcBef>
              <a:buNone/>
              <a:tabLst>
                <a:tab algn="l" pos="0"/>
              </a:tabLst>
            </a:pPr>
            <a:r>
              <a:rPr b="0" lang="pt-BR" sz="2000" strike="noStrike" u="none">
                <a:solidFill>
                  <a:schemeClr val="dk1"/>
                </a:solidFill>
                <a:uFillTx/>
                <a:latin typeface="Arial"/>
                <a:ea typeface="Arial"/>
              </a:rPr>
              <a:t>Felipe Alves</a:t>
            </a:r>
            <a:endParaRPr b="0" lang="pt-BR" sz="2000" strike="noStrike" u="none">
              <a:solidFill>
                <a:srgbClr val="000000"/>
              </a:solidFill>
              <a:uFillTx/>
              <a:latin typeface="Arial"/>
            </a:endParaRPr>
          </a:p>
        </p:txBody>
      </p:sp>
      <p:sp>
        <p:nvSpPr>
          <p:cNvPr id="95" name="Google Shape;91;p1"/>
          <p:cNvSpPr/>
          <p:nvPr/>
        </p:nvSpPr>
        <p:spPr>
          <a:xfrm>
            <a:off x="8139960" y="0"/>
            <a:ext cx="4051800" cy="6857640"/>
          </a:xfrm>
          <a:custGeom>
            <a:avLst/>
            <a:gdLst>
              <a:gd name="textAreaLeft" fmla="*/ 0 w 4051800"/>
              <a:gd name="textAreaRight" fmla="*/ 4052160 w 4051800"/>
              <a:gd name="textAreaTop" fmla="*/ 0 h 6857640"/>
              <a:gd name="textAreaBottom" fmla="*/ 6858000 h 6857640"/>
            </a:gdLst>
            <a:ahLst/>
            <a:rect l="textAreaLeft" t="textAreaTop" r="textAreaRight" b="textAreaBottom"/>
            <a:pathLst>
              <a:path w="4052199" h="6858000">
                <a:moveTo>
                  <a:pt x="25603" y="0"/>
                </a:moveTo>
                <a:lnTo>
                  <a:pt x="4052199" y="0"/>
                </a:lnTo>
                <a:lnTo>
                  <a:pt x="4052199" y="6858000"/>
                </a:lnTo>
                <a:lnTo>
                  <a:pt x="28079" y="6858000"/>
                </a:lnTo>
                <a:lnTo>
                  <a:pt x="37459" y="6497135"/>
                </a:lnTo>
                <a:cubicBezTo>
                  <a:pt x="37586" y="6492050"/>
                  <a:pt x="38603" y="6487092"/>
                  <a:pt x="38603" y="6482007"/>
                </a:cubicBezTo>
                <a:cubicBezTo>
                  <a:pt x="47502" y="6367973"/>
                  <a:pt x="52587" y="6253939"/>
                  <a:pt x="18135" y="6142702"/>
                </a:cubicBezTo>
                <a:cubicBezTo>
                  <a:pt x="15084" y="6132214"/>
                  <a:pt x="13495" y="6121344"/>
                  <a:pt x="13432" y="6110411"/>
                </a:cubicBezTo>
                <a:cubicBezTo>
                  <a:pt x="11690" y="6013324"/>
                  <a:pt x="15936" y="5916236"/>
                  <a:pt x="26145" y="5819669"/>
                </a:cubicBezTo>
                <a:cubicBezTo>
                  <a:pt x="31229" y="5760555"/>
                  <a:pt x="26017" y="5700423"/>
                  <a:pt x="42926" y="5641690"/>
                </a:cubicBezTo>
                <a:cubicBezTo>
                  <a:pt x="50337" y="5612565"/>
                  <a:pt x="54595" y="5582728"/>
                  <a:pt x="55638" y="5552700"/>
                </a:cubicBezTo>
                <a:cubicBezTo>
                  <a:pt x="60087" y="5479983"/>
                  <a:pt x="38603" y="5411588"/>
                  <a:pt x="18263" y="5343066"/>
                </a:cubicBezTo>
                <a:cubicBezTo>
                  <a:pt x="7456" y="5306707"/>
                  <a:pt x="-5384" y="5269459"/>
                  <a:pt x="2372" y="5231320"/>
                </a:cubicBezTo>
                <a:cubicBezTo>
                  <a:pt x="16076" y="5173655"/>
                  <a:pt x="23920" y="5114744"/>
                  <a:pt x="25763" y="5055502"/>
                </a:cubicBezTo>
                <a:cubicBezTo>
                  <a:pt x="25635" y="5012660"/>
                  <a:pt x="15338" y="4970962"/>
                  <a:pt x="18898" y="4928374"/>
                </a:cubicBezTo>
                <a:cubicBezTo>
                  <a:pt x="27073" y="4845715"/>
                  <a:pt x="29157" y="4762561"/>
                  <a:pt x="25127" y="4679584"/>
                </a:cubicBezTo>
                <a:cubicBezTo>
                  <a:pt x="25077" y="4646429"/>
                  <a:pt x="28776" y="4613376"/>
                  <a:pt x="36187" y="4581060"/>
                </a:cubicBezTo>
                <a:cubicBezTo>
                  <a:pt x="45493" y="4524043"/>
                  <a:pt x="47464" y="4466060"/>
                  <a:pt x="42036" y="4408547"/>
                </a:cubicBezTo>
                <a:cubicBezTo>
                  <a:pt x="36060" y="4341932"/>
                  <a:pt x="18263" y="4276334"/>
                  <a:pt x="13685" y="4209719"/>
                </a:cubicBezTo>
                <a:cubicBezTo>
                  <a:pt x="6694" y="4099371"/>
                  <a:pt x="16610" y="3989024"/>
                  <a:pt x="26398" y="3879186"/>
                </a:cubicBezTo>
                <a:cubicBezTo>
                  <a:pt x="34026" y="3808731"/>
                  <a:pt x="36060" y="3737781"/>
                  <a:pt x="32501" y="3667009"/>
                </a:cubicBezTo>
                <a:cubicBezTo>
                  <a:pt x="28051" y="3610818"/>
                  <a:pt x="21059" y="3554755"/>
                  <a:pt x="19788" y="3498437"/>
                </a:cubicBezTo>
                <a:cubicBezTo>
                  <a:pt x="17627" y="3398006"/>
                  <a:pt x="18390" y="3297701"/>
                  <a:pt x="24237" y="3197143"/>
                </a:cubicBezTo>
                <a:cubicBezTo>
                  <a:pt x="27162" y="3146928"/>
                  <a:pt x="32119" y="3096966"/>
                  <a:pt x="34026" y="3046242"/>
                </a:cubicBezTo>
                <a:cubicBezTo>
                  <a:pt x="35933" y="2995518"/>
                  <a:pt x="40001" y="2944413"/>
                  <a:pt x="28433" y="2894578"/>
                </a:cubicBezTo>
                <a:cubicBezTo>
                  <a:pt x="8855" y="2810038"/>
                  <a:pt x="23220" y="2725879"/>
                  <a:pt x="27415" y="2641593"/>
                </a:cubicBezTo>
                <a:cubicBezTo>
                  <a:pt x="29958" y="2589217"/>
                  <a:pt x="45214" y="2535568"/>
                  <a:pt x="31738" y="2484717"/>
                </a:cubicBezTo>
                <a:cubicBezTo>
                  <a:pt x="10507" y="2405008"/>
                  <a:pt x="24492" y="2326951"/>
                  <a:pt x="31738" y="2248513"/>
                </a:cubicBezTo>
                <a:cubicBezTo>
                  <a:pt x="40218" y="2174283"/>
                  <a:pt x="38768" y="2099252"/>
                  <a:pt x="27415" y="2025403"/>
                </a:cubicBezTo>
                <a:cubicBezTo>
                  <a:pt x="12986" y="1952165"/>
                  <a:pt x="12986" y="1876803"/>
                  <a:pt x="27415" y="1803565"/>
                </a:cubicBezTo>
                <a:cubicBezTo>
                  <a:pt x="39276" y="1743102"/>
                  <a:pt x="40598" y="1681038"/>
                  <a:pt x="31356" y="1620119"/>
                </a:cubicBezTo>
                <a:cubicBezTo>
                  <a:pt x="25127" y="1576514"/>
                  <a:pt x="13940" y="1533163"/>
                  <a:pt x="12414" y="1489558"/>
                </a:cubicBezTo>
                <a:cubicBezTo>
                  <a:pt x="9262" y="1398420"/>
                  <a:pt x="11118" y="1307167"/>
                  <a:pt x="18008" y="1216233"/>
                </a:cubicBezTo>
                <a:cubicBezTo>
                  <a:pt x="26017" y="1112496"/>
                  <a:pt x="41400" y="1009268"/>
                  <a:pt x="30721" y="904896"/>
                </a:cubicBezTo>
                <a:cubicBezTo>
                  <a:pt x="27162" y="869046"/>
                  <a:pt x="19661" y="833323"/>
                  <a:pt x="18771" y="797346"/>
                </a:cubicBezTo>
                <a:cubicBezTo>
                  <a:pt x="17118" y="730095"/>
                  <a:pt x="16737" y="663607"/>
                  <a:pt x="20169" y="593941"/>
                </a:cubicBezTo>
                <a:cubicBezTo>
                  <a:pt x="23602" y="524274"/>
                  <a:pt x="38348" y="451938"/>
                  <a:pt x="28433" y="383798"/>
                </a:cubicBezTo>
                <a:cubicBezTo>
                  <a:pt x="18516" y="315657"/>
                  <a:pt x="24873" y="248406"/>
                  <a:pt x="31229" y="181410"/>
                </a:cubicBezTo>
                <a:cubicBezTo>
                  <a:pt x="34344" y="149565"/>
                  <a:pt x="36410" y="118069"/>
                  <a:pt x="35854" y="86700"/>
                </a:cubicBez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t-BR"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Hadoop</a:t>
            </a:r>
            <a:endParaRPr b="0" lang="pt-BR" sz="4400" strike="noStrike" u="none">
              <a:solidFill>
                <a:srgbClr val="000000"/>
              </a:solidFill>
              <a:uFillTx/>
              <a:latin typeface="Arial"/>
            </a:endParaRPr>
          </a:p>
        </p:txBody>
      </p:sp>
      <p:sp>
        <p:nvSpPr>
          <p:cNvPr id="13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19999"/>
          </a:bodyPr>
          <a:p>
            <a:pPr marL="457200" indent="-387360" algn="just">
              <a:lnSpc>
                <a:spcPct val="130000"/>
              </a:lnSpc>
              <a:spcBef>
                <a:spcPts val="575"/>
              </a:spcBef>
              <a:buClr>
                <a:srgbClr val="000000"/>
              </a:buClr>
              <a:buFont typeface="Arial"/>
              <a:buChar char="•"/>
            </a:pPr>
            <a:r>
              <a:rPr b="0" lang="pt-BR" sz="2700" strike="noStrike" u="none">
                <a:solidFill>
                  <a:schemeClr val="dk1"/>
                </a:solidFill>
                <a:uFillTx/>
                <a:latin typeface="Arial"/>
                <a:ea typeface="Arial"/>
              </a:rPr>
              <a:t>O Hadoop implementa o paradigma Map/Reduce, onde a aplicação é dividida em pequenos fragmentos, cada qual sendo executado em qualquer nó do cluster;</a:t>
            </a:r>
            <a:endParaRPr b="0" lang="pt-BR" sz="2700" strike="noStrike" u="none">
              <a:solidFill>
                <a:srgbClr val="000000"/>
              </a:solidFill>
              <a:uFillTx/>
              <a:latin typeface="Arial"/>
            </a:endParaRPr>
          </a:p>
          <a:p>
            <a:pPr marL="457200" indent="-387360" algn="just">
              <a:lnSpc>
                <a:spcPct val="130000"/>
              </a:lnSpc>
              <a:buClr>
                <a:srgbClr val="000000"/>
              </a:buClr>
              <a:buFont typeface="Arial"/>
              <a:buChar char="•"/>
            </a:pPr>
            <a:r>
              <a:rPr b="0" lang="pt-BR" sz="2700" strike="noStrike" u="none">
                <a:solidFill>
                  <a:schemeClr val="dk1"/>
                </a:solidFill>
                <a:uFillTx/>
                <a:latin typeface="Arial"/>
                <a:ea typeface="Arial"/>
              </a:rPr>
              <a:t>Fornece também um Sistema de arquivo distribuído, Hadoop Distributed File System (HDFS);</a:t>
            </a:r>
            <a:endParaRPr b="0" lang="pt-BR" sz="2700" strike="noStrike" u="none">
              <a:solidFill>
                <a:srgbClr val="000000"/>
              </a:solidFill>
              <a:uFillTx/>
              <a:latin typeface="Arial"/>
            </a:endParaRPr>
          </a:p>
          <a:p>
            <a:pPr marL="457200" indent="-387360" algn="just">
              <a:lnSpc>
                <a:spcPct val="130000"/>
              </a:lnSpc>
              <a:buClr>
                <a:srgbClr val="000000"/>
              </a:buClr>
              <a:buFont typeface="Arial"/>
              <a:buChar char="•"/>
            </a:pPr>
            <a:r>
              <a:rPr b="0" lang="pt-BR" sz="2700" strike="noStrike" u="none">
                <a:solidFill>
                  <a:schemeClr val="dk1"/>
                </a:solidFill>
                <a:uFillTx/>
                <a:latin typeface="Arial"/>
                <a:ea typeface="Arial"/>
              </a:rPr>
              <a:t>O HDFS armazena dados nos nós computacionais (compute nodes);</a:t>
            </a:r>
            <a:endParaRPr b="0" lang="pt-BR" sz="2700" strike="noStrike" u="none">
              <a:solidFill>
                <a:srgbClr val="000000"/>
              </a:solidFill>
              <a:uFillTx/>
              <a:latin typeface="Arial"/>
            </a:endParaRPr>
          </a:p>
          <a:p>
            <a:pPr marL="457200" indent="-387360" algn="just">
              <a:lnSpc>
                <a:spcPct val="130000"/>
              </a:lnSpc>
              <a:buClr>
                <a:srgbClr val="000000"/>
              </a:buClr>
              <a:buFont typeface="Arial"/>
              <a:buChar char="•"/>
            </a:pPr>
            <a:r>
              <a:rPr b="0" lang="pt-BR" sz="2700" strike="noStrike" u="none">
                <a:solidFill>
                  <a:schemeClr val="dk1"/>
                </a:solidFill>
                <a:uFillTx/>
                <a:latin typeface="Arial"/>
                <a:ea typeface="Arial"/>
              </a:rPr>
              <a:t>O MapReduce e o HDFS foram criados de forma em que falhas nos nós são automaticamente tratadas pelo framework;</a:t>
            </a:r>
            <a:endParaRPr b="0" lang="pt-BR" sz="2700" strike="noStrike" u="none">
              <a:solidFill>
                <a:srgbClr val="000000"/>
              </a:solidFill>
              <a:uFillTx/>
              <a:latin typeface="Arial"/>
            </a:endParaRPr>
          </a:p>
          <a:p>
            <a:pPr marL="457200" indent="-387360" algn="just">
              <a:lnSpc>
                <a:spcPct val="130000"/>
              </a:lnSpc>
              <a:buClr>
                <a:srgbClr val="000000"/>
              </a:buClr>
              <a:buFont typeface="Arial"/>
              <a:buChar char="•"/>
            </a:pPr>
            <a:r>
              <a:rPr b="0" lang="pt-BR" sz="2700" strike="noStrike" u="none">
                <a:solidFill>
                  <a:schemeClr val="dk1"/>
                </a:solidFill>
                <a:uFillTx/>
                <a:latin typeface="Arial"/>
                <a:ea typeface="Arial"/>
              </a:rPr>
              <a:t>Foi projetado para processamento em batch. Se precisa de análise em tempo real, usar o Spark</a:t>
            </a:r>
            <a:endParaRPr b="0" lang="pt-BR" sz="2700" strike="noStrike" u="none">
              <a:solidFill>
                <a:srgbClr val="000000"/>
              </a:solidFill>
              <a:uFillTx/>
              <a:latin typeface="Arial"/>
            </a:endParaRPr>
          </a:p>
        </p:txBody>
      </p:sp>
      <p:cxnSp>
        <p:nvCxnSpPr>
          <p:cNvPr id="134" name="Google Shape;166;p8"/>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Escalabilidade</a:t>
            </a:r>
            <a:endParaRPr b="0" lang="pt-BR" sz="4400" strike="noStrike" u="none">
              <a:solidFill>
                <a:srgbClr val="000000"/>
              </a:solidFill>
              <a:uFillTx/>
              <a:latin typeface="Arial"/>
            </a:endParaRPr>
          </a:p>
        </p:txBody>
      </p:sp>
      <p:pic>
        <p:nvPicPr>
          <p:cNvPr id="136" name="Google Shape;172;g11dd9fc4001_0_21" descr=""/>
          <p:cNvPicPr/>
          <p:nvPr/>
        </p:nvPicPr>
        <p:blipFill>
          <a:blip r:embed="rId1"/>
          <a:stretch/>
        </p:blipFill>
        <p:spPr>
          <a:xfrm>
            <a:off x="324720" y="1690920"/>
            <a:ext cx="5649840" cy="3656160"/>
          </a:xfrm>
          <a:prstGeom prst="rect">
            <a:avLst/>
          </a:prstGeom>
          <a:noFill/>
          <a:ln w="0">
            <a:noFill/>
          </a:ln>
        </p:spPr>
      </p:pic>
      <p:pic>
        <p:nvPicPr>
          <p:cNvPr id="137" name="Google Shape;173;g11dd9fc4001_0_21" descr=""/>
          <p:cNvPicPr/>
          <p:nvPr/>
        </p:nvPicPr>
        <p:blipFill>
          <a:blip r:embed="rId2"/>
          <a:stretch/>
        </p:blipFill>
        <p:spPr>
          <a:xfrm>
            <a:off x="6113520" y="1690920"/>
            <a:ext cx="5649840" cy="365616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Cluster</a:t>
            </a:r>
            <a:endParaRPr b="0" lang="pt-BR" sz="4400" strike="noStrike" u="none">
              <a:solidFill>
                <a:srgbClr val="000000"/>
              </a:solidFill>
              <a:uFillTx/>
              <a:latin typeface="Arial"/>
            </a:endParaRPr>
          </a:p>
        </p:txBody>
      </p:sp>
      <p:pic>
        <p:nvPicPr>
          <p:cNvPr id="139" name="Google Shape;179;g11dd9fc4001_0_93" descr=""/>
          <p:cNvPicPr/>
          <p:nvPr/>
        </p:nvPicPr>
        <p:blipFill>
          <a:blip r:embed="rId1"/>
          <a:stretch/>
        </p:blipFill>
        <p:spPr>
          <a:xfrm>
            <a:off x="6414120" y="153360"/>
            <a:ext cx="4874400" cy="3866760"/>
          </a:xfrm>
          <a:prstGeom prst="rect">
            <a:avLst/>
          </a:prstGeom>
          <a:noFill/>
          <a:ln w="0">
            <a:noFill/>
          </a:ln>
        </p:spPr>
      </p:pic>
      <p:sp>
        <p:nvSpPr>
          <p:cNvPr id="140" name="PlaceHolder 2"/>
          <p:cNvSpPr>
            <a:spLocks noGrp="1"/>
          </p:cNvSpPr>
          <p:nvPr>
            <p:ph/>
          </p:nvPr>
        </p:nvSpPr>
        <p:spPr>
          <a:xfrm>
            <a:off x="167040" y="2032920"/>
            <a:ext cx="6000120" cy="4350960"/>
          </a:xfrm>
          <a:prstGeom prst="rect">
            <a:avLst/>
          </a:prstGeom>
          <a:noFill/>
          <a:ln w="0">
            <a:noFill/>
          </a:ln>
        </p:spPr>
        <p:txBody>
          <a:bodyPr lIns="91440" rIns="91440" tIns="45720" bIns="45720" anchor="t">
            <a:noAutofit/>
          </a:bodyPr>
          <a:p>
            <a:pPr marL="457200" indent="-380880" algn="just">
              <a:lnSpc>
                <a:spcPct val="118000"/>
              </a:lnSpc>
              <a:buClr>
                <a:srgbClr val="000000"/>
              </a:buClr>
              <a:buFont typeface="Arial"/>
              <a:buChar char="•"/>
            </a:pPr>
            <a:r>
              <a:rPr b="0" lang="pt-BR" sz="1650" strike="noStrike" u="none">
                <a:solidFill>
                  <a:srgbClr val="404040"/>
                </a:solidFill>
                <a:highlight>
                  <a:srgbClr val="ffffff"/>
                </a:highlight>
                <a:uFillTx/>
                <a:latin typeface="Arial"/>
                <a:ea typeface="Arial"/>
              </a:rPr>
              <a:t>O </a:t>
            </a:r>
            <a:r>
              <a:rPr b="1" lang="pt-BR" sz="1650" strike="noStrike" u="none">
                <a:solidFill>
                  <a:srgbClr val="404040"/>
                </a:solidFill>
                <a:highlight>
                  <a:srgbClr val="ffffff"/>
                </a:highlight>
                <a:uFillTx/>
                <a:latin typeface="Trebuchet MS"/>
                <a:ea typeface="Trebuchet MS"/>
              </a:rPr>
              <a:t>Master Node</a:t>
            </a:r>
            <a:r>
              <a:rPr b="0" lang="pt-BR" sz="1650" strike="noStrike" u="none">
                <a:solidFill>
                  <a:srgbClr val="404040"/>
                </a:solidFill>
                <a:highlight>
                  <a:srgbClr val="ffffff"/>
                </a:highlight>
                <a:uFillTx/>
                <a:latin typeface="Arial"/>
                <a:ea typeface="Arial"/>
              </a:rPr>
              <a:t> supervisiona as duas principais peças funcionais que compõem o Hadoop: armazenamento de muitos dados (HDFS) e execução de cálculos paralelos em todos os dados (Map Reduce).</a:t>
            </a:r>
            <a:endParaRPr b="0" lang="pt-BR" sz="1650" strike="noStrike" u="none">
              <a:solidFill>
                <a:srgbClr val="000000"/>
              </a:solidFill>
              <a:uFillTx/>
              <a:latin typeface="Arial"/>
            </a:endParaRPr>
          </a:p>
          <a:p>
            <a:pPr marL="457200" indent="0" algn="just">
              <a:lnSpc>
                <a:spcPct val="118000"/>
              </a:lnSpc>
              <a:spcBef>
                <a:spcPts val="1701"/>
              </a:spcBef>
              <a:buNone/>
              <a:tabLst>
                <a:tab algn="l" pos="0"/>
              </a:tabLst>
            </a:pPr>
            <a:endParaRPr b="0" lang="pt-BR" sz="1650" strike="noStrike" u="none">
              <a:solidFill>
                <a:srgbClr val="000000"/>
              </a:solidFill>
              <a:uFillTx/>
              <a:latin typeface="Arial"/>
            </a:endParaRPr>
          </a:p>
          <a:p>
            <a:pPr marL="457200" indent="-380880" algn="just">
              <a:lnSpc>
                <a:spcPct val="118000"/>
              </a:lnSpc>
              <a:spcBef>
                <a:spcPts val="1701"/>
              </a:spcBef>
              <a:buClr>
                <a:srgbClr val="000000"/>
              </a:buClr>
              <a:buFont typeface="Arial"/>
              <a:buChar char="•"/>
              <a:tabLst>
                <a:tab algn="l" pos="0"/>
              </a:tabLst>
            </a:pPr>
            <a:r>
              <a:rPr b="0" lang="pt-BR" sz="1650" strike="noStrike" u="none">
                <a:solidFill>
                  <a:srgbClr val="404040"/>
                </a:solidFill>
                <a:highlight>
                  <a:srgbClr val="ffffff"/>
                </a:highlight>
                <a:uFillTx/>
                <a:latin typeface="Arial"/>
                <a:ea typeface="Arial"/>
              </a:rPr>
              <a:t>O </a:t>
            </a:r>
            <a:r>
              <a:rPr b="1" lang="pt-BR" sz="1650" strike="noStrike" u="none">
                <a:solidFill>
                  <a:srgbClr val="404040"/>
                </a:solidFill>
                <a:highlight>
                  <a:srgbClr val="ffffff"/>
                </a:highlight>
                <a:uFillTx/>
                <a:latin typeface="Arial"/>
                <a:ea typeface="Arial"/>
              </a:rPr>
              <a:t>Slave Node</a:t>
            </a:r>
            <a:r>
              <a:rPr b="0" lang="pt-BR" sz="1650" strike="noStrike" u="none">
                <a:solidFill>
                  <a:srgbClr val="404040"/>
                </a:solidFill>
                <a:highlight>
                  <a:srgbClr val="ffffff"/>
                </a:highlight>
                <a:uFillTx/>
                <a:latin typeface="Arial"/>
                <a:ea typeface="Arial"/>
              </a:rPr>
              <a:t> compõe a maioria das máquinas e faz todo o trabalho de armazenar os dados e executar os cálculos. Cada Slave Node executa um daemon Data Node e Task Tracker que se comunica e recebe instruções de seus nós mestres. O Daemon TaskTracker é um slave do JobTracker, o DataNode daemon um slave do NameNode.</a:t>
            </a:r>
            <a:endParaRPr b="0" lang="pt-BR" sz="1650" strike="noStrike" u="none">
              <a:solidFill>
                <a:srgbClr val="000000"/>
              </a:solidFill>
              <a:uFillTx/>
              <a:latin typeface="Arial"/>
            </a:endParaRPr>
          </a:p>
        </p:txBody>
      </p:sp>
      <p:pic>
        <p:nvPicPr>
          <p:cNvPr id="141" name="Google Shape;181;g11dd9fc4001_0_93" descr=""/>
          <p:cNvPicPr/>
          <p:nvPr/>
        </p:nvPicPr>
        <p:blipFill>
          <a:blip r:embed="rId2"/>
          <a:stretch/>
        </p:blipFill>
        <p:spPr>
          <a:xfrm>
            <a:off x="6798600" y="4020480"/>
            <a:ext cx="4446000" cy="280368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Ecossistema do Hadoop</a:t>
            </a:r>
            <a:endParaRPr b="0" lang="pt-BR" sz="4400" strike="noStrike" u="none">
              <a:solidFill>
                <a:srgbClr val="000000"/>
              </a:solidFill>
              <a:uFillTx/>
              <a:latin typeface="Arial"/>
            </a:endParaRPr>
          </a:p>
        </p:txBody>
      </p:sp>
      <p:sp>
        <p:nvSpPr>
          <p:cNvPr id="14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2500" lnSpcReduction="9999"/>
          </a:bodyPr>
          <a:p>
            <a:pPr marL="457200" indent="-352080">
              <a:lnSpc>
                <a:spcPct val="90000"/>
              </a:lnSpc>
              <a:spcBef>
                <a:spcPts val="1001"/>
              </a:spcBef>
              <a:buClr>
                <a:srgbClr val="000000"/>
              </a:buClr>
              <a:buFont typeface="Arial"/>
              <a:buChar char="•"/>
            </a:pPr>
            <a:r>
              <a:rPr b="0" lang="pt-BR" sz="2700" strike="noStrike" u="none">
                <a:solidFill>
                  <a:schemeClr val="dk1"/>
                </a:solidFill>
                <a:uFillTx/>
                <a:latin typeface="Arial"/>
                <a:ea typeface="Arial"/>
              </a:rPr>
              <a:t>Existem vários aplicativos e mecanismos de execução no ecossistema do Hadoop, o que disponibiliza várias ferramentas compatíveis com as necessidades das suas cargas de trabalho de análise;</a:t>
            </a:r>
            <a:endParaRPr b="0" lang="pt-BR" sz="2700" strike="noStrike" u="none">
              <a:solidFill>
                <a:srgbClr val="000000"/>
              </a:solidFill>
              <a:uFillTx/>
              <a:latin typeface="Arial"/>
            </a:endParaRPr>
          </a:p>
          <a:p>
            <a:pPr marL="457200" indent="-352080">
              <a:lnSpc>
                <a:spcPct val="90000"/>
              </a:lnSpc>
              <a:spcBef>
                <a:spcPts val="1001"/>
              </a:spcBef>
              <a:buClr>
                <a:srgbClr val="000000"/>
              </a:buClr>
              <a:buFont typeface="Arial"/>
              <a:buChar char="•"/>
            </a:pPr>
            <a:r>
              <a:rPr b="0" lang="pt-BR" sz="2700" strike="noStrike" u="none">
                <a:solidFill>
                  <a:schemeClr val="dk1"/>
                </a:solidFill>
                <a:uFillTx/>
                <a:latin typeface="Arial"/>
                <a:ea typeface="Arial"/>
              </a:rPr>
              <a:t>O termo Hadoop comumente se refere ao projeto Apache Hadoop em si, que inclui o MapReduce (estrutura de execução), o YARN (gerente de recursos) e o HDFS (armazenamento distribuído);</a:t>
            </a:r>
            <a:endParaRPr b="0" lang="pt-BR" sz="2700" strike="noStrike" u="none">
              <a:solidFill>
                <a:srgbClr val="000000"/>
              </a:solidFill>
              <a:uFillTx/>
              <a:latin typeface="Arial"/>
            </a:endParaRPr>
          </a:p>
          <a:p>
            <a:pPr marL="457200" indent="-352080">
              <a:lnSpc>
                <a:spcPct val="90000"/>
              </a:lnSpc>
              <a:spcBef>
                <a:spcPts val="1001"/>
              </a:spcBef>
              <a:buClr>
                <a:srgbClr val="000000"/>
              </a:buClr>
              <a:buFont typeface="Arial"/>
              <a:buChar char="•"/>
            </a:pPr>
            <a:r>
              <a:rPr b="0" lang="pt-BR" sz="2700" strike="noStrike" u="none">
                <a:solidFill>
                  <a:schemeClr val="dk1"/>
                </a:solidFill>
                <a:uFillTx/>
                <a:latin typeface="Arial"/>
                <a:ea typeface="Arial"/>
              </a:rPr>
              <a:t>No entanto, também existem outros aplicativos e outras estruturas no ecossistema do Hadoop, como ferramentas que permitem consultas de baixa latência, GUIs para consultas interativas, várias interfaces (como SQL) e bancos de dados NoSQL distribuídos.</a:t>
            </a:r>
            <a:endParaRPr b="0" lang="pt-BR" sz="2700" strike="noStrike" u="none">
              <a:solidFill>
                <a:srgbClr val="000000"/>
              </a:solidFill>
              <a:uFillTx/>
              <a:latin typeface="Arial"/>
            </a:endParaRPr>
          </a:p>
        </p:txBody>
      </p:sp>
      <p:sp>
        <p:nvSpPr>
          <p:cNvPr id="144" name="Google Shape;188;p9"/>
          <p:cNvSpPr/>
          <p:nvPr/>
        </p:nvSpPr>
        <p:spPr>
          <a:xfrm>
            <a:off x="1519560" y="6311880"/>
            <a:ext cx="8684280" cy="304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pt-BR" sz="1400" strike="noStrike" u="none">
                <a:solidFill>
                  <a:srgbClr val="000000"/>
                </a:solidFill>
                <a:uFillTx/>
                <a:latin typeface="Arial"/>
                <a:ea typeface="Arial"/>
              </a:rPr>
              <a:t>https://www.singularcdn.com.br/streaming/por-que-a-baixa-latencia-e-tao-importante-para-o-streaming/</a:t>
            </a:r>
            <a:endParaRPr b="0" lang="pt-BR"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Ecossistema Hadoop</a:t>
            </a:r>
            <a:endParaRPr b="0" lang="pt-BR" sz="4400" strike="noStrike" u="none">
              <a:solidFill>
                <a:srgbClr val="000000"/>
              </a:solidFill>
              <a:uFillTx/>
              <a:latin typeface="Arial"/>
            </a:endParaRPr>
          </a:p>
        </p:txBody>
      </p:sp>
      <p:pic>
        <p:nvPicPr>
          <p:cNvPr id="146" name="Google Shape;194;g11dd9fc4001_0_32" descr=""/>
          <p:cNvPicPr/>
          <p:nvPr/>
        </p:nvPicPr>
        <p:blipFill>
          <a:blip r:embed="rId1"/>
          <a:stretch/>
        </p:blipFill>
        <p:spPr>
          <a:xfrm>
            <a:off x="1044720" y="1537200"/>
            <a:ext cx="10101960" cy="513288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do ecossistema do Hadoop</a:t>
            </a:r>
            <a:endParaRPr b="0" lang="pt-BR" sz="4400" strike="noStrike" u="none">
              <a:solidFill>
                <a:srgbClr val="000000"/>
              </a:solidFill>
              <a:uFillTx/>
              <a:latin typeface="Arial"/>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5000" lnSpcReduction="19999"/>
          </a:bodyPr>
          <a:p>
            <a:pPr marL="457200" indent="-333720">
              <a:lnSpc>
                <a:spcPct val="90000"/>
              </a:lnSpc>
              <a:spcBef>
                <a:spcPts val="1001"/>
              </a:spcBef>
              <a:buClr>
                <a:srgbClr val="000000"/>
              </a:buClr>
              <a:buSzPct val="72000"/>
              <a:buFont typeface="Arial"/>
              <a:buChar char="•"/>
            </a:pPr>
            <a:r>
              <a:rPr b="1" lang="pt-BR" sz="2700" strike="noStrike" u="none">
                <a:solidFill>
                  <a:schemeClr val="dk1"/>
                </a:solidFill>
                <a:uFillTx/>
                <a:latin typeface="Arial"/>
                <a:ea typeface="Arial"/>
              </a:rPr>
              <a:t>Hadoop MapReduce</a:t>
            </a:r>
            <a:r>
              <a:rPr b="0" lang="pt-BR" sz="2700" strike="noStrike" u="none">
                <a:solidFill>
                  <a:schemeClr val="dk1"/>
                </a:solidFill>
                <a:uFillTx/>
                <a:latin typeface="Arial"/>
                <a:ea typeface="Arial"/>
              </a:rPr>
              <a:t> (será definido nos próximos slides)</a:t>
            </a:r>
            <a:endParaRPr b="0" lang="pt-BR" sz="2700" strike="noStrike" u="none">
              <a:solidFill>
                <a:srgbClr val="000000"/>
              </a:solidFill>
              <a:uFillTx/>
              <a:latin typeface="Arial"/>
            </a:endParaRPr>
          </a:p>
          <a:p>
            <a:pPr lvl="1" marL="914400" indent="-374400">
              <a:lnSpc>
                <a:spcPct val="90000"/>
              </a:lnSpc>
              <a:spcBef>
                <a:spcPts val="499"/>
              </a:spcBef>
              <a:buClr>
                <a:srgbClr val="000000"/>
              </a:buClr>
              <a:buFont typeface="Arial"/>
              <a:buChar char="•"/>
            </a:pPr>
            <a:r>
              <a:rPr b="1" lang="pt-BR" sz="2700" strike="noStrike" u="none">
                <a:solidFill>
                  <a:schemeClr val="dk1"/>
                </a:solidFill>
                <a:uFillTx/>
                <a:latin typeface="Arial"/>
                <a:ea typeface="Arial"/>
              </a:rPr>
              <a:t>Mahout </a:t>
            </a:r>
            <a:r>
              <a:rPr b="0" lang="pt-BR" sz="2700" strike="noStrike" u="none">
                <a:solidFill>
                  <a:schemeClr val="dk1"/>
                </a:solidFill>
                <a:uFillTx/>
                <a:latin typeface="Arial"/>
                <a:ea typeface="Arial"/>
              </a:rPr>
              <a:t>- é uma API rápida, fácil e que permite aos desenvolvedores utilizar algoritmos complexos sem se preocupar com suas implementações</a:t>
            </a:r>
            <a:endParaRPr b="0" lang="pt-BR" sz="2700" strike="noStrike" u="none">
              <a:solidFill>
                <a:srgbClr val="000000"/>
              </a:solidFill>
              <a:uFillTx/>
              <a:latin typeface="Arial"/>
            </a:endParaRPr>
          </a:p>
          <a:p>
            <a:pPr lvl="1" marL="914400" indent="-374400">
              <a:lnSpc>
                <a:spcPct val="90000"/>
              </a:lnSpc>
              <a:spcBef>
                <a:spcPts val="499"/>
              </a:spcBef>
              <a:buClr>
                <a:srgbClr val="000000"/>
              </a:buClr>
              <a:buFont typeface="Arial"/>
              <a:buChar char="•"/>
            </a:pPr>
            <a:r>
              <a:rPr b="1" lang="pt-BR" sz="2700" strike="noStrike" u="none">
                <a:solidFill>
                  <a:schemeClr val="dk1"/>
                </a:solidFill>
                <a:uFillTx/>
                <a:latin typeface="Arial"/>
                <a:ea typeface="Arial"/>
              </a:rPr>
              <a:t>Hive </a:t>
            </a:r>
            <a:r>
              <a:rPr b="0" lang="pt-BR" sz="2700" strike="noStrike" u="none">
                <a:solidFill>
                  <a:schemeClr val="dk1"/>
                </a:solidFill>
                <a:uFillTx/>
                <a:latin typeface="Arial"/>
                <a:ea typeface="Arial"/>
              </a:rPr>
              <a:t>- é um Data Warehouse para consulta e análise de dados. ele oferece uma interface semelhante a SQL para consulta de dados em diferentes bancos de dados e sistemas de arquivos integrados ao Hadoop</a:t>
            </a:r>
            <a:endParaRPr b="0" lang="pt-BR" sz="2700" strike="noStrike" u="none">
              <a:solidFill>
                <a:srgbClr val="000000"/>
              </a:solidFill>
              <a:uFillTx/>
              <a:latin typeface="Arial"/>
            </a:endParaRPr>
          </a:p>
          <a:p>
            <a:pPr lvl="1" marL="914400" indent="-37440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Pig </a:t>
            </a:r>
            <a:r>
              <a:rPr b="0" lang="pt-BR" sz="2700" strike="noStrike" u="none">
                <a:solidFill>
                  <a:schemeClr val="dk1"/>
                </a:solidFill>
                <a:uFillTx/>
                <a:latin typeface="Arial"/>
                <a:ea typeface="Arial"/>
              </a:rPr>
              <a:t>- visa facilitar os desenvolvedores na manipulação de dados e realização de consultas no Hadoop. Através de uma linguagem própria, denominada Pig Latin, o Pig remove as dificuldades no uso da linguagem do MapReduce, com uma sintaxe simples, aumenta a produtividade.</a:t>
            </a:r>
            <a:endParaRPr b="0" lang="pt-BR" sz="2700" strike="noStrike" u="none">
              <a:solidFill>
                <a:srgbClr val="000000"/>
              </a:solidFill>
              <a:uFillTx/>
              <a:latin typeface="Arial"/>
            </a:endParaRPr>
          </a:p>
          <a:p>
            <a:pPr marL="457200" indent="-37440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Hadoop Yarn</a:t>
            </a:r>
            <a:r>
              <a:rPr b="0" lang="pt-BR" sz="2700" strike="noStrike" u="none">
                <a:solidFill>
                  <a:schemeClr val="dk1"/>
                </a:solidFill>
                <a:uFillTx/>
                <a:latin typeface="Arial"/>
                <a:ea typeface="Arial"/>
              </a:rPr>
              <a:t> (será definido nos próximos slides)</a:t>
            </a:r>
            <a:endParaRPr b="0" lang="pt-BR" sz="2700" strike="noStrike" u="none">
              <a:solidFill>
                <a:srgbClr val="000000"/>
              </a:solidFill>
              <a:uFillTx/>
              <a:latin typeface="Arial"/>
            </a:endParaRPr>
          </a:p>
          <a:p>
            <a:pPr marL="457200" indent="-37440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Hadoop HDFS</a:t>
            </a:r>
            <a:r>
              <a:rPr b="0" lang="pt-BR" sz="2700" strike="noStrike" u="none">
                <a:solidFill>
                  <a:schemeClr val="dk1"/>
                </a:solidFill>
                <a:uFillTx/>
                <a:latin typeface="Arial"/>
                <a:ea typeface="Arial"/>
              </a:rPr>
              <a:t> (será definido nos próximos slides)</a:t>
            </a:r>
            <a:endParaRPr b="0" lang="pt-BR" sz="2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do ecossistema do Hadoop</a:t>
            </a:r>
            <a:endParaRPr b="0" lang="pt-BR" sz="4400" strike="noStrike" u="none">
              <a:solidFill>
                <a:srgbClr val="000000"/>
              </a:solidFill>
              <a:uFillTx/>
              <a:latin typeface="Arial"/>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0000" lnSpcReduction="19999"/>
          </a:bodyPr>
          <a:p>
            <a:pPr marL="457200" indent="-36144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Spark - </a:t>
            </a:r>
            <a:r>
              <a:rPr b="0" lang="pt-BR" sz="2700" strike="noStrike" u="none">
                <a:solidFill>
                  <a:schemeClr val="dk1"/>
                </a:solidFill>
                <a:uFillTx/>
                <a:latin typeface="Arial"/>
                <a:ea typeface="Arial"/>
              </a:rPr>
              <a:t>é um framework de código fonte aberto para computação distribuída. Provê uma interface para programação de clusters com paralelismo e tolerância a falhas</a:t>
            </a:r>
            <a:endParaRPr b="0" lang="pt-BR" sz="2700" strike="noStrike" u="none">
              <a:solidFill>
                <a:srgbClr val="000000"/>
              </a:solidFill>
              <a:uFillTx/>
              <a:latin typeface="Arial"/>
            </a:endParaRPr>
          </a:p>
          <a:p>
            <a:pPr lvl="1" marL="914400" indent="-36144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Spark streaming</a:t>
            </a:r>
            <a:r>
              <a:rPr b="0" lang="pt-BR" sz="2700" strike="noStrike" u="none">
                <a:solidFill>
                  <a:schemeClr val="dk1"/>
                </a:solidFill>
                <a:uFillTx/>
                <a:latin typeface="Arial"/>
                <a:ea typeface="Arial"/>
              </a:rPr>
              <a:t> - é uma extensão da API principal do Spark que permite o processamento de fluxo escalável, de alto rendimento e tolerante a falhas de fluxos de dados ao vivo</a:t>
            </a:r>
            <a:endParaRPr b="0" lang="pt-BR" sz="2700" strike="noStrike" u="none">
              <a:solidFill>
                <a:srgbClr val="000000"/>
              </a:solidFill>
              <a:uFillTx/>
              <a:latin typeface="Arial"/>
            </a:endParaRPr>
          </a:p>
          <a:p>
            <a:pPr lvl="1" marL="914400" indent="-36144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Spark SQL</a:t>
            </a:r>
            <a:r>
              <a:rPr b="0" lang="pt-BR" sz="2700" strike="noStrike" u="none">
                <a:solidFill>
                  <a:schemeClr val="dk1"/>
                </a:solidFill>
                <a:uFillTx/>
                <a:latin typeface="Arial"/>
                <a:ea typeface="Arial"/>
              </a:rPr>
              <a:t> - traz suporte nativo SQL ao Spark e agiliza o processo de consulta de dados armazenados tanto em RDDs (conjuntos de dados distribuídos do Spark) quanto em fontes externas</a:t>
            </a:r>
            <a:endParaRPr b="0" lang="pt-BR" sz="2700" strike="noStrike" u="none">
              <a:solidFill>
                <a:srgbClr val="000000"/>
              </a:solidFill>
              <a:uFillTx/>
              <a:latin typeface="Arial"/>
            </a:endParaRPr>
          </a:p>
          <a:p>
            <a:pPr lvl="1" marL="914400" indent="-36144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Spark MLib</a:t>
            </a:r>
            <a:r>
              <a:rPr b="0" lang="pt-BR" sz="2700" strike="noStrike" u="none">
                <a:solidFill>
                  <a:schemeClr val="dk1"/>
                </a:solidFill>
                <a:uFillTx/>
                <a:latin typeface="Arial"/>
                <a:ea typeface="Arial"/>
              </a:rPr>
              <a:t> - biblioteca de aprendizado de máquina escalável que consiste em algoritmos e utilitários de aprendizado comuns, incluindo classificação, regressão, clustering, filtragem colaborativa, redução de dimensionalidade, bem como primitivas de otimização subjacentes</a:t>
            </a:r>
            <a:endParaRPr b="0" lang="pt-BR" sz="2700" strike="noStrike" u="none">
              <a:solidFill>
                <a:srgbClr val="000000"/>
              </a:solidFill>
              <a:uFillTx/>
              <a:latin typeface="Arial"/>
            </a:endParaRPr>
          </a:p>
          <a:p>
            <a:pPr lvl="1" marL="914400" indent="-361440">
              <a:lnSpc>
                <a:spcPct val="90000"/>
              </a:lnSpc>
              <a:spcBef>
                <a:spcPts val="1001"/>
              </a:spcBef>
              <a:buClr>
                <a:srgbClr val="000000"/>
              </a:buClr>
              <a:buFont typeface="Arial"/>
              <a:buChar char="•"/>
            </a:pPr>
            <a:r>
              <a:rPr b="1" lang="pt-BR" sz="2700" strike="noStrike" u="none">
                <a:solidFill>
                  <a:schemeClr val="dk1"/>
                </a:solidFill>
                <a:uFillTx/>
                <a:latin typeface="Arial"/>
                <a:ea typeface="Arial"/>
              </a:rPr>
              <a:t>GraphX</a:t>
            </a:r>
            <a:r>
              <a:rPr b="0" lang="pt-BR" sz="2700" strike="noStrike" u="none">
                <a:solidFill>
                  <a:schemeClr val="dk1"/>
                </a:solidFill>
                <a:uFillTx/>
                <a:latin typeface="Arial"/>
                <a:ea typeface="Arial"/>
              </a:rPr>
              <a:t> - novo componente no Spark para gráficos e computação paralela de grafos. O GraphX estende o Spark RDD introduzindo uma nova abstração de Graph: um multigrafo direcionado com propriedades anexadas a cada vértice e aresta</a:t>
            </a:r>
            <a:endParaRPr b="0" lang="pt-BR" sz="2700" strike="noStrike" u="none">
              <a:solidFill>
                <a:srgbClr val="000000"/>
              </a:solidFill>
              <a:uFillTx/>
              <a:latin typeface="Arial"/>
            </a:endParaRPr>
          </a:p>
        </p:txBody>
      </p:sp>
      <p:cxnSp>
        <p:nvCxnSpPr>
          <p:cNvPr id="151" name="Google Shape;207;g11dd9fc4001_0_80"/>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do ecossistema do Hadoop</a:t>
            </a:r>
            <a:endParaRPr b="0" lang="pt-BR" sz="4400" strike="noStrike" u="none">
              <a:solidFill>
                <a:srgbClr val="000000"/>
              </a:solidFill>
              <a:uFillTx/>
              <a:latin typeface="Arial"/>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Storm </a:t>
            </a:r>
            <a:r>
              <a:rPr b="0" lang="pt-BR" sz="1580" strike="noStrike" u="none">
                <a:solidFill>
                  <a:schemeClr val="dk1"/>
                </a:solidFill>
                <a:uFillTx/>
                <a:latin typeface="Arial"/>
                <a:ea typeface="Arial"/>
              </a:rPr>
              <a:t>-  é um sistema de computação distribuída, tolerante a falhas e de software livre. Você pode usar o Storm para processar fluxos de dados em tempo real</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Lucene </a:t>
            </a:r>
            <a:r>
              <a:rPr b="0" lang="pt-BR" sz="1580" strike="noStrike" u="none">
                <a:solidFill>
                  <a:schemeClr val="dk1"/>
                </a:solidFill>
                <a:uFillTx/>
                <a:latin typeface="Arial"/>
                <a:ea typeface="Arial"/>
              </a:rPr>
              <a:t>- A Apache desenvolveu uma API de nome Lucene que tem como utilidade recuperar informações em aplicações de arquivos</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ZooKeeper </a:t>
            </a:r>
            <a:r>
              <a:rPr b="0" lang="pt-BR" sz="1580" strike="noStrike" u="none">
                <a:solidFill>
                  <a:schemeClr val="dk1"/>
                </a:solidFill>
                <a:uFillTx/>
                <a:latin typeface="Arial"/>
                <a:ea typeface="Arial"/>
              </a:rPr>
              <a:t>- é um servidor de código aberto para coordenação distribuída altamente confiável de aplicativos em nuvem</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HBase </a:t>
            </a:r>
            <a:r>
              <a:rPr b="0" lang="pt-BR" sz="1580" strike="noStrike" u="none">
                <a:solidFill>
                  <a:schemeClr val="dk1"/>
                </a:solidFill>
                <a:uFillTx/>
                <a:latin typeface="Arial"/>
                <a:ea typeface="Arial"/>
              </a:rPr>
              <a:t>- é um banco de dados distribuído open-source orientado a coluna, modelado a partir do Google BigTable e escrito em Java. O Hbase tem fácil integração com o Hadoop, sendo assim, pode utilizar o MapReduce para distribuir o processamento dos dados, podendo processar facilmente vários terabytes de dados</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Cassandra </a:t>
            </a:r>
            <a:r>
              <a:rPr b="0" lang="pt-BR" sz="1580" strike="noStrike" u="none">
                <a:solidFill>
                  <a:schemeClr val="dk1"/>
                </a:solidFill>
                <a:uFillTx/>
                <a:latin typeface="Arial"/>
                <a:ea typeface="Arial"/>
              </a:rPr>
              <a:t>- é um banco de dados distribuído NoSQL de código aberto confiável por milhares de empresas para escalabilidade e alta disponibilidade sem comprometer o desempenho. A escalabilidade linear e a tolerância a falhas comprovada em hardware comum ou infraestrutura em nuvem o tornam a plataforma perfeita para dados de missão crítica.</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Flume </a:t>
            </a:r>
            <a:r>
              <a:rPr b="0" lang="pt-BR" sz="1580" strike="noStrike" u="none">
                <a:solidFill>
                  <a:schemeClr val="dk1"/>
                </a:solidFill>
                <a:uFillTx/>
                <a:latin typeface="Arial"/>
                <a:ea typeface="Arial"/>
              </a:rPr>
              <a:t>- é um software distribuído, confiável e disponível para coletar, agregar e mover com eficiência grandes quantidades de dados de log</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Kafka </a:t>
            </a:r>
            <a:r>
              <a:rPr b="0" lang="pt-BR" sz="1580" strike="noStrike" u="none">
                <a:solidFill>
                  <a:schemeClr val="dk1"/>
                </a:solidFill>
                <a:uFillTx/>
                <a:latin typeface="Arial"/>
                <a:ea typeface="Arial"/>
              </a:rPr>
              <a:t>- tem como objetivo fornecer uma plataforma unificada, de alta capacidade e baixa latência para tratamento de dados em tempo real</a:t>
            </a:r>
            <a:endParaRPr b="0" lang="pt-BR" sz="1580" strike="noStrike" u="none">
              <a:solidFill>
                <a:srgbClr val="000000"/>
              </a:solidFill>
              <a:uFillTx/>
              <a:latin typeface="Arial"/>
            </a:endParaRPr>
          </a:p>
          <a:p>
            <a:pPr marL="457200" indent="-329400">
              <a:lnSpc>
                <a:spcPct val="70000"/>
              </a:lnSpc>
              <a:spcBef>
                <a:spcPts val="1001"/>
              </a:spcBef>
              <a:buClr>
                <a:srgbClr val="000000"/>
              </a:buClr>
              <a:buFont typeface="Arial"/>
              <a:buChar char="•"/>
            </a:pPr>
            <a:r>
              <a:rPr b="1" lang="pt-BR" sz="1580" strike="noStrike" u="none">
                <a:solidFill>
                  <a:schemeClr val="dk1"/>
                </a:solidFill>
                <a:uFillTx/>
                <a:latin typeface="Arial"/>
                <a:ea typeface="Arial"/>
              </a:rPr>
              <a:t>Sqoop </a:t>
            </a:r>
            <a:r>
              <a:rPr b="0" lang="pt-BR" sz="1580" strike="noStrike" u="none">
                <a:solidFill>
                  <a:schemeClr val="dk1"/>
                </a:solidFill>
                <a:uFillTx/>
                <a:latin typeface="Arial"/>
                <a:ea typeface="Arial"/>
              </a:rPr>
              <a:t>- é um aplicativo de interface de linha de comando para transferir dados entre bancos de dados relacionais e o Hadoop </a:t>
            </a:r>
            <a:r>
              <a:rPr b="0" lang="pt-BR" sz="1580" strike="noStrike" u="none">
                <a:solidFill>
                  <a:srgbClr val="ff0000"/>
                </a:solidFill>
                <a:uFillTx/>
                <a:latin typeface="Arial"/>
                <a:ea typeface="Arial"/>
              </a:rPr>
              <a:t>(o projeto foi descontinuado)</a:t>
            </a:r>
            <a:endParaRPr b="0" lang="pt-BR" sz="158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MapReduce</a:t>
            </a:r>
            <a:endParaRPr b="0" lang="pt-BR" sz="4400" strike="noStrike" u="none">
              <a:solidFill>
                <a:srgbClr val="000000"/>
              </a:solidFill>
              <a:uFillTx/>
              <a:latin typeface="Arial"/>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7500" lnSpcReduction="19999"/>
          </a:bodyPr>
          <a:p>
            <a:pPr marL="542880" indent="-500040" algn="just">
              <a:lnSpc>
                <a:spcPct val="130000"/>
              </a:lnSpc>
              <a:spcBef>
                <a:spcPts val="1140"/>
              </a:spcBef>
              <a:buClr>
                <a:srgbClr val="000000"/>
              </a:buClr>
              <a:buSzPct val="99000"/>
              <a:buFont typeface="Arial"/>
              <a:buChar char="•"/>
            </a:pPr>
            <a:r>
              <a:rPr b="0" lang="pt-BR" sz="2900" strike="noStrike" u="none">
                <a:solidFill>
                  <a:schemeClr val="dk1"/>
                </a:solidFill>
                <a:uFillTx/>
                <a:latin typeface="Arial"/>
                <a:ea typeface="Arial"/>
              </a:rPr>
              <a:t>O MapReduce foi criado pelo Google como uma solução para o processamento paralelo;</a:t>
            </a:r>
            <a:endParaRPr b="0" lang="pt-BR" sz="2900" strike="noStrike" u="none">
              <a:solidFill>
                <a:srgbClr val="000000"/>
              </a:solidFill>
              <a:uFillTx/>
              <a:latin typeface="Arial"/>
            </a:endParaRPr>
          </a:p>
          <a:p>
            <a:pPr marL="542880" indent="-500040" algn="just">
              <a:lnSpc>
                <a:spcPct val="130000"/>
              </a:lnSpc>
              <a:spcBef>
                <a:spcPts val="1140"/>
              </a:spcBef>
              <a:buClr>
                <a:srgbClr val="000000"/>
              </a:buClr>
              <a:buSzPct val="99000"/>
              <a:buFont typeface="Arial"/>
              <a:buChar char="•"/>
            </a:pPr>
            <a:r>
              <a:rPr b="0" lang="pt-BR" sz="2900" strike="noStrike" u="none">
                <a:solidFill>
                  <a:schemeClr val="dk1"/>
                </a:solidFill>
                <a:uFillTx/>
                <a:latin typeface="Arial"/>
                <a:ea typeface="Arial"/>
              </a:rPr>
              <a:t>É um modelo de programação para processamento de grandes volumes dados, da ordem de Terabytes ou Petabytes, por exemplo, executado paralelamente em clusters com um ou até milhares de nós;</a:t>
            </a:r>
            <a:endParaRPr b="0" lang="pt-BR" sz="2900" strike="noStrike" u="none">
              <a:solidFill>
                <a:srgbClr val="000000"/>
              </a:solidFill>
              <a:uFillTx/>
              <a:latin typeface="Arial"/>
            </a:endParaRPr>
          </a:p>
          <a:p>
            <a:pPr marL="542880" indent="-500040" algn="just">
              <a:lnSpc>
                <a:spcPct val="130000"/>
              </a:lnSpc>
              <a:spcBef>
                <a:spcPts val="1140"/>
              </a:spcBef>
              <a:buClr>
                <a:srgbClr val="000000"/>
              </a:buClr>
              <a:buSzPct val="99000"/>
              <a:buFont typeface="Arial"/>
              <a:buChar char="•"/>
            </a:pPr>
            <a:r>
              <a:rPr b="0" lang="pt-BR" sz="2900" strike="noStrike" u="none">
                <a:solidFill>
                  <a:schemeClr val="dk1"/>
                </a:solidFill>
                <a:uFillTx/>
                <a:latin typeface="Arial"/>
                <a:ea typeface="Arial"/>
              </a:rPr>
              <a:t>Possibilita a análise de grandes quantidades de dados com seus programas podendo ser escritos em diversas linguagens de programação, como JAVA e Python;</a:t>
            </a:r>
            <a:endParaRPr b="0" lang="pt-BR" sz="2900" strike="noStrike" u="none">
              <a:solidFill>
                <a:srgbClr val="000000"/>
              </a:solidFill>
              <a:uFillTx/>
              <a:latin typeface="Arial"/>
            </a:endParaRPr>
          </a:p>
          <a:p>
            <a:pPr marL="543600" indent="-495360" algn="just">
              <a:lnSpc>
                <a:spcPct val="130000"/>
              </a:lnSpc>
              <a:spcBef>
                <a:spcPts val="581"/>
              </a:spcBef>
              <a:buClr>
                <a:srgbClr val="000000"/>
              </a:buClr>
              <a:buSzPct val="99000"/>
              <a:buFont typeface="Arial"/>
              <a:buChar char="•"/>
            </a:pPr>
            <a:r>
              <a:rPr b="0" lang="pt-BR" sz="2900" strike="noStrike" u="none">
                <a:solidFill>
                  <a:schemeClr val="dk1"/>
                </a:solidFill>
                <a:uFillTx/>
                <a:latin typeface="Arial"/>
                <a:ea typeface="Arial"/>
              </a:rPr>
              <a:t>É o principal algoritmo utilizado pela engine de processamento do Hadoop para distribuir um trabalho em um cluster</a:t>
            </a:r>
            <a:endParaRPr b="0" lang="pt-BR" sz="29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MapReduce</a:t>
            </a:r>
            <a:endParaRPr b="0" lang="pt-BR" sz="4400" strike="noStrike" u="none">
              <a:solidFill>
                <a:srgbClr val="000000"/>
              </a:solidFill>
              <a:uFillTx/>
              <a:latin typeface="Arial"/>
            </a:endParaRPr>
          </a:p>
        </p:txBody>
      </p:sp>
      <p:sp>
        <p:nvSpPr>
          <p:cNvPr id="15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5000" lnSpcReduction="9999"/>
          </a:bodyPr>
          <a:p>
            <a:pPr marL="543600" indent="-509040" algn="just">
              <a:lnSpc>
                <a:spcPct val="130000"/>
              </a:lnSpc>
              <a:spcBef>
                <a:spcPts val="581"/>
              </a:spcBef>
              <a:buClr>
                <a:srgbClr val="000000"/>
              </a:buClr>
              <a:buSzPct val="99000"/>
              <a:buFont typeface="Arial"/>
              <a:buChar char="•"/>
            </a:pPr>
            <a:r>
              <a:rPr b="0" lang="pt-BR" sz="2900" strike="noStrike" u="none">
                <a:solidFill>
                  <a:schemeClr val="dk1"/>
                </a:solidFill>
                <a:uFillTx/>
                <a:latin typeface="Arial"/>
                <a:ea typeface="Arial"/>
              </a:rPr>
              <a:t>Processa grandes quantidades de dados e os separa em duas partes, organizando-as em pares de valores para processamento paralelo, aumentando velocidade e confiabilidade de um cluster, retornando soluções rapidamente e com maior confiabilidade;</a:t>
            </a:r>
            <a:endParaRPr b="0" lang="pt-BR" sz="2900" strike="noStrike" u="none">
              <a:solidFill>
                <a:srgbClr val="000000"/>
              </a:solidFill>
              <a:uFillTx/>
              <a:latin typeface="Arial"/>
            </a:endParaRPr>
          </a:p>
          <a:p>
            <a:pPr marL="543600" indent="-509040" algn="just">
              <a:lnSpc>
                <a:spcPct val="130000"/>
              </a:lnSpc>
              <a:spcBef>
                <a:spcPts val="581"/>
              </a:spcBef>
              <a:buClr>
                <a:srgbClr val="000000"/>
              </a:buClr>
              <a:buSzPct val="99000"/>
              <a:buFont typeface="Arial"/>
              <a:buChar char="•"/>
            </a:pPr>
            <a:r>
              <a:rPr b="0" lang="pt-BR" sz="2900" strike="noStrike" u="none">
                <a:solidFill>
                  <a:schemeClr val="dk1"/>
                </a:solidFill>
                <a:uFillTx/>
                <a:latin typeface="Arial"/>
                <a:ea typeface="Arial"/>
              </a:rPr>
              <a:t>Ao executar um job, o MapReduce divide o mesmo em duas tarefas, a Map e a Reduce;</a:t>
            </a:r>
            <a:endParaRPr b="0" lang="pt-BR" sz="2900" strike="noStrike" u="none">
              <a:solidFill>
                <a:srgbClr val="000000"/>
              </a:solidFill>
              <a:uFillTx/>
              <a:latin typeface="Arial"/>
            </a:endParaRPr>
          </a:p>
          <a:p>
            <a:pPr marL="543600" indent="-509040" algn="just">
              <a:lnSpc>
                <a:spcPct val="130000"/>
              </a:lnSpc>
              <a:spcBef>
                <a:spcPts val="581"/>
              </a:spcBef>
              <a:buClr>
                <a:srgbClr val="000000"/>
              </a:buClr>
              <a:buSzPct val="99000"/>
              <a:buFont typeface="Arial"/>
              <a:buChar char="•"/>
            </a:pPr>
            <a:r>
              <a:rPr b="0" lang="pt-BR" sz="2900" strike="noStrike" u="none">
                <a:solidFill>
                  <a:schemeClr val="dk1"/>
                </a:solidFill>
                <a:uFillTx/>
                <a:latin typeface="Arial"/>
                <a:ea typeface="Arial"/>
              </a:rPr>
              <a:t>O YARN (Yet Another Resource Negotiator) se responsabiliza pelo agendamento das tarefas nos nós e também no tratamento de falhas.</a:t>
            </a:r>
            <a:endParaRPr b="0" lang="pt-BR" sz="2900" strike="noStrike" u="none">
              <a:solidFill>
                <a:srgbClr val="000000"/>
              </a:solidFill>
              <a:uFillTx/>
              <a:latin typeface="Arial"/>
            </a:endParaRPr>
          </a:p>
        </p:txBody>
      </p:sp>
      <p:cxnSp>
        <p:nvCxnSpPr>
          <p:cNvPr id="158" name="Google Shape;226;g11dd9fc4001_0_6"/>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Objetivos</a:t>
            </a:r>
            <a:endParaRPr b="0" lang="pt-BR" sz="4400" strike="noStrike" u="none">
              <a:solidFill>
                <a:srgbClr val="000000"/>
              </a:solidFill>
              <a:uFillTx/>
              <a:latin typeface="Arial"/>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457200" indent="-343080">
              <a:lnSpc>
                <a:spcPct val="90000"/>
              </a:lnSpc>
              <a:spcBef>
                <a:spcPts val="1001"/>
              </a:spcBef>
              <a:buClr>
                <a:srgbClr val="000000"/>
              </a:buClr>
              <a:buFont typeface="Arial"/>
              <a:buChar char="•"/>
            </a:pPr>
            <a:r>
              <a:rPr b="0" lang="pt-BR" sz="3200" strike="noStrike" u="none">
                <a:solidFill>
                  <a:schemeClr val="dk1"/>
                </a:solidFill>
                <a:uFillTx/>
                <a:latin typeface="Arial"/>
                <a:ea typeface="Arial"/>
              </a:rPr>
              <a:t>Conhecer o framework Hadoop, destacando o armazenamento e o tratamento de grande massa de dados, para aplicações Big Data.</a:t>
            </a:r>
            <a:endParaRPr b="0" lang="pt-BR"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MapReduce</a:t>
            </a:r>
            <a:endParaRPr b="0" lang="pt-BR" sz="4400" strike="noStrike" u="none">
              <a:solidFill>
                <a:srgbClr val="000000"/>
              </a:solidFill>
              <a:uFillTx/>
              <a:latin typeface="Arial"/>
            </a:endParaRPr>
          </a:p>
        </p:txBody>
      </p:sp>
      <p:sp>
        <p:nvSpPr>
          <p:cNvPr id="160" name="PlaceHolder 2"/>
          <p:cNvSpPr>
            <a:spLocks noGrp="1"/>
          </p:cNvSpPr>
          <p:nvPr>
            <p:ph/>
          </p:nvPr>
        </p:nvSpPr>
        <p:spPr>
          <a:xfrm>
            <a:off x="562320" y="1825560"/>
            <a:ext cx="6423480" cy="4351320"/>
          </a:xfrm>
          <a:prstGeom prst="rect">
            <a:avLst/>
          </a:prstGeom>
          <a:noFill/>
          <a:ln w="0">
            <a:noFill/>
          </a:ln>
        </p:spPr>
        <p:txBody>
          <a:bodyPr lIns="91440" rIns="91440" tIns="45720" bIns="45720" anchor="t">
            <a:noAutofit/>
          </a:bodyPr>
          <a:p>
            <a:pPr marL="543600" indent="-478440" algn="just">
              <a:lnSpc>
                <a:spcPct val="110000"/>
              </a:lnSpc>
              <a:spcBef>
                <a:spcPts val="581"/>
              </a:spcBef>
              <a:buClr>
                <a:srgbClr val="000000"/>
              </a:buClr>
              <a:buFont typeface="Arial"/>
              <a:buChar char="•"/>
            </a:pPr>
            <a:r>
              <a:rPr b="0" lang="pt-BR" sz="1779" strike="noStrike" u="none">
                <a:solidFill>
                  <a:schemeClr val="dk1"/>
                </a:solidFill>
                <a:uFillTx/>
                <a:latin typeface="Arial"/>
                <a:ea typeface="Arial"/>
              </a:rPr>
              <a:t>Na função Map os dados de entrada são separados em pares de valores do tipo chave-valor onde é feito um sort, agrupando pelos valores chave onde essa saída da função será as entradas para a função reduce;</a:t>
            </a:r>
            <a:endParaRPr b="0" lang="pt-BR" sz="1779" strike="noStrike" u="none">
              <a:solidFill>
                <a:srgbClr val="000000"/>
              </a:solidFill>
              <a:uFillTx/>
              <a:latin typeface="Arial"/>
            </a:endParaRPr>
          </a:p>
          <a:p>
            <a:pPr marL="543600" indent="-478440" algn="just">
              <a:lnSpc>
                <a:spcPct val="110000"/>
              </a:lnSpc>
              <a:spcBef>
                <a:spcPts val="581"/>
              </a:spcBef>
              <a:buClr>
                <a:srgbClr val="000000"/>
              </a:buClr>
              <a:buFont typeface="Arial"/>
              <a:buChar char="•"/>
            </a:pPr>
            <a:r>
              <a:rPr b="0" lang="pt-BR" sz="1779" strike="noStrike" u="none">
                <a:solidFill>
                  <a:schemeClr val="dk1"/>
                </a:solidFill>
                <a:uFillTx/>
                <a:latin typeface="Arial"/>
                <a:ea typeface="Arial"/>
              </a:rPr>
              <a:t>Os resultados são coletados pela função Reduce e combinados para que se possa resolver um problema maior para o nó principal;</a:t>
            </a:r>
            <a:endParaRPr b="0" lang="pt-BR" sz="1779" strike="noStrike" u="none">
              <a:solidFill>
                <a:srgbClr val="000000"/>
              </a:solidFill>
              <a:uFillTx/>
              <a:latin typeface="Arial"/>
            </a:endParaRPr>
          </a:p>
          <a:p>
            <a:pPr marL="543600" indent="-478440" algn="just">
              <a:lnSpc>
                <a:spcPct val="110000"/>
              </a:lnSpc>
              <a:spcBef>
                <a:spcPts val="581"/>
              </a:spcBef>
              <a:buClr>
                <a:srgbClr val="000000"/>
              </a:buClr>
              <a:buFont typeface="Arial"/>
              <a:buChar char="•"/>
            </a:pPr>
            <a:r>
              <a:rPr b="0" lang="pt-BR" sz="1779" strike="noStrike" u="none">
                <a:solidFill>
                  <a:schemeClr val="dk1"/>
                </a:solidFill>
                <a:uFillTx/>
                <a:latin typeface="Arial"/>
                <a:ea typeface="Arial"/>
              </a:rPr>
              <a:t>Cada reduce pega a partição relevante das máquinas onde os maps executaram, e então escrevem a saída no HDFS – (Hadoop Distributed File System);</a:t>
            </a:r>
            <a:endParaRPr b="0" lang="pt-BR" sz="1779" strike="noStrike" u="none">
              <a:solidFill>
                <a:srgbClr val="000000"/>
              </a:solidFill>
              <a:uFillTx/>
              <a:latin typeface="Arial"/>
            </a:endParaRPr>
          </a:p>
          <a:p>
            <a:pPr marL="543600" indent="-478440" algn="just">
              <a:lnSpc>
                <a:spcPct val="110000"/>
              </a:lnSpc>
              <a:spcBef>
                <a:spcPts val="581"/>
              </a:spcBef>
              <a:buClr>
                <a:srgbClr val="000000"/>
              </a:buClr>
              <a:buFont typeface="Arial"/>
              <a:buChar char="•"/>
            </a:pPr>
            <a:r>
              <a:rPr b="0" lang="pt-BR" sz="1779" strike="noStrike" u="none">
                <a:solidFill>
                  <a:schemeClr val="dk1"/>
                </a:solidFill>
                <a:uFillTx/>
                <a:latin typeface="Arial"/>
                <a:ea typeface="Arial"/>
              </a:rPr>
              <a:t>O reduce é capaz de coletar os dados de todos os maps para as chaves e os combinar para resolver o problema</a:t>
            </a:r>
            <a:endParaRPr b="0" lang="pt-BR" sz="1779" strike="noStrike" u="none">
              <a:solidFill>
                <a:srgbClr val="000000"/>
              </a:solidFill>
              <a:uFillTx/>
              <a:latin typeface="Arial"/>
            </a:endParaRPr>
          </a:p>
          <a:p>
            <a:pPr marL="543600" indent="-353520" algn="just">
              <a:lnSpc>
                <a:spcPct val="110000"/>
              </a:lnSpc>
              <a:spcBef>
                <a:spcPts val="581"/>
              </a:spcBef>
              <a:buNone/>
              <a:tabLst>
                <a:tab algn="l" pos="0"/>
              </a:tabLst>
            </a:pPr>
            <a:endParaRPr b="0" lang="pt-BR" sz="2980" strike="noStrike" u="none">
              <a:solidFill>
                <a:srgbClr val="000000"/>
              </a:solidFill>
              <a:uFillTx/>
              <a:latin typeface="Arial"/>
            </a:endParaRPr>
          </a:p>
        </p:txBody>
      </p:sp>
      <p:sp>
        <p:nvSpPr>
          <p:cNvPr id="161" name="Google Shape;233;p11"/>
          <p:cNvSpPr/>
          <p:nvPr/>
        </p:nvSpPr>
        <p:spPr>
          <a:xfrm>
            <a:off x="0" y="0"/>
            <a:ext cx="12191760" cy="456840"/>
          </a:xfrm>
          <a:prstGeom prst="rect">
            <a:avLst/>
          </a:prstGeom>
          <a:noFill/>
          <a:ln w="0">
            <a:noFill/>
          </a:ln>
        </p:spPr>
        <p:style>
          <a:lnRef idx="0"/>
          <a:fillRef idx="0"/>
          <a:effectRef idx="0"/>
          <a:fontRef idx="minor"/>
        </p:style>
        <p:txBody>
          <a:bodyPr anchor="ctr">
            <a:spAutoFit/>
          </a:bodyPr>
          <a:p>
            <a:pPr>
              <a:lnSpc>
                <a:spcPct val="100000"/>
              </a:lnSpc>
              <a:tabLst>
                <a:tab algn="l" pos="0"/>
              </a:tabLst>
            </a:pPr>
            <a:endParaRPr b="0" lang="pt-BR" sz="1400" strike="noStrike" u="none">
              <a:solidFill>
                <a:srgbClr val="000000"/>
              </a:solidFill>
              <a:uFillTx/>
              <a:latin typeface="Arial"/>
            </a:endParaRPr>
          </a:p>
        </p:txBody>
      </p:sp>
      <p:pic>
        <p:nvPicPr>
          <p:cNvPr id="162" name="Google Shape;234;p11" descr=""/>
          <p:cNvPicPr/>
          <p:nvPr/>
        </p:nvPicPr>
        <p:blipFill>
          <a:blip r:embed="rId1"/>
          <a:stretch/>
        </p:blipFill>
        <p:spPr>
          <a:xfrm>
            <a:off x="7296120" y="2705400"/>
            <a:ext cx="4466520" cy="246492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HDFS</a:t>
            </a:r>
            <a:endParaRPr b="0" lang="pt-BR" sz="4400" strike="noStrike" u="none">
              <a:solidFill>
                <a:srgbClr val="000000"/>
              </a:solidFill>
              <a:uFillTx/>
              <a:latin typeface="Arial"/>
            </a:endParaRPr>
          </a:p>
        </p:txBody>
      </p:sp>
      <p:sp>
        <p:nvSpPr>
          <p:cNvPr id="164" name="PlaceHolder 2"/>
          <p:cNvSpPr>
            <a:spLocks noGrp="1"/>
          </p:cNvSpPr>
          <p:nvPr>
            <p:ph/>
          </p:nvPr>
        </p:nvSpPr>
        <p:spPr>
          <a:xfrm>
            <a:off x="167040" y="2032920"/>
            <a:ext cx="6513120" cy="4350960"/>
          </a:xfrm>
          <a:prstGeom prst="rect">
            <a:avLst/>
          </a:prstGeom>
          <a:noFill/>
          <a:ln w="0">
            <a:noFill/>
          </a:ln>
        </p:spPr>
        <p:txBody>
          <a:bodyPr lIns="91440" rIns="91440" tIns="45720" bIns="45720" anchor="t">
            <a:normAutofit lnSpcReduction="9999"/>
          </a:bodyPr>
          <a:p>
            <a:pPr marL="543600" indent="-468000" algn="just">
              <a:lnSpc>
                <a:spcPct val="130000"/>
              </a:lnSpc>
              <a:spcBef>
                <a:spcPts val="1140"/>
              </a:spcBef>
              <a:buClr>
                <a:srgbClr val="000000"/>
              </a:buClr>
              <a:buFont typeface="Arial"/>
              <a:buChar char="•"/>
            </a:pPr>
            <a:r>
              <a:rPr b="0" lang="pt-BR" sz="1800" strike="noStrike" u="none">
                <a:solidFill>
                  <a:schemeClr val="dk1"/>
                </a:solidFill>
                <a:uFillTx/>
                <a:latin typeface="Arial"/>
                <a:ea typeface="Arial"/>
              </a:rPr>
              <a:t>O Hadoop Distributed File System (HDFS) é um sistema de arquivos distribuídos, criado para ser altamente tolerante à falha e ser implementado em hardware de baixo custo;</a:t>
            </a:r>
            <a:endParaRPr b="0" lang="pt-BR" sz="1800" strike="noStrike" u="none">
              <a:solidFill>
                <a:srgbClr val="000000"/>
              </a:solidFill>
              <a:uFillTx/>
              <a:latin typeface="Arial"/>
            </a:endParaRPr>
          </a:p>
          <a:p>
            <a:pPr marL="543600" indent="-468000" algn="just">
              <a:lnSpc>
                <a:spcPct val="130000"/>
              </a:lnSpc>
              <a:spcBef>
                <a:spcPts val="1140"/>
              </a:spcBef>
              <a:buClr>
                <a:srgbClr val="000000"/>
              </a:buClr>
              <a:buFont typeface="Arial"/>
              <a:buChar char="•"/>
            </a:pPr>
            <a:r>
              <a:rPr b="0" lang="pt-BR" sz="1800" strike="noStrike" u="none">
                <a:solidFill>
                  <a:schemeClr val="dk1"/>
                </a:solidFill>
                <a:uFillTx/>
                <a:latin typeface="Arial"/>
                <a:ea typeface="Arial"/>
              </a:rPr>
              <a:t>Provê alta taxa de transferência de dados no acesso a dados da aplicação e se comporta muito bem com grande quantidade de dados;</a:t>
            </a:r>
            <a:endParaRPr b="0" lang="pt-BR" sz="1800" strike="noStrike" u="none">
              <a:solidFill>
                <a:srgbClr val="000000"/>
              </a:solidFill>
              <a:uFillTx/>
              <a:latin typeface="Arial"/>
            </a:endParaRPr>
          </a:p>
          <a:p>
            <a:pPr marL="543600" indent="-468000" algn="just">
              <a:lnSpc>
                <a:spcPct val="130000"/>
              </a:lnSpc>
              <a:spcBef>
                <a:spcPts val="575"/>
              </a:spcBef>
              <a:buClr>
                <a:srgbClr val="000000"/>
              </a:buClr>
              <a:buFont typeface="Arial"/>
              <a:buChar char="•"/>
            </a:pPr>
            <a:r>
              <a:rPr b="0" lang="pt-BR" sz="1800" strike="noStrike" u="none">
                <a:solidFill>
                  <a:schemeClr val="dk1"/>
                </a:solidFill>
                <a:uFillTx/>
                <a:latin typeface="Arial"/>
                <a:ea typeface="Arial"/>
              </a:rPr>
              <a:t>No HDFS há uma arquitetura master/slave onde existe o NameNode como o servidor principal (master), o qual gerencia o sistema de arquivos de espaço de nome (namespace) e regula o acesso aos arquivos por clientes</a:t>
            </a:r>
            <a:endParaRPr b="0" lang="pt-BR" sz="1800" strike="noStrike" u="none">
              <a:solidFill>
                <a:srgbClr val="000000"/>
              </a:solidFill>
              <a:uFillTx/>
              <a:latin typeface="Arial"/>
            </a:endParaRPr>
          </a:p>
        </p:txBody>
      </p:sp>
      <p:pic>
        <p:nvPicPr>
          <p:cNvPr id="165" name="Google Shape;241;p12" descr=""/>
          <p:cNvPicPr/>
          <p:nvPr/>
        </p:nvPicPr>
        <p:blipFill>
          <a:blip r:embed="rId1"/>
          <a:stretch/>
        </p:blipFill>
        <p:spPr>
          <a:xfrm>
            <a:off x="7628400" y="2593800"/>
            <a:ext cx="3725280" cy="268236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HDFS</a:t>
            </a:r>
            <a:endParaRPr b="0" lang="pt-BR" sz="4400" strike="noStrike" u="none">
              <a:solidFill>
                <a:srgbClr val="000000"/>
              </a:solidFill>
              <a:uFillTx/>
              <a:latin typeface="Arial"/>
            </a:endParaRPr>
          </a:p>
        </p:txBody>
      </p:sp>
      <p:sp>
        <p:nvSpPr>
          <p:cNvPr id="167" name="PlaceHolder 2"/>
          <p:cNvSpPr>
            <a:spLocks noGrp="1"/>
          </p:cNvSpPr>
          <p:nvPr>
            <p:ph/>
          </p:nvPr>
        </p:nvSpPr>
        <p:spPr>
          <a:xfrm>
            <a:off x="167040" y="2032920"/>
            <a:ext cx="6513120" cy="4350960"/>
          </a:xfrm>
          <a:prstGeom prst="rect">
            <a:avLst/>
          </a:prstGeom>
          <a:noFill/>
          <a:ln w="0">
            <a:noFill/>
          </a:ln>
        </p:spPr>
        <p:txBody>
          <a:bodyPr lIns="91440" rIns="91440" tIns="45720" bIns="45720" anchor="t">
            <a:normAutofit/>
          </a:bodyPr>
          <a:p>
            <a:pPr marL="543600" indent="-493560" algn="just">
              <a:lnSpc>
                <a:spcPct val="130000"/>
              </a:lnSpc>
              <a:spcBef>
                <a:spcPts val="575"/>
              </a:spcBef>
              <a:buClr>
                <a:srgbClr val="000000"/>
              </a:buClr>
              <a:buFont typeface="Arial"/>
              <a:buChar char="•"/>
            </a:pPr>
            <a:r>
              <a:rPr b="0" lang="pt-BR" sz="2200" strike="noStrike" u="none">
                <a:solidFill>
                  <a:schemeClr val="dk1"/>
                </a:solidFill>
                <a:uFillTx/>
                <a:latin typeface="Arial"/>
                <a:ea typeface="Arial"/>
              </a:rPr>
              <a:t>Há também os DataNodes, geralmente um por nó em um cluster, que gerencia o armazenamento em cada nó em que eles são executados;</a:t>
            </a:r>
            <a:endParaRPr b="0" lang="pt-BR" sz="2200" strike="noStrike" u="none">
              <a:solidFill>
                <a:srgbClr val="000000"/>
              </a:solidFill>
              <a:uFillTx/>
              <a:latin typeface="Arial"/>
            </a:endParaRPr>
          </a:p>
          <a:p>
            <a:pPr marL="543600" indent="-493560" algn="just">
              <a:lnSpc>
                <a:spcPct val="130000"/>
              </a:lnSpc>
              <a:spcBef>
                <a:spcPts val="575"/>
              </a:spcBef>
              <a:buClr>
                <a:srgbClr val="000000"/>
              </a:buClr>
              <a:buFont typeface="Arial"/>
              <a:buChar char="•"/>
            </a:pPr>
            <a:r>
              <a:rPr b="0" lang="pt-BR" sz="2200" strike="noStrike" u="none">
                <a:solidFill>
                  <a:schemeClr val="dk1"/>
                </a:solidFill>
                <a:uFillTx/>
                <a:latin typeface="Arial"/>
                <a:ea typeface="Arial"/>
              </a:rPr>
              <a:t>HDFS expõe o arquivo de espaço de nomes de sistema para serem armazenados em arquivos. Internamente, um arquivo é dividido em um ou mais blocos e esses blocos são armazenados em um conjunto de DataNodes.</a:t>
            </a:r>
            <a:endParaRPr b="0" lang="pt-BR" sz="2200" strike="noStrike" u="none">
              <a:solidFill>
                <a:srgbClr val="000000"/>
              </a:solidFill>
              <a:uFillTx/>
              <a:latin typeface="Arial"/>
            </a:endParaRPr>
          </a:p>
        </p:txBody>
      </p:sp>
      <p:pic>
        <p:nvPicPr>
          <p:cNvPr id="168" name="Google Shape;248;g11dd9fc4001_0_120" descr=""/>
          <p:cNvPicPr/>
          <p:nvPr/>
        </p:nvPicPr>
        <p:blipFill>
          <a:blip r:embed="rId1"/>
          <a:stretch/>
        </p:blipFill>
        <p:spPr>
          <a:xfrm>
            <a:off x="6980760" y="2705400"/>
            <a:ext cx="4890960" cy="230256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HDFS</a:t>
            </a:r>
            <a:endParaRPr b="0" lang="pt-BR" sz="4400" strike="noStrike" u="none">
              <a:solidFill>
                <a:srgbClr val="000000"/>
              </a:solidFill>
              <a:uFillTx/>
              <a:latin typeface="Arial"/>
            </a:endParaRPr>
          </a:p>
        </p:txBody>
      </p:sp>
      <p:sp>
        <p:nvSpPr>
          <p:cNvPr id="170" name="PlaceHolder 2"/>
          <p:cNvSpPr>
            <a:spLocks noGrp="1"/>
          </p:cNvSpPr>
          <p:nvPr>
            <p:ph/>
          </p:nvPr>
        </p:nvSpPr>
        <p:spPr>
          <a:xfrm>
            <a:off x="322200" y="1843200"/>
            <a:ext cx="5848200" cy="4350960"/>
          </a:xfrm>
          <a:prstGeom prst="rect">
            <a:avLst/>
          </a:prstGeom>
          <a:noFill/>
          <a:ln w="0">
            <a:noFill/>
          </a:ln>
        </p:spPr>
        <p:txBody>
          <a:bodyPr lIns="91440" rIns="91440" tIns="45720" bIns="45720" anchor="t">
            <a:normAutofit lnSpcReduction="9999"/>
          </a:bodyPr>
          <a:p>
            <a:pPr marL="543600" indent="-468000" algn="just">
              <a:lnSpc>
                <a:spcPct val="130000"/>
              </a:lnSpc>
              <a:spcBef>
                <a:spcPts val="575"/>
              </a:spcBef>
              <a:buClr>
                <a:srgbClr val="000000"/>
              </a:buClr>
              <a:buFont typeface="Arial"/>
              <a:buChar char="•"/>
            </a:pPr>
            <a:r>
              <a:rPr b="0" lang="pt-BR" sz="2000" strike="noStrike" u="none">
                <a:solidFill>
                  <a:schemeClr val="dk1"/>
                </a:solidFill>
                <a:uFillTx/>
                <a:latin typeface="Arial"/>
                <a:ea typeface="Arial"/>
              </a:rPr>
              <a:t>O NameNode executa operações de sistema de arquivos de espaço de nomes do tipo abrir, fechar e renomear arquivos e diretórios. Também determina o mapeamento de blocos para os DataNodes.</a:t>
            </a:r>
            <a:endParaRPr b="0" lang="pt-BR" sz="2000" strike="noStrike" u="none">
              <a:solidFill>
                <a:srgbClr val="000000"/>
              </a:solidFill>
              <a:uFillTx/>
              <a:latin typeface="Arial"/>
            </a:endParaRPr>
          </a:p>
          <a:p>
            <a:pPr marL="543600" indent="-468000" algn="just">
              <a:lnSpc>
                <a:spcPct val="130000"/>
              </a:lnSpc>
              <a:spcBef>
                <a:spcPts val="575"/>
              </a:spcBef>
              <a:buClr>
                <a:srgbClr val="000000"/>
              </a:buClr>
              <a:buFont typeface="Arial"/>
              <a:buChar char="•"/>
            </a:pPr>
            <a:r>
              <a:rPr b="0" lang="pt-BR" sz="2000" strike="noStrike" u="none">
                <a:solidFill>
                  <a:schemeClr val="dk1"/>
                </a:solidFill>
                <a:uFillTx/>
                <a:latin typeface="Arial"/>
                <a:ea typeface="Arial"/>
              </a:rPr>
              <a:t>Os DataNodes são responsáveis por atender requisições de leitura e escrita vindas do sistema de arquivo dos clientes.</a:t>
            </a:r>
            <a:endParaRPr b="0" lang="pt-BR" sz="2000" strike="noStrike" u="none">
              <a:solidFill>
                <a:srgbClr val="000000"/>
              </a:solidFill>
              <a:uFillTx/>
              <a:latin typeface="Arial"/>
            </a:endParaRPr>
          </a:p>
          <a:p>
            <a:pPr marL="543600" indent="-468000" algn="just">
              <a:lnSpc>
                <a:spcPct val="130000"/>
              </a:lnSpc>
              <a:spcBef>
                <a:spcPts val="575"/>
              </a:spcBef>
              <a:buClr>
                <a:srgbClr val="000000"/>
              </a:buClr>
              <a:buFont typeface="Arial"/>
              <a:buChar char="•"/>
            </a:pPr>
            <a:r>
              <a:rPr b="0" lang="pt-BR" sz="2000" strike="noStrike" u="none">
                <a:solidFill>
                  <a:schemeClr val="dk1"/>
                </a:solidFill>
                <a:uFillTx/>
                <a:latin typeface="Arial"/>
                <a:ea typeface="Arial"/>
              </a:rPr>
              <a:t>Os DataNodes também realizam a criação, exclusão e replicação por intermédio do NameNode. </a:t>
            </a:r>
            <a:endParaRPr b="0" lang="pt-BR" sz="2000" strike="noStrike" u="none">
              <a:solidFill>
                <a:srgbClr val="000000"/>
              </a:solidFill>
              <a:uFillTx/>
              <a:latin typeface="Arial"/>
            </a:endParaRPr>
          </a:p>
        </p:txBody>
      </p:sp>
      <p:pic>
        <p:nvPicPr>
          <p:cNvPr id="171" name="Google Shape;255;p13" descr=""/>
          <p:cNvPicPr/>
          <p:nvPr/>
        </p:nvPicPr>
        <p:blipFill>
          <a:blip r:embed="rId1"/>
          <a:stretch/>
        </p:blipFill>
        <p:spPr>
          <a:xfrm>
            <a:off x="6170760" y="2036520"/>
            <a:ext cx="5848200" cy="347076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HDFS</a:t>
            </a:r>
            <a:endParaRPr b="0" lang="pt-BR" sz="4400" strike="noStrike" u="none">
              <a:solidFill>
                <a:srgbClr val="000000"/>
              </a:solidFill>
              <a:uFillTx/>
              <a:latin typeface="Arial"/>
            </a:endParaRPr>
          </a:p>
        </p:txBody>
      </p:sp>
      <p:sp>
        <p:nvSpPr>
          <p:cNvPr id="173" name="PlaceHolder 2"/>
          <p:cNvSpPr>
            <a:spLocks noGrp="1"/>
          </p:cNvSpPr>
          <p:nvPr>
            <p:ph/>
          </p:nvPr>
        </p:nvSpPr>
        <p:spPr>
          <a:xfrm>
            <a:off x="322200" y="1843200"/>
            <a:ext cx="5848200" cy="4350960"/>
          </a:xfrm>
          <a:prstGeom prst="rect">
            <a:avLst/>
          </a:prstGeom>
          <a:noFill/>
          <a:ln w="0">
            <a:noFill/>
          </a:ln>
        </p:spPr>
        <p:txBody>
          <a:bodyPr lIns="91440" rIns="91440" tIns="45720" bIns="45720" anchor="t">
            <a:normAutofit/>
          </a:bodyPr>
          <a:p>
            <a:pPr marL="543600" indent="-468000" algn="just">
              <a:lnSpc>
                <a:spcPct val="130000"/>
              </a:lnSpc>
              <a:spcBef>
                <a:spcPts val="575"/>
              </a:spcBef>
              <a:buClr>
                <a:srgbClr val="000000"/>
              </a:buClr>
              <a:buFont typeface="Arial"/>
              <a:buChar char="•"/>
            </a:pPr>
            <a:r>
              <a:rPr b="0" lang="pt-BR" sz="2000" strike="noStrike" u="none">
                <a:solidFill>
                  <a:schemeClr val="dk1"/>
                </a:solidFill>
                <a:uFillTx/>
                <a:latin typeface="Arial"/>
                <a:ea typeface="Arial"/>
              </a:rPr>
              <a:t>FsImage é um arquivo armazenado no sistema de arquivos do SO que contém a estrutura de diretórios completa (namespace) do HDFS</a:t>
            </a:r>
            <a:endParaRPr b="0" lang="pt-BR" sz="2000" strike="noStrike" u="none">
              <a:solidFill>
                <a:srgbClr val="000000"/>
              </a:solidFill>
              <a:uFillTx/>
              <a:latin typeface="Arial"/>
            </a:endParaRPr>
          </a:p>
        </p:txBody>
      </p:sp>
      <p:pic>
        <p:nvPicPr>
          <p:cNvPr id="174" name="Google Shape;262;g11dd9fc4001_0_85" descr=""/>
          <p:cNvPicPr/>
          <p:nvPr/>
        </p:nvPicPr>
        <p:blipFill>
          <a:blip r:embed="rId1"/>
          <a:stretch/>
        </p:blipFill>
        <p:spPr>
          <a:xfrm>
            <a:off x="6303240" y="2366280"/>
            <a:ext cx="5716080" cy="3122280"/>
          </a:xfrm>
          <a:prstGeom prst="rect">
            <a:avLst/>
          </a:prstGeom>
          <a:noFill/>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YARN</a:t>
            </a:r>
            <a:endParaRPr b="0" lang="pt-BR" sz="4400" strike="noStrike" u="none">
              <a:solidFill>
                <a:srgbClr val="000000"/>
              </a:solidFill>
              <a:uFillTx/>
              <a:latin typeface="Arial"/>
            </a:endParaRPr>
          </a:p>
        </p:txBody>
      </p:sp>
      <p:sp>
        <p:nvSpPr>
          <p:cNvPr id="17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543600" indent="-468000" algn="just">
              <a:lnSpc>
                <a:spcPct val="130000"/>
              </a:lnSpc>
              <a:spcBef>
                <a:spcPts val="1140"/>
              </a:spcBef>
              <a:buClr>
                <a:srgbClr val="000000"/>
              </a:buClr>
              <a:buFont typeface="Arial"/>
              <a:buChar char="•"/>
            </a:pPr>
            <a:r>
              <a:rPr b="0" lang="pt-BR" sz="2800" strike="noStrike" u="none">
                <a:solidFill>
                  <a:schemeClr val="dk1"/>
                </a:solidFill>
                <a:uFillTx/>
                <a:latin typeface="Arial"/>
                <a:ea typeface="Arial"/>
              </a:rPr>
              <a:t>O YARN é uma tecnologia de gerenciamento de cluster que é atualmente caracterizado como um sistema operacional distribuído para aplicações de big data que "roda processos em um cluster de maneira similar ao modo como um sistema operacional roda processos em um computador".</a:t>
            </a:r>
            <a:endParaRPr b="0" lang="pt-BR"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Componentes básicos - Hive</a:t>
            </a:r>
            <a:endParaRPr b="0" lang="pt-BR" sz="4400" strike="noStrike" u="none">
              <a:solidFill>
                <a:srgbClr val="000000"/>
              </a:solidFill>
              <a:uFillTx/>
              <a:latin typeface="Arial"/>
            </a:endParaRPr>
          </a:p>
        </p:txBody>
      </p:sp>
      <p:sp>
        <p:nvSpPr>
          <p:cNvPr id="17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543600" indent="-468000" algn="just">
              <a:lnSpc>
                <a:spcPct val="130000"/>
              </a:lnSpc>
              <a:spcBef>
                <a:spcPts val="1134"/>
              </a:spcBef>
              <a:buClr>
                <a:srgbClr val="000000"/>
              </a:buClr>
              <a:buFont typeface="Arial"/>
              <a:buChar char="•"/>
            </a:pPr>
            <a:r>
              <a:rPr b="0" lang="pt-BR" sz="2800" strike="noStrike" u="none">
                <a:solidFill>
                  <a:schemeClr val="dk1"/>
                </a:solidFill>
                <a:uFillTx/>
                <a:latin typeface="Arial"/>
                <a:ea typeface="Arial"/>
              </a:rPr>
              <a:t>O Hive é uma infraestrutura de armazenamento de dados que trabalha sobre o Apache Hadoop criado para facilitar a manipulação de dados para os familiarizados com a linguagem SQL. </a:t>
            </a:r>
            <a:endParaRPr b="0" lang="pt-BR" sz="2800" strike="noStrike" u="none">
              <a:solidFill>
                <a:srgbClr val="000000"/>
              </a:solidFill>
              <a:uFillTx/>
              <a:latin typeface="Arial"/>
            </a:endParaRPr>
          </a:p>
          <a:p>
            <a:pPr marL="543600" indent="-468000" algn="just">
              <a:lnSpc>
                <a:spcPct val="130000"/>
              </a:lnSpc>
              <a:spcBef>
                <a:spcPts val="1134"/>
              </a:spcBef>
              <a:buClr>
                <a:srgbClr val="000000"/>
              </a:buClr>
              <a:buFont typeface="Arial"/>
              <a:buChar char="•"/>
            </a:pPr>
            <a:r>
              <a:rPr b="0" lang="pt-BR" sz="2800" strike="noStrike" u="none">
                <a:solidFill>
                  <a:schemeClr val="dk1"/>
                </a:solidFill>
                <a:uFillTx/>
                <a:latin typeface="Arial"/>
                <a:ea typeface="Arial"/>
              </a:rPr>
              <a:t>Com uma sintaxe muito semelhante, o Hive possibilita a realização de consultas diversas. </a:t>
            </a:r>
            <a:endParaRPr b="0" lang="pt-BR" sz="2800" strike="noStrike" u="none">
              <a:solidFill>
                <a:srgbClr val="000000"/>
              </a:solidFill>
              <a:uFillTx/>
              <a:latin typeface="Arial"/>
            </a:endParaRPr>
          </a:p>
          <a:p>
            <a:pPr marL="543600" indent="-468000" algn="just">
              <a:lnSpc>
                <a:spcPct val="130000"/>
              </a:lnSpc>
              <a:spcBef>
                <a:spcPts val="1134"/>
              </a:spcBef>
              <a:buClr>
                <a:srgbClr val="000000"/>
              </a:buClr>
              <a:buFont typeface="Arial"/>
              <a:buChar char="•"/>
            </a:pPr>
            <a:r>
              <a:rPr b="0" lang="pt-BR" sz="2800" strike="noStrike" u="none">
                <a:solidFill>
                  <a:schemeClr val="dk1"/>
                </a:solidFill>
                <a:uFillTx/>
                <a:latin typeface="Arial"/>
                <a:ea typeface="Arial"/>
              </a:rPr>
              <a:t>Essas consultas são então divididas em tarefas Map/Reduce e são executadas no cluster.</a:t>
            </a:r>
            <a:endParaRPr b="0" lang="pt-BR" sz="2800" strike="noStrike" u="none">
              <a:solidFill>
                <a:srgbClr val="000000"/>
              </a:solidFill>
              <a:uFillTx/>
              <a:latin typeface="Arial"/>
            </a:endParaRPr>
          </a:p>
        </p:txBody>
      </p:sp>
      <p:cxnSp>
        <p:nvCxnSpPr>
          <p:cNvPr id="179" name="Google Shape;275;p15"/>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Questão</a:t>
            </a:r>
            <a:endParaRPr b="0" lang="pt-BR" sz="4400" strike="noStrike" u="none">
              <a:solidFill>
                <a:srgbClr val="000000"/>
              </a:solidFill>
              <a:uFillTx/>
              <a:latin typeface="Arial"/>
            </a:endParaRPr>
          </a:p>
        </p:txBody>
      </p:sp>
      <p:sp>
        <p:nvSpPr>
          <p:cNvPr id="9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0000" lnSpcReduction="19999"/>
          </a:bodyPr>
          <a:p>
            <a:pPr marL="457200" indent="-383760">
              <a:lnSpc>
                <a:spcPct val="90000"/>
              </a:lnSpc>
              <a:spcBef>
                <a:spcPts val="1001"/>
              </a:spcBef>
              <a:buClr>
                <a:srgbClr val="000000"/>
              </a:buClr>
              <a:buFont typeface="Arial"/>
              <a:buChar char="•"/>
            </a:pPr>
            <a:r>
              <a:rPr b="0" lang="pt-BR" sz="3480" strike="noStrike" u="none">
                <a:solidFill>
                  <a:schemeClr val="dk1"/>
                </a:solidFill>
                <a:uFillTx/>
                <a:latin typeface="Arial"/>
                <a:ea typeface="Arial"/>
              </a:rPr>
              <a:t>O Apache Hadoop é um framework para o armazenamento e processamento de Big Data; </a:t>
            </a:r>
            <a:endParaRPr b="0" lang="pt-BR" sz="3480" strike="noStrike" u="none">
              <a:solidFill>
                <a:srgbClr val="000000"/>
              </a:solidFill>
              <a:uFillTx/>
              <a:latin typeface="Arial"/>
            </a:endParaRPr>
          </a:p>
          <a:p>
            <a:pPr marL="457200" indent="0">
              <a:lnSpc>
                <a:spcPct val="90000"/>
              </a:lnSpc>
              <a:spcBef>
                <a:spcPts val="1001"/>
              </a:spcBef>
              <a:buNone/>
              <a:tabLst>
                <a:tab algn="l" pos="0"/>
              </a:tabLst>
            </a:pPr>
            <a:endParaRPr b="0" lang="pt-BR" sz="3480" strike="noStrike" u="none">
              <a:solidFill>
                <a:srgbClr val="000000"/>
              </a:solidFill>
              <a:uFillTx/>
              <a:latin typeface="Arial"/>
            </a:endParaRPr>
          </a:p>
          <a:p>
            <a:pPr marL="457200" indent="-383760">
              <a:lnSpc>
                <a:spcPct val="90000"/>
              </a:lnSpc>
              <a:spcBef>
                <a:spcPts val="1001"/>
              </a:spcBef>
              <a:buClr>
                <a:srgbClr val="000000"/>
              </a:buClr>
              <a:buFont typeface="Arial"/>
              <a:buChar char="•"/>
              <a:tabLst>
                <a:tab algn="l" pos="0"/>
              </a:tabLst>
            </a:pPr>
            <a:r>
              <a:rPr b="0" lang="pt-BR" sz="3480" strike="noStrike" u="none">
                <a:solidFill>
                  <a:schemeClr val="dk1"/>
                </a:solidFill>
                <a:uFillTx/>
                <a:latin typeface="Arial"/>
                <a:ea typeface="Arial"/>
              </a:rPr>
              <a:t>Ele possui ferramentas para armazenar e recuperar grandes volumes de dados distribuídos e para realizar o processamento distribuído, garantindo escalabilidade e disponibilidade e possibilitando a extração de conhecimento útil a partir de análises e cruzamentos desses dados; </a:t>
            </a:r>
            <a:endParaRPr b="0" lang="pt-BR" sz="3480" strike="noStrike" u="none">
              <a:solidFill>
                <a:srgbClr val="000000"/>
              </a:solidFill>
              <a:uFillTx/>
              <a:latin typeface="Arial"/>
            </a:endParaRPr>
          </a:p>
          <a:p>
            <a:pPr marL="457200" indent="0">
              <a:lnSpc>
                <a:spcPct val="90000"/>
              </a:lnSpc>
              <a:spcBef>
                <a:spcPts val="1001"/>
              </a:spcBef>
              <a:buNone/>
              <a:tabLst>
                <a:tab algn="l" pos="0"/>
              </a:tabLst>
            </a:pPr>
            <a:endParaRPr b="0" lang="pt-BR" sz="3480" strike="noStrike" u="none">
              <a:solidFill>
                <a:srgbClr val="000000"/>
              </a:solidFill>
              <a:uFillTx/>
              <a:latin typeface="Arial"/>
            </a:endParaRPr>
          </a:p>
          <a:p>
            <a:pPr marL="457200" indent="-383760">
              <a:lnSpc>
                <a:spcPct val="90000"/>
              </a:lnSpc>
              <a:spcBef>
                <a:spcPts val="1001"/>
              </a:spcBef>
              <a:buClr>
                <a:srgbClr val="000000"/>
              </a:buClr>
              <a:buFont typeface="Arial"/>
              <a:buChar char="•"/>
              <a:tabLst>
                <a:tab algn="l" pos="0"/>
              </a:tabLst>
            </a:pPr>
            <a:r>
              <a:rPr b="0" lang="pt-BR" sz="3480" strike="noStrike" u="none">
                <a:solidFill>
                  <a:schemeClr val="dk1"/>
                </a:solidFill>
                <a:uFillTx/>
                <a:latin typeface="Arial"/>
                <a:ea typeface="Arial"/>
              </a:rPr>
              <a:t>É indicado quando precisa-se de alto desempenho em processamento de grande volume de dados; </a:t>
            </a:r>
            <a:endParaRPr b="0" lang="pt-BR" sz="3480" strike="noStrike" u="none">
              <a:solidFill>
                <a:srgbClr val="000000"/>
              </a:solidFill>
              <a:uFillTx/>
              <a:latin typeface="Arial"/>
            </a:endParaRPr>
          </a:p>
          <a:p>
            <a:pPr marL="457200" indent="0">
              <a:lnSpc>
                <a:spcPct val="90000"/>
              </a:lnSpc>
              <a:spcBef>
                <a:spcPts val="1001"/>
              </a:spcBef>
              <a:buNone/>
              <a:tabLst>
                <a:tab algn="l" pos="0"/>
              </a:tabLst>
            </a:pPr>
            <a:endParaRPr b="0" lang="pt-BR" sz="3480" strike="noStrike" u="none">
              <a:solidFill>
                <a:srgbClr val="000000"/>
              </a:solidFill>
              <a:uFillTx/>
              <a:latin typeface="Arial"/>
            </a:endParaRPr>
          </a:p>
          <a:p>
            <a:pPr marL="457200" indent="-383760">
              <a:lnSpc>
                <a:spcPct val="90000"/>
              </a:lnSpc>
              <a:spcBef>
                <a:spcPts val="1001"/>
              </a:spcBef>
              <a:buClr>
                <a:srgbClr val="000000"/>
              </a:buClr>
              <a:buFont typeface="Arial"/>
              <a:buChar char="•"/>
              <a:tabLst>
                <a:tab algn="l" pos="0"/>
              </a:tabLst>
            </a:pPr>
            <a:r>
              <a:rPr b="0" lang="pt-BR" sz="3480" strike="noStrike" u="none">
                <a:solidFill>
                  <a:schemeClr val="dk1"/>
                </a:solidFill>
                <a:uFillTx/>
                <a:latin typeface="Arial"/>
                <a:ea typeface="Arial"/>
              </a:rPr>
              <a:t>Quais os benefícios iniciais que o Apache Hadoop pode trazer para sua organização?</a:t>
            </a:r>
            <a:endParaRPr b="0" lang="pt-BR" sz="3480" strike="noStrike" u="none">
              <a:solidFill>
                <a:srgbClr val="000000"/>
              </a:solidFill>
              <a:uFillTx/>
              <a:latin typeface="Arial"/>
            </a:endParaRPr>
          </a:p>
        </p:txBody>
      </p:sp>
      <p:cxnSp>
        <p:nvCxnSpPr>
          <p:cNvPr id="100" name="Google Shape;104;p4"/>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Desenvolvedores</a:t>
            </a:r>
            <a:endParaRPr b="0" lang="pt-BR" sz="4400" strike="noStrike" u="none">
              <a:solidFill>
                <a:srgbClr val="000000"/>
              </a:solidFill>
              <a:uFillTx/>
              <a:latin typeface="Arial"/>
            </a:endParaRPr>
          </a:p>
        </p:txBody>
      </p:sp>
      <p:sp>
        <p:nvSpPr>
          <p:cNvPr id="102" name="Google Shape;110;p5"/>
          <p:cNvSpPr/>
          <p:nvPr/>
        </p:nvSpPr>
        <p:spPr>
          <a:xfrm>
            <a:off x="2800800" y="3484800"/>
            <a:ext cx="5943240" cy="17971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pt-BR" sz="1600" strike="noStrike" u="none">
                <a:solidFill>
                  <a:srgbClr val="00b050"/>
                </a:solidFill>
                <a:uFillTx/>
                <a:latin typeface="Arial"/>
                <a:ea typeface="Arial"/>
              </a:rPr>
              <a:t>2005</a:t>
            </a:r>
            <a:r>
              <a:rPr b="0" lang="pt-BR" sz="1600" strike="noStrike" u="none">
                <a:solidFill>
                  <a:srgbClr val="000000"/>
                </a:solidFill>
                <a:uFillTx/>
                <a:latin typeface="Arial"/>
                <a:ea typeface="Arial"/>
              </a:rPr>
              <a:t>: Doug Cutting e Michael J. Cafarella desenvolveu o Hadoop para dar suporte à distribuição do projeto do mecanismo de busca Nutch.</a:t>
            </a:r>
            <a:endParaRPr b="0" lang="pt-BR" sz="1600" strike="noStrike" u="none">
              <a:solidFill>
                <a:srgbClr val="000000"/>
              </a:solidFill>
              <a:uFillTx/>
              <a:latin typeface="Arial"/>
            </a:endParaRPr>
          </a:p>
          <a:p>
            <a:pPr>
              <a:lnSpc>
                <a:spcPct val="100000"/>
              </a:lnSpc>
              <a:tabLst>
                <a:tab algn="l" pos="0"/>
              </a:tabLst>
            </a:pPr>
            <a:endParaRPr b="0" lang="pt-BR" sz="1600" strike="noStrike" u="none">
              <a:solidFill>
                <a:srgbClr val="000000"/>
              </a:solidFill>
              <a:uFillTx/>
              <a:latin typeface="Arial"/>
            </a:endParaRPr>
          </a:p>
          <a:p>
            <a:pPr>
              <a:lnSpc>
                <a:spcPct val="100000"/>
              </a:lnSpc>
              <a:tabLst>
                <a:tab algn="l" pos="0"/>
              </a:tabLst>
            </a:pPr>
            <a:r>
              <a:rPr b="0" lang="pt-BR" sz="1600" strike="noStrike" u="none">
                <a:solidFill>
                  <a:srgbClr val="000000"/>
                </a:solidFill>
                <a:uFillTx/>
                <a:latin typeface="Arial"/>
                <a:ea typeface="Arial"/>
              </a:rPr>
              <a:t>O projeto foi financiado pelo Yahoo.</a:t>
            </a:r>
            <a:endParaRPr b="0" lang="pt-BR" sz="1600" strike="noStrike" u="none">
              <a:solidFill>
                <a:srgbClr val="000000"/>
              </a:solidFill>
              <a:uFillTx/>
              <a:latin typeface="Arial"/>
            </a:endParaRPr>
          </a:p>
          <a:p>
            <a:pPr>
              <a:lnSpc>
                <a:spcPct val="100000"/>
              </a:lnSpc>
              <a:tabLst>
                <a:tab algn="l" pos="0"/>
              </a:tabLst>
            </a:pPr>
            <a:endParaRPr b="0" lang="pt-BR" sz="1600" strike="noStrike" u="none">
              <a:solidFill>
                <a:srgbClr val="000000"/>
              </a:solidFill>
              <a:uFillTx/>
              <a:latin typeface="Arial"/>
            </a:endParaRPr>
          </a:p>
          <a:p>
            <a:pPr>
              <a:lnSpc>
                <a:spcPct val="100000"/>
              </a:lnSpc>
              <a:tabLst>
                <a:tab algn="l" pos="0"/>
              </a:tabLst>
            </a:pPr>
            <a:r>
              <a:rPr b="1" lang="pt-BR" sz="1600" strike="noStrike" u="none">
                <a:solidFill>
                  <a:srgbClr val="00b050"/>
                </a:solidFill>
                <a:uFillTx/>
                <a:latin typeface="Arial"/>
                <a:ea typeface="Arial"/>
              </a:rPr>
              <a:t>2006</a:t>
            </a:r>
            <a:r>
              <a:rPr b="0" lang="pt-BR" sz="1600" strike="noStrike" u="none">
                <a:solidFill>
                  <a:srgbClr val="000000"/>
                </a:solidFill>
                <a:uFillTx/>
                <a:latin typeface="Arial"/>
                <a:ea typeface="Arial"/>
              </a:rPr>
              <a:t>: O Yahoo deu o projeto à Apache Software Foundation.</a:t>
            </a:r>
            <a:endParaRPr b="0" lang="pt-BR" sz="1600" strike="noStrike" u="none">
              <a:solidFill>
                <a:srgbClr val="000000"/>
              </a:solidFill>
              <a:uFillTx/>
              <a:latin typeface="Arial"/>
            </a:endParaRPr>
          </a:p>
        </p:txBody>
      </p:sp>
      <p:pic>
        <p:nvPicPr>
          <p:cNvPr id="103" name="Google Shape;111;p5" descr="Nutch.png"/>
          <p:cNvPicPr/>
          <p:nvPr/>
        </p:nvPicPr>
        <p:blipFill>
          <a:blip r:embed="rId1"/>
          <a:stretch/>
        </p:blipFill>
        <p:spPr>
          <a:xfrm>
            <a:off x="10459080" y="3887280"/>
            <a:ext cx="1285560" cy="828360"/>
          </a:xfrm>
          <a:prstGeom prst="rect">
            <a:avLst/>
          </a:prstGeom>
          <a:noFill/>
          <a:ln w="0">
            <a:noFill/>
          </a:ln>
        </p:spPr>
      </p:pic>
      <p:pic>
        <p:nvPicPr>
          <p:cNvPr id="104" name="Google Shape;112;p5" descr="Lucene Nutch Logo"/>
          <p:cNvPicPr/>
          <p:nvPr/>
        </p:nvPicPr>
        <p:blipFill>
          <a:blip r:embed="rId2"/>
          <a:stretch/>
        </p:blipFill>
        <p:spPr>
          <a:xfrm>
            <a:off x="10459080" y="3418920"/>
            <a:ext cx="1152000" cy="456840"/>
          </a:xfrm>
          <a:prstGeom prst="rect">
            <a:avLst/>
          </a:prstGeom>
          <a:noFill/>
          <a:ln w="0">
            <a:noFill/>
          </a:ln>
        </p:spPr>
      </p:pic>
      <p:pic>
        <p:nvPicPr>
          <p:cNvPr id="105" name="Google Shape;113;p5" descr=""/>
          <p:cNvPicPr/>
          <p:nvPr/>
        </p:nvPicPr>
        <p:blipFill>
          <a:blip r:embed="rId3"/>
          <a:stretch/>
        </p:blipFill>
        <p:spPr>
          <a:xfrm>
            <a:off x="3501720" y="1987920"/>
            <a:ext cx="4419360" cy="10447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Grandes usuários</a:t>
            </a:r>
            <a:endParaRPr b="0" lang="pt-BR" sz="4400" strike="noStrike" u="none">
              <a:solidFill>
                <a:srgbClr val="000000"/>
              </a:solidFill>
              <a:uFillTx/>
              <a:latin typeface="Arial"/>
            </a:endParaRPr>
          </a:p>
        </p:txBody>
      </p:sp>
      <p:sp>
        <p:nvSpPr>
          <p:cNvPr id="107" name="PlaceHolder 2"/>
          <p:cNvSpPr>
            <a:spLocks noGrp="1"/>
          </p:cNvSpPr>
          <p:nvPr>
            <p:ph/>
          </p:nvPr>
        </p:nvSpPr>
        <p:spPr>
          <a:xfrm>
            <a:off x="562320" y="1825560"/>
            <a:ext cx="6423480" cy="4351320"/>
          </a:xfrm>
          <a:prstGeom prst="rect">
            <a:avLst/>
          </a:prstGeom>
          <a:noFill/>
          <a:ln w="0">
            <a:noFill/>
          </a:ln>
        </p:spPr>
        <p:txBody>
          <a:bodyPr lIns="91440" rIns="91440" tIns="45720" bIns="45720" anchor="t">
            <a:noAutofit/>
          </a:bodyPr>
          <a:p>
            <a:pPr marL="543600" indent="-484920" algn="just">
              <a:lnSpc>
                <a:spcPct val="110000"/>
              </a:lnSpc>
              <a:spcBef>
                <a:spcPts val="581"/>
              </a:spcBef>
              <a:buClr>
                <a:srgbClr val="000000"/>
              </a:buClr>
              <a:buFont typeface="Arial"/>
              <a:buChar char="•"/>
            </a:pPr>
            <a:r>
              <a:rPr b="0" lang="pt-BR" sz="1879" strike="noStrike" u="none">
                <a:solidFill>
                  <a:schemeClr val="dk1"/>
                </a:solidFill>
                <a:uFillTx/>
                <a:latin typeface="Arial"/>
                <a:ea typeface="Arial"/>
              </a:rPr>
              <a:t>Indiscutivelmente a rede de mídia social mais popular do mundo, com mais de dois bilhões de usuários ativos mensais em todo o mundo, o Facebook armazena enormes quantidades de dados de usuários, tornando-se um enorme paraíso de dados;</a:t>
            </a:r>
            <a:endParaRPr b="0" lang="pt-BR" sz="1879" strike="noStrike" u="none">
              <a:solidFill>
                <a:srgbClr val="000000"/>
              </a:solidFill>
              <a:uFillTx/>
              <a:latin typeface="Arial"/>
            </a:endParaRPr>
          </a:p>
          <a:p>
            <a:pPr marL="543600" indent="-484920" algn="just">
              <a:lnSpc>
                <a:spcPct val="110000"/>
              </a:lnSpc>
              <a:spcBef>
                <a:spcPts val="581"/>
              </a:spcBef>
              <a:buClr>
                <a:srgbClr val="000000"/>
              </a:buClr>
              <a:buFont typeface="Arial"/>
              <a:buChar char="•"/>
            </a:pPr>
            <a:r>
              <a:rPr b="0" lang="pt-BR" sz="1879" strike="noStrike" u="none">
                <a:solidFill>
                  <a:schemeClr val="dk1"/>
                </a:solidFill>
                <a:uFillTx/>
                <a:latin typeface="Arial"/>
                <a:ea typeface="Arial"/>
              </a:rPr>
              <a:t>Estima-se que haverá mais de 183 milhões de usuários do Facebook somente nos Estados Unidos até 2019;</a:t>
            </a:r>
            <a:endParaRPr b="0" lang="pt-BR" sz="1879" strike="noStrike" u="none">
              <a:solidFill>
                <a:srgbClr val="000000"/>
              </a:solidFill>
              <a:uFillTx/>
              <a:latin typeface="Arial"/>
            </a:endParaRPr>
          </a:p>
          <a:p>
            <a:pPr marL="543600" indent="-484920" algn="just">
              <a:lnSpc>
                <a:spcPct val="110000"/>
              </a:lnSpc>
              <a:spcBef>
                <a:spcPts val="581"/>
              </a:spcBef>
              <a:buClr>
                <a:srgbClr val="000000"/>
              </a:buClr>
              <a:buFont typeface="Arial"/>
              <a:buChar char="•"/>
            </a:pPr>
            <a:r>
              <a:rPr b="0" lang="pt-BR" sz="1879" strike="noStrike" u="none">
                <a:solidFill>
                  <a:schemeClr val="dk1"/>
                </a:solidFill>
                <a:uFillTx/>
                <a:latin typeface="Arial"/>
                <a:ea typeface="Arial"/>
              </a:rPr>
              <a:t>O Facebook está entre as 100 maiores empresas públicas do mundo, com um valor de mercado de aproximadamente US$ 475 bilhões.</a:t>
            </a:r>
            <a:endParaRPr b="0" lang="pt-BR" sz="1879" strike="noStrike" u="none">
              <a:solidFill>
                <a:srgbClr val="000000"/>
              </a:solidFill>
              <a:uFillTx/>
              <a:latin typeface="Arial"/>
            </a:endParaRPr>
          </a:p>
          <a:p>
            <a:pPr marL="543600" indent="-353520" algn="just">
              <a:lnSpc>
                <a:spcPct val="110000"/>
              </a:lnSpc>
              <a:spcBef>
                <a:spcPts val="581"/>
              </a:spcBef>
              <a:buNone/>
              <a:tabLst>
                <a:tab algn="l" pos="0"/>
              </a:tabLst>
            </a:pPr>
            <a:endParaRPr b="0" lang="pt-BR" sz="3080" strike="noStrike" u="none">
              <a:solidFill>
                <a:srgbClr val="000000"/>
              </a:solidFill>
              <a:uFillTx/>
              <a:latin typeface="Arial"/>
            </a:endParaRPr>
          </a:p>
        </p:txBody>
      </p:sp>
      <p:sp>
        <p:nvSpPr>
          <p:cNvPr id="108" name="Google Shape;120;g11dd9fc4001_0_11"/>
          <p:cNvSpPr/>
          <p:nvPr/>
        </p:nvSpPr>
        <p:spPr>
          <a:xfrm>
            <a:off x="0" y="0"/>
            <a:ext cx="12191760" cy="456840"/>
          </a:xfrm>
          <a:prstGeom prst="rect">
            <a:avLst/>
          </a:prstGeom>
          <a:noFill/>
          <a:ln w="0">
            <a:noFill/>
          </a:ln>
        </p:spPr>
        <p:style>
          <a:lnRef idx="0"/>
          <a:fillRef idx="0"/>
          <a:effectRef idx="0"/>
          <a:fontRef idx="minor"/>
        </p:style>
        <p:txBody>
          <a:bodyPr anchor="ctr">
            <a:noAutofit/>
          </a:bodyPr>
          <a:p>
            <a:pPr>
              <a:lnSpc>
                <a:spcPct val="100000"/>
              </a:lnSpc>
              <a:tabLst>
                <a:tab algn="l" pos="0"/>
              </a:tabLst>
            </a:pPr>
            <a:endParaRPr b="0" lang="pt-BR" sz="1400" strike="noStrike" u="none">
              <a:solidFill>
                <a:srgbClr val="000000"/>
              </a:solidFill>
              <a:uFillTx/>
              <a:latin typeface="Arial"/>
            </a:endParaRPr>
          </a:p>
        </p:txBody>
      </p:sp>
      <p:pic>
        <p:nvPicPr>
          <p:cNvPr id="109" name="Google Shape;121;g11dd9fc4001_0_11" descr=""/>
          <p:cNvPicPr/>
          <p:nvPr/>
        </p:nvPicPr>
        <p:blipFill>
          <a:blip r:embed="rId1"/>
          <a:stretch/>
        </p:blipFill>
        <p:spPr>
          <a:xfrm>
            <a:off x="7129080" y="3885840"/>
            <a:ext cx="4900320" cy="2598840"/>
          </a:xfrm>
          <a:prstGeom prst="rect">
            <a:avLst/>
          </a:prstGeom>
          <a:noFill/>
          <a:ln w="0">
            <a:noFill/>
          </a:ln>
        </p:spPr>
      </p:pic>
      <p:pic>
        <p:nvPicPr>
          <p:cNvPr id="110" name="Google Shape;122;g11dd9fc4001_0_11" descr=""/>
          <p:cNvPicPr/>
          <p:nvPr/>
        </p:nvPicPr>
        <p:blipFill>
          <a:blip r:embed="rId2"/>
          <a:stretch/>
        </p:blipFill>
        <p:spPr>
          <a:xfrm>
            <a:off x="8191800" y="1690920"/>
            <a:ext cx="2658240" cy="132552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Histórico</a:t>
            </a:r>
            <a:endParaRPr b="0" lang="pt-BR" sz="4400" strike="noStrike" u="none">
              <a:solidFill>
                <a:srgbClr val="000000"/>
              </a:solidFill>
              <a:uFillTx/>
              <a:latin typeface="Arial"/>
            </a:endParaRPr>
          </a:p>
        </p:txBody>
      </p:sp>
      <p:pic>
        <p:nvPicPr>
          <p:cNvPr id="112" name="Google Shape;128;p6" descr=""/>
          <p:cNvPicPr/>
          <p:nvPr/>
        </p:nvPicPr>
        <p:blipFill>
          <a:blip r:embed="rId1"/>
          <a:srcRect l="20106" t="30322" r="15975" b="49997"/>
          <a:stretch/>
        </p:blipFill>
        <p:spPr>
          <a:xfrm>
            <a:off x="2435760" y="1845000"/>
            <a:ext cx="6064560" cy="1237320"/>
          </a:xfrm>
          <a:prstGeom prst="rect">
            <a:avLst/>
          </a:prstGeom>
          <a:noFill/>
          <a:ln w="0">
            <a:noFill/>
          </a:ln>
        </p:spPr>
      </p:pic>
      <p:pic>
        <p:nvPicPr>
          <p:cNvPr id="113" name="Google Shape;129;p6" descr=""/>
          <p:cNvPicPr/>
          <p:nvPr/>
        </p:nvPicPr>
        <p:blipFill>
          <a:blip r:embed="rId2"/>
          <a:srcRect l="19111" t="37968" r="20985" b="32708"/>
          <a:stretch/>
        </p:blipFill>
        <p:spPr>
          <a:xfrm>
            <a:off x="2972880" y="3043800"/>
            <a:ext cx="4683240" cy="1518840"/>
          </a:xfrm>
          <a:prstGeom prst="rect">
            <a:avLst/>
          </a:prstGeom>
          <a:noFill/>
          <a:ln w="0">
            <a:noFill/>
          </a:ln>
        </p:spPr>
      </p:pic>
      <p:sp>
        <p:nvSpPr>
          <p:cNvPr id="114" name="Google Shape;130;p6"/>
          <p:cNvSpPr/>
          <p:nvPr/>
        </p:nvSpPr>
        <p:spPr>
          <a:xfrm>
            <a:off x="1905120" y="2163960"/>
            <a:ext cx="914040" cy="304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pt-BR" sz="1400" strike="noStrike" u="none">
                <a:solidFill>
                  <a:srgbClr val="0070c0"/>
                </a:solidFill>
                <a:uFillTx/>
                <a:latin typeface="Arial"/>
                <a:ea typeface="Arial"/>
              </a:rPr>
              <a:t>2003</a:t>
            </a:r>
            <a:endParaRPr b="0" lang="pt-BR" sz="1400" strike="noStrike" u="none">
              <a:solidFill>
                <a:srgbClr val="000000"/>
              </a:solidFill>
              <a:uFillTx/>
              <a:latin typeface="Arial"/>
            </a:endParaRPr>
          </a:p>
        </p:txBody>
      </p:sp>
      <p:sp>
        <p:nvSpPr>
          <p:cNvPr id="115" name="Google Shape;131;p6"/>
          <p:cNvSpPr/>
          <p:nvPr/>
        </p:nvSpPr>
        <p:spPr>
          <a:xfrm>
            <a:off x="1981080" y="3358440"/>
            <a:ext cx="914040" cy="304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pt-BR" sz="1400" strike="noStrike" u="none">
                <a:solidFill>
                  <a:srgbClr val="00b050"/>
                </a:solidFill>
                <a:uFillTx/>
                <a:latin typeface="Arial"/>
                <a:ea typeface="Arial"/>
              </a:rPr>
              <a:t>2004</a:t>
            </a:r>
            <a:endParaRPr b="0" lang="pt-BR" sz="1400" strike="noStrike" u="none">
              <a:solidFill>
                <a:srgbClr val="000000"/>
              </a:solidFill>
              <a:uFillTx/>
              <a:latin typeface="Arial"/>
            </a:endParaRPr>
          </a:p>
        </p:txBody>
      </p:sp>
      <p:pic>
        <p:nvPicPr>
          <p:cNvPr id="116" name="Google Shape;132;p6" descr="http://davidepalmisano.com/wp-content/uploads/2012/10/hdfs-logo.jpg"/>
          <p:cNvPicPr/>
          <p:nvPr/>
        </p:nvPicPr>
        <p:blipFill>
          <a:blip r:embed="rId3"/>
          <a:stretch/>
        </p:blipFill>
        <p:spPr>
          <a:xfrm>
            <a:off x="8500680" y="1741320"/>
            <a:ext cx="2514240" cy="785520"/>
          </a:xfrm>
          <a:prstGeom prst="rect">
            <a:avLst/>
          </a:prstGeom>
          <a:noFill/>
          <a:ln w="0">
            <a:noFill/>
          </a:ln>
        </p:spPr>
      </p:pic>
      <p:cxnSp>
        <p:nvCxnSpPr>
          <p:cNvPr id="117" name="Google Shape;133;p6"/>
          <p:cNvCxnSpPr/>
          <p:nvPr/>
        </p:nvCxnSpPr>
        <p:spPr>
          <a:xfrm>
            <a:off x="7733520" y="2163960"/>
            <a:ext cx="457560" cy="360"/>
          </a:xfrm>
          <a:prstGeom prst="straightConnector1">
            <a:avLst/>
          </a:prstGeom>
          <a:ln w="38100">
            <a:solidFill>
              <a:srgbClr val="70ad47"/>
            </a:solidFill>
            <a:round/>
            <a:tailEnd len="med" type="triangle" w="med"/>
          </a:ln>
        </p:spPr>
      </p:cxnSp>
      <p:pic>
        <p:nvPicPr>
          <p:cNvPr id="118" name="Google Shape;134;p6" descr="http://fcl.uncc.edu/nhnguye1/cloud_computing.jpg"/>
          <p:cNvPicPr/>
          <p:nvPr/>
        </p:nvPicPr>
        <p:blipFill>
          <a:blip r:embed="rId4"/>
          <a:stretch/>
        </p:blipFill>
        <p:spPr>
          <a:xfrm>
            <a:off x="8637120" y="3043800"/>
            <a:ext cx="2514240" cy="769680"/>
          </a:xfrm>
          <a:prstGeom prst="rect">
            <a:avLst/>
          </a:prstGeom>
          <a:noFill/>
          <a:ln w="0">
            <a:noFill/>
          </a:ln>
        </p:spPr>
      </p:pic>
      <p:cxnSp>
        <p:nvCxnSpPr>
          <p:cNvPr id="119" name="Google Shape;135;p6"/>
          <p:cNvCxnSpPr/>
          <p:nvPr/>
        </p:nvCxnSpPr>
        <p:spPr>
          <a:xfrm>
            <a:off x="7733520" y="3358440"/>
            <a:ext cx="457560" cy="360"/>
          </a:xfrm>
          <a:prstGeom prst="straightConnector1">
            <a:avLst/>
          </a:prstGeom>
          <a:ln w="38100">
            <a:solidFill>
              <a:srgbClr val="70ad47"/>
            </a:solidFill>
            <a:round/>
            <a:tailEnd len="med" type="triangle" w="med"/>
          </a:ln>
        </p:spPr>
      </p:cxnSp>
      <p:pic>
        <p:nvPicPr>
          <p:cNvPr id="120" name="Google Shape;136;p6" descr="https://si0.twimg.com/profile_images/1921741692/HBase-Twitter3.png"/>
          <p:cNvPicPr/>
          <p:nvPr/>
        </p:nvPicPr>
        <p:blipFill>
          <a:blip r:embed="rId5"/>
          <a:srcRect l="0" t="29238" r="0" b="31146"/>
          <a:stretch/>
        </p:blipFill>
        <p:spPr>
          <a:xfrm>
            <a:off x="8594640" y="4330800"/>
            <a:ext cx="2514240" cy="979200"/>
          </a:xfrm>
          <a:prstGeom prst="rect">
            <a:avLst/>
          </a:prstGeom>
          <a:noFill/>
          <a:ln w="0">
            <a:noFill/>
          </a:ln>
        </p:spPr>
      </p:pic>
      <p:cxnSp>
        <p:nvCxnSpPr>
          <p:cNvPr id="121" name="Google Shape;137;p6"/>
          <p:cNvCxnSpPr/>
          <p:nvPr/>
        </p:nvCxnSpPr>
        <p:spPr>
          <a:xfrm>
            <a:off x="7733520" y="4820400"/>
            <a:ext cx="457560" cy="360"/>
          </a:xfrm>
          <a:prstGeom prst="straightConnector1">
            <a:avLst/>
          </a:prstGeom>
          <a:ln w="38100">
            <a:solidFill>
              <a:srgbClr val="70ad47"/>
            </a:solidFill>
            <a:round/>
            <a:tailEnd len="med" type="triangle" w="med"/>
          </a:ln>
        </p:spPr>
      </p:cxnSp>
      <p:pic>
        <p:nvPicPr>
          <p:cNvPr id="122" name="Google Shape;138;p6" descr="Google BigTable Database Service Launch Rumoured"/>
          <p:cNvPicPr/>
          <p:nvPr/>
        </p:nvPicPr>
        <p:blipFill>
          <a:blip r:embed="rId6"/>
          <a:stretch/>
        </p:blipFill>
        <p:spPr>
          <a:xfrm>
            <a:off x="3701160" y="4563000"/>
            <a:ext cx="3082680" cy="1787760"/>
          </a:xfrm>
          <a:prstGeom prst="rect">
            <a:avLst/>
          </a:prstGeom>
          <a:noFill/>
          <a:ln w="0">
            <a:noFill/>
          </a:ln>
        </p:spPr>
      </p:pic>
      <p:sp>
        <p:nvSpPr>
          <p:cNvPr id="123" name="Google Shape;139;p6"/>
          <p:cNvSpPr/>
          <p:nvPr/>
        </p:nvSpPr>
        <p:spPr>
          <a:xfrm>
            <a:off x="1986840" y="4863600"/>
            <a:ext cx="914040" cy="304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pt-BR" sz="1400" strike="noStrike" u="none">
                <a:solidFill>
                  <a:srgbClr val="ff0000"/>
                </a:solidFill>
                <a:uFillTx/>
                <a:latin typeface="Arial"/>
                <a:ea typeface="Arial"/>
              </a:rPr>
              <a:t>2006</a:t>
            </a:r>
            <a:endParaRPr b="0" lang="pt-BR"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Evolução</a:t>
            </a:r>
            <a:endParaRPr b="0" lang="pt-BR" sz="4400" strike="noStrike" u="none">
              <a:solidFill>
                <a:srgbClr val="000000"/>
              </a:solidFill>
              <a:uFillTx/>
              <a:latin typeface="Arial"/>
            </a:endParaRPr>
          </a:p>
        </p:txBody>
      </p:sp>
      <p:pic>
        <p:nvPicPr>
          <p:cNvPr id="125" name="Google Shape;145;p2" descr=""/>
          <p:cNvPicPr/>
          <p:nvPr/>
        </p:nvPicPr>
        <p:blipFill>
          <a:blip r:embed="rId1"/>
          <a:stretch/>
        </p:blipFill>
        <p:spPr>
          <a:xfrm>
            <a:off x="152280" y="1843200"/>
            <a:ext cx="11077200" cy="36666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52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Evolução</a:t>
            </a:r>
            <a:endParaRPr b="0" lang="pt-BR" sz="4400" strike="noStrike" u="none">
              <a:solidFill>
                <a:srgbClr val="000000"/>
              </a:solidFill>
              <a:uFillTx/>
              <a:latin typeface="Arial"/>
            </a:endParaRPr>
          </a:p>
        </p:txBody>
      </p:sp>
      <p:pic>
        <p:nvPicPr>
          <p:cNvPr id="127" name="Google Shape;151;g116dfd05652_0_128" descr=""/>
          <p:cNvPicPr/>
          <p:nvPr/>
        </p:nvPicPr>
        <p:blipFill>
          <a:blip r:embed="rId1"/>
          <a:stretch/>
        </p:blipFill>
        <p:spPr>
          <a:xfrm>
            <a:off x="152280" y="1843200"/>
            <a:ext cx="11105640" cy="44668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a:lnSpc>
                <a:spcPct val="90000"/>
              </a:lnSpc>
              <a:buNone/>
              <a:tabLst>
                <a:tab algn="l" pos="0"/>
              </a:tabLst>
            </a:pPr>
            <a:r>
              <a:rPr b="0" lang="pt-BR" sz="4400" strike="noStrike" u="none">
                <a:solidFill>
                  <a:schemeClr val="dk1"/>
                </a:solidFill>
                <a:uFillTx/>
                <a:latin typeface="Calibri"/>
                <a:ea typeface="Calibri"/>
              </a:rPr>
              <a:t>Hadoop</a:t>
            </a:r>
            <a:endParaRPr b="0" lang="pt-BR" sz="4400" strike="noStrike" u="none">
              <a:solidFill>
                <a:srgbClr val="000000"/>
              </a:solidFill>
              <a:uFillTx/>
              <a:latin typeface="Arial"/>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lnSpcReduction="9999"/>
          </a:bodyPr>
          <a:p>
            <a:pPr marL="457200" indent="-343080">
              <a:lnSpc>
                <a:spcPct val="90000"/>
              </a:lnSpc>
              <a:spcBef>
                <a:spcPts val="1001"/>
              </a:spcBef>
              <a:buClr>
                <a:srgbClr val="000000"/>
              </a:buClr>
              <a:buFont typeface="Arial"/>
              <a:buChar char="•"/>
            </a:pPr>
            <a:r>
              <a:rPr b="0" lang="pt-BR" sz="3600" strike="noStrike" u="none">
                <a:solidFill>
                  <a:schemeClr val="dk1"/>
                </a:solidFill>
                <a:uFillTx/>
                <a:latin typeface="Arial"/>
                <a:ea typeface="Arial"/>
              </a:rPr>
              <a:t>O Apache Hadoop é um projeto de software de código aberto que pode ser usado para processar de modo eficiente grandes conjuntos de dados;</a:t>
            </a:r>
            <a:endParaRPr b="0" lang="pt-BR" sz="3600" strike="noStrike" u="none">
              <a:solidFill>
                <a:srgbClr val="000000"/>
              </a:solidFill>
              <a:uFillTx/>
              <a:latin typeface="Arial"/>
            </a:endParaRPr>
          </a:p>
          <a:p>
            <a:pPr marL="457200" indent="-343080">
              <a:lnSpc>
                <a:spcPct val="90000"/>
              </a:lnSpc>
              <a:spcBef>
                <a:spcPts val="1001"/>
              </a:spcBef>
              <a:buClr>
                <a:srgbClr val="000000"/>
              </a:buClr>
              <a:buFont typeface="Arial"/>
              <a:buChar char="•"/>
            </a:pPr>
            <a:r>
              <a:rPr b="0" lang="pt-BR" sz="3600" strike="noStrike" u="none">
                <a:solidFill>
                  <a:schemeClr val="dk1"/>
                </a:solidFill>
                <a:uFillTx/>
                <a:latin typeface="Arial"/>
                <a:ea typeface="Arial"/>
              </a:rPr>
              <a:t>Em vez de usar um grande computador para processar e armazenar os dados, o Hadoop permite o agrupamento de hardware padrão em clusters para analisar em paralelo grandes conjuntos de dados.</a:t>
            </a:r>
            <a:endParaRPr b="0" lang="pt-BR" sz="3600" strike="noStrike" u="none">
              <a:solidFill>
                <a:srgbClr val="000000"/>
              </a:solidFill>
              <a:uFillTx/>
              <a:latin typeface="Arial"/>
            </a:endParaRPr>
          </a:p>
        </p:txBody>
      </p:sp>
      <p:sp>
        <p:nvSpPr>
          <p:cNvPr id="130" name="Google Shape;158;p7"/>
          <p:cNvSpPr/>
          <p:nvPr/>
        </p:nvSpPr>
        <p:spPr>
          <a:xfrm>
            <a:off x="3476520" y="6311880"/>
            <a:ext cx="6095520" cy="304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pt-BR" sz="1400" strike="noStrike" u="none">
                <a:solidFill>
                  <a:srgbClr val="000000"/>
                </a:solidFill>
                <a:uFillTx/>
                <a:latin typeface="Arial"/>
                <a:ea typeface="Arial"/>
              </a:rPr>
              <a:t>https://aws.amazon.com/pt/elasticmapreduce/details/hadoop/</a:t>
            </a:r>
            <a:endParaRPr b="0" lang="pt-BR" sz="1400" strike="noStrike" u="none">
              <a:solidFill>
                <a:srgbClr val="000000"/>
              </a:solidFill>
              <a:uFillTx/>
              <a:latin typeface="Arial"/>
            </a:endParaRPr>
          </a:p>
        </p:txBody>
      </p:sp>
      <p:cxnSp>
        <p:nvCxnSpPr>
          <p:cNvPr id="131" name="Google Shape;159;p7"/>
          <p:cNvCxnSpPr/>
          <p:nvPr/>
        </p:nvCxnSpPr>
        <p:spPr>
          <a:xfrm flipV="1">
            <a:off x="10281240" y="5319000"/>
            <a:ext cx="1917000" cy="1553760"/>
          </a:xfrm>
          <a:prstGeom prst="straightConnector1">
            <a:avLst/>
          </a:prstGeom>
          <a:ln w="9525">
            <a:solidFill>
              <a:srgbClr val="44546a"/>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2021-12-22T00:51:52Z</dcterms:created>
  <dc:creator>Luis  Alexandre</dc:creator>
  <dc:description/>
  <dc:language>pt-BR</dc:language>
  <cp:lastModifiedBy>Felipe Alves</cp:lastModifiedBy>
  <dcterms:modified xsi:type="dcterms:W3CDTF">2025-04-03T17:51:20Z</dcterms:modified>
  <cp:revision>2</cp:revision>
  <dc:subject/>
  <dc:title/>
</cp:coreProperties>
</file>