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56" r:id="rId7"/>
    <p:sldMasterId id="2147483658" r:id="rId8"/>
    <p:sldMasterId id="2147483660"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Lst>
  <p:sldSz cy="6858000" cx="9906000"/>
  <p:notesSz cx="7099300" cy="10234600"/>
  <p:embeddedFontLst>
    <p:embeddedFont>
      <p:font typeface="Arial Black"/>
      <p:regular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120">
          <p15:clr>
            <a:srgbClr val="000000"/>
          </p15:clr>
        </p15:guide>
      </p15:sldGuideLst>
    </p:ext>
    <p:ext uri="{2D200454-40CA-4A62-9FC3-DE9A4176ACB9}">
      <p15:notesGuideLst>
        <p15:guide id="1" orient="horz" pos="3224">
          <p15:clr>
            <a:srgbClr val="000000"/>
          </p15:clr>
        </p15:guide>
        <p15:guide id="2" pos="2235">
          <p15:clr>
            <a:srgbClr val="000000"/>
          </p15:clr>
        </p15:guide>
      </p15:notesGuideLst>
    </p:ext>
    <p:ext uri="GoogleSlidesCustomDataVersion2">
      <go:slidesCustomData xmlns:go="http://customooxmlschemas.google.com/" r:id="rId62" roundtripDataSignature="AMtx7mjZjtzTZCKTTX/LHz1HN5p0RJI2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5A3380-E486-4B6C-9C3B-EE07157B20C2}">
  <a:tblStyle styleId="{DC5A3380-E486-4B6C-9C3B-EE07157B20C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notesViewPr>
    <p:cSldViewPr snapToGrid="0">
      <p:cViewPr varScale="1">
        <p:scale>
          <a:sx n="100" d="100"/>
          <a:sy n="100" d="100"/>
        </p:scale>
        <p:origin x="0" y="0"/>
      </p:cViewPr>
      <p:guideLst>
        <p:guide pos="3224" orient="horz"/>
        <p:guide pos="223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62" Type="http://customschemas.google.com/relationships/presentationmetadata" Target="metadata"/><Relationship Id="rId61" Type="http://schemas.openxmlformats.org/officeDocument/2006/relationships/font" Target="fonts/ArialBlack-regular.fntdata"/><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60" Type="http://schemas.openxmlformats.org/officeDocument/2006/relationships/slide" Target="slides/slide50.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slide" Target="slides/slide47.xml"/><Relationship Id="rId12" Type="http://schemas.openxmlformats.org/officeDocument/2006/relationships/slide" Target="slides/slide2.xml"/><Relationship Id="rId56" Type="http://schemas.openxmlformats.org/officeDocument/2006/relationships/slide" Target="slides/slide46.xml"/><Relationship Id="rId15" Type="http://schemas.openxmlformats.org/officeDocument/2006/relationships/slide" Target="slides/slide5.xml"/><Relationship Id="rId59" Type="http://schemas.openxmlformats.org/officeDocument/2006/relationships/slide" Target="slides/slide49.xml"/><Relationship Id="rId14" Type="http://schemas.openxmlformats.org/officeDocument/2006/relationships/slide" Target="slides/slide4.xml"/><Relationship Id="rId58" Type="http://schemas.openxmlformats.org/officeDocument/2006/relationships/slide" Target="slides/slide48.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575" cy="511175"/>
          </a:xfrm>
          <a:prstGeom prst="rect">
            <a:avLst/>
          </a:prstGeom>
          <a:noFill/>
          <a:ln>
            <a:noFill/>
          </a:ln>
        </p:spPr>
        <p:txBody>
          <a:bodyPr anchorCtr="0" anchor="t" bIns="49500" lIns="99025" spcFirstLastPara="1" rIns="99025" wrap="square" tIns="495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4022725" y="0"/>
            <a:ext cx="3076575" cy="511175"/>
          </a:xfrm>
          <a:prstGeom prst="rect">
            <a:avLst/>
          </a:prstGeom>
          <a:noFill/>
          <a:ln>
            <a:noFill/>
          </a:ln>
        </p:spPr>
        <p:txBody>
          <a:bodyPr anchorCtr="0" anchor="t" bIns="49500" lIns="99025" spcFirstLastPara="1" rIns="99025" wrap="square" tIns="495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779462" y="768350"/>
            <a:ext cx="554037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723437"/>
            <a:ext cx="3076575" cy="511175"/>
          </a:xfrm>
          <a:prstGeom prst="rect">
            <a:avLst/>
          </a:prstGeom>
          <a:noFill/>
          <a:ln>
            <a:noFill/>
          </a:ln>
        </p:spPr>
        <p:txBody>
          <a:bodyPr anchorCtr="0" anchor="b" bIns="49500" lIns="99025" spcFirstLastPara="1" rIns="99025" wrap="square" tIns="495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13" name="Google Shape;113;p1: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86" name="Google Shape;186;p5:notes"/>
          <p:cNvSpPr/>
          <p:nvPr>
            <p:ph idx="2" type="sldImg"/>
          </p:nvPr>
        </p:nvSpPr>
        <p:spPr>
          <a:xfrm>
            <a:off x="779462" y="768350"/>
            <a:ext cx="554037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92" name="Google Shape;192;p6:notes"/>
          <p:cNvSpPr/>
          <p:nvPr>
            <p:ph idx="2" type="sldImg"/>
          </p:nvPr>
        </p:nvSpPr>
        <p:spPr>
          <a:xfrm>
            <a:off x="779462" y="768350"/>
            <a:ext cx="554037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98" name="Google Shape;198;p7: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204" name="Google Shape;204;p8: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210" name="Google Shape;210;p9: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216" name="Google Shape;216;p10: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222" name="Google Shape;222;p11: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228" name="Google Shape;228;p12: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234" name="Google Shape;234;p13: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240" name="Google Shape;240;p14: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4deb80ba6_0_7: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4deb80ba6_0_7:notes"/>
          <p:cNvSpPr txBox="1"/>
          <p:nvPr>
            <p:ph idx="1" type="body"/>
          </p:nvPr>
        </p:nvSpPr>
        <p:spPr>
          <a:xfrm>
            <a:off x="947737" y="4860925"/>
            <a:ext cx="52038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19" name="Google Shape;119;g304deb80ba6_0_7:notes"/>
          <p:cNvSpPr txBox="1"/>
          <p:nvPr>
            <p:ph idx="12" type="sldNum"/>
          </p:nvPr>
        </p:nvSpPr>
        <p:spPr>
          <a:xfrm>
            <a:off x="4022725" y="9723437"/>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249" name="Google Shape;249;p15: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256" name="Google Shape;256;p17: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262" name="Google Shape;262;p16:notes"/>
          <p:cNvSpPr/>
          <p:nvPr>
            <p:ph idx="2" type="sldImg"/>
          </p:nvPr>
        </p:nvSpPr>
        <p:spPr>
          <a:xfrm>
            <a:off x="779462" y="768350"/>
            <a:ext cx="554037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279" name="Google Shape;279;p21:notes"/>
          <p:cNvSpPr/>
          <p:nvPr>
            <p:ph idx="2" type="sldImg"/>
          </p:nvPr>
        </p:nvSpPr>
        <p:spPr>
          <a:xfrm>
            <a:off x="779462" y="768350"/>
            <a:ext cx="554037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8: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85" name="Google Shape;285;p18:notes"/>
          <p:cNvSpPr/>
          <p:nvPr>
            <p:ph idx="2" type="sldImg"/>
          </p:nvPr>
        </p:nvSpPr>
        <p:spPr>
          <a:xfrm>
            <a:off x="777875" y="766763"/>
            <a:ext cx="554355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18:notes"/>
          <p:cNvSpPr txBox="1"/>
          <p:nvPr>
            <p:ph idx="1" type="body"/>
          </p:nvPr>
        </p:nvSpPr>
        <p:spPr>
          <a:xfrm>
            <a:off x="946150" y="4862512"/>
            <a:ext cx="5207000"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9: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93" name="Google Shape;293;p19:notes"/>
          <p:cNvSpPr/>
          <p:nvPr>
            <p:ph idx="2" type="sldImg"/>
          </p:nvPr>
        </p:nvSpPr>
        <p:spPr>
          <a:xfrm>
            <a:off x="777875" y="766763"/>
            <a:ext cx="554355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19:notes"/>
          <p:cNvSpPr txBox="1"/>
          <p:nvPr>
            <p:ph idx="1" type="body"/>
          </p:nvPr>
        </p:nvSpPr>
        <p:spPr>
          <a:xfrm>
            <a:off x="946150" y="4862512"/>
            <a:ext cx="5207000"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2: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302" name="Google Shape;302;p22:notes"/>
          <p:cNvSpPr/>
          <p:nvPr>
            <p:ph idx="2" type="sldImg"/>
          </p:nvPr>
        </p:nvSpPr>
        <p:spPr>
          <a:xfrm>
            <a:off x="779462" y="768350"/>
            <a:ext cx="554037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4: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310" name="Google Shape;310;p24: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3: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316" name="Google Shape;316;p23: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0: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2" name="Google Shape;322;p20:notes"/>
          <p:cNvSpPr/>
          <p:nvPr>
            <p:ph idx="2" type="sldImg"/>
          </p:nvPr>
        </p:nvSpPr>
        <p:spPr>
          <a:xfrm>
            <a:off x="777875" y="766762"/>
            <a:ext cx="554355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20:notes"/>
          <p:cNvSpPr txBox="1"/>
          <p:nvPr>
            <p:ph idx="1" type="body"/>
          </p:nvPr>
        </p:nvSpPr>
        <p:spPr>
          <a:xfrm>
            <a:off x="946150" y="4862512"/>
            <a:ext cx="5207000"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4deb80ba6_0_30: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4deb80ba6_0_30:notes"/>
          <p:cNvSpPr txBox="1"/>
          <p:nvPr>
            <p:ph idx="1" type="body"/>
          </p:nvPr>
        </p:nvSpPr>
        <p:spPr>
          <a:xfrm>
            <a:off x="947737" y="4860925"/>
            <a:ext cx="52038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27" name="Google Shape;127;g304deb80ba6_0_30:notes"/>
          <p:cNvSpPr txBox="1"/>
          <p:nvPr>
            <p:ph idx="12" type="sldNum"/>
          </p:nvPr>
        </p:nvSpPr>
        <p:spPr>
          <a:xfrm>
            <a:off x="4022725" y="9723437"/>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txBox="1"/>
          <p:nvPr/>
        </p:nvSpPr>
        <p:spPr>
          <a:xfrm>
            <a:off x="4022725" y="9723437"/>
            <a:ext cx="3076575" cy="511175"/>
          </a:xfrm>
          <a:prstGeom prst="rect">
            <a:avLst/>
          </a:prstGeom>
          <a:noFill/>
          <a:ln>
            <a:noFill/>
          </a:ln>
        </p:spPr>
        <p:txBody>
          <a:bodyPr anchorCtr="0" anchor="b" bIns="49500" lIns="99025" spcFirstLastPara="1" rIns="99025" wrap="square" tIns="49500">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1" name="Google Shape;331;p25:notes"/>
          <p:cNvSpPr/>
          <p:nvPr>
            <p:ph idx="2" type="sldImg"/>
          </p:nvPr>
        </p:nvSpPr>
        <p:spPr>
          <a:xfrm>
            <a:off x="777875" y="766762"/>
            <a:ext cx="554355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25:notes"/>
          <p:cNvSpPr txBox="1"/>
          <p:nvPr>
            <p:ph idx="1" type="body"/>
          </p:nvPr>
        </p:nvSpPr>
        <p:spPr>
          <a:xfrm>
            <a:off x="946150" y="4862512"/>
            <a:ext cx="5207000"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6: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339" name="Google Shape;339;p26: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7: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396" name="Google Shape;396;p27:notes"/>
          <p:cNvSpPr/>
          <p:nvPr>
            <p:ph idx="2" type="sldImg"/>
          </p:nvPr>
        </p:nvSpPr>
        <p:spPr>
          <a:xfrm>
            <a:off x="779462" y="768350"/>
            <a:ext cx="554037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8: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02" name="Google Shape;402;p28:notes"/>
          <p:cNvSpPr/>
          <p:nvPr>
            <p:ph idx="2" type="sldImg"/>
          </p:nvPr>
        </p:nvSpPr>
        <p:spPr>
          <a:xfrm>
            <a:off x="779462" y="768350"/>
            <a:ext cx="554037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9: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08" name="Google Shape;408;p29:notes"/>
          <p:cNvSpPr/>
          <p:nvPr>
            <p:ph idx="2" type="sldImg"/>
          </p:nvPr>
        </p:nvSpPr>
        <p:spPr>
          <a:xfrm>
            <a:off x="779462" y="768350"/>
            <a:ext cx="554037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0: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14" name="Google Shape;414;p30:notes"/>
          <p:cNvSpPr/>
          <p:nvPr>
            <p:ph idx="2" type="sldImg"/>
          </p:nvPr>
        </p:nvSpPr>
        <p:spPr>
          <a:xfrm>
            <a:off x="779462" y="768350"/>
            <a:ext cx="554037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1: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20" name="Google Shape;420;p31:notes"/>
          <p:cNvSpPr/>
          <p:nvPr>
            <p:ph idx="2" type="sldImg"/>
          </p:nvPr>
        </p:nvSpPr>
        <p:spPr>
          <a:xfrm>
            <a:off x="779462" y="768350"/>
            <a:ext cx="554037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2: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26" name="Google Shape;426;p32:notes"/>
          <p:cNvSpPr/>
          <p:nvPr>
            <p:ph idx="2" type="sldImg"/>
          </p:nvPr>
        </p:nvSpPr>
        <p:spPr>
          <a:xfrm>
            <a:off x="779462" y="768350"/>
            <a:ext cx="554037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3: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32" name="Google Shape;432;p33: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5: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38" name="Google Shape;438;p35:notes"/>
          <p:cNvSpPr/>
          <p:nvPr>
            <p:ph idx="2" type="sldImg"/>
          </p:nvPr>
        </p:nvSpPr>
        <p:spPr>
          <a:xfrm>
            <a:off x="779462" y="768350"/>
            <a:ext cx="5540375" cy="38369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4deb80ba6_0_37: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4deb80ba6_0_37:notes"/>
          <p:cNvSpPr txBox="1"/>
          <p:nvPr>
            <p:ph idx="1" type="body"/>
          </p:nvPr>
        </p:nvSpPr>
        <p:spPr>
          <a:xfrm>
            <a:off x="947737" y="4860925"/>
            <a:ext cx="52038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35" name="Google Shape;135;g304deb80ba6_0_37:notes"/>
          <p:cNvSpPr txBox="1"/>
          <p:nvPr>
            <p:ph idx="12" type="sldNum"/>
          </p:nvPr>
        </p:nvSpPr>
        <p:spPr>
          <a:xfrm>
            <a:off x="4022725" y="9723437"/>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20d979bcc8_0_0:notes"/>
          <p:cNvSpPr txBox="1"/>
          <p:nvPr>
            <p:ph idx="1" type="body"/>
          </p:nvPr>
        </p:nvSpPr>
        <p:spPr>
          <a:xfrm>
            <a:off x="947737" y="4860925"/>
            <a:ext cx="5203800" cy="46053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44" name="Google Shape;444;g120d979bcc8_0_0: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20d979bcc8_0_5:notes"/>
          <p:cNvSpPr txBox="1"/>
          <p:nvPr>
            <p:ph idx="1" type="body"/>
          </p:nvPr>
        </p:nvSpPr>
        <p:spPr>
          <a:xfrm>
            <a:off x="947737" y="4860925"/>
            <a:ext cx="5203800" cy="46053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50" name="Google Shape;450;g120d979bcc8_0_5: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20d979bcc8_0_10:notes"/>
          <p:cNvSpPr txBox="1"/>
          <p:nvPr>
            <p:ph idx="1" type="body"/>
          </p:nvPr>
        </p:nvSpPr>
        <p:spPr>
          <a:xfrm>
            <a:off x="947737" y="4860925"/>
            <a:ext cx="5203800" cy="46053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56" name="Google Shape;456;g120d979bcc8_0_10: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20d979bcc8_0_16:notes"/>
          <p:cNvSpPr txBox="1"/>
          <p:nvPr>
            <p:ph idx="1" type="body"/>
          </p:nvPr>
        </p:nvSpPr>
        <p:spPr>
          <a:xfrm>
            <a:off x="947737" y="4860925"/>
            <a:ext cx="5203800" cy="46053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62" name="Google Shape;462;g120d979bcc8_0_16: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20d979bcc8_0_22:notes"/>
          <p:cNvSpPr txBox="1"/>
          <p:nvPr>
            <p:ph idx="1" type="body"/>
          </p:nvPr>
        </p:nvSpPr>
        <p:spPr>
          <a:xfrm>
            <a:off x="947737" y="4860925"/>
            <a:ext cx="5203800" cy="46053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68" name="Google Shape;468;g120d979bcc8_0_22: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20d979bcc8_0_27:notes"/>
          <p:cNvSpPr txBox="1"/>
          <p:nvPr>
            <p:ph idx="1" type="body"/>
          </p:nvPr>
        </p:nvSpPr>
        <p:spPr>
          <a:xfrm>
            <a:off x="947737" y="4860925"/>
            <a:ext cx="5203800" cy="46053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74" name="Google Shape;474;g120d979bcc8_0_27: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20d979bcc8_0_36:notes"/>
          <p:cNvSpPr txBox="1"/>
          <p:nvPr>
            <p:ph idx="1" type="body"/>
          </p:nvPr>
        </p:nvSpPr>
        <p:spPr>
          <a:xfrm>
            <a:off x="947737" y="4860925"/>
            <a:ext cx="5203800" cy="46053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81" name="Google Shape;481;g120d979bcc8_0_36: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20d979bcc8_0_43:notes"/>
          <p:cNvSpPr txBox="1"/>
          <p:nvPr>
            <p:ph idx="1" type="body"/>
          </p:nvPr>
        </p:nvSpPr>
        <p:spPr>
          <a:xfrm>
            <a:off x="947737" y="4860925"/>
            <a:ext cx="5203800" cy="46053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88" name="Google Shape;488;g120d979bcc8_0_43: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20d979bcc8_0_55:notes"/>
          <p:cNvSpPr txBox="1"/>
          <p:nvPr>
            <p:ph idx="1" type="body"/>
          </p:nvPr>
        </p:nvSpPr>
        <p:spPr>
          <a:xfrm>
            <a:off x="947737" y="4860925"/>
            <a:ext cx="5203800" cy="46053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494" name="Google Shape;494;g120d979bcc8_0_55: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20d979bcc8_0_49:notes"/>
          <p:cNvSpPr txBox="1"/>
          <p:nvPr>
            <p:ph idx="1" type="body"/>
          </p:nvPr>
        </p:nvSpPr>
        <p:spPr>
          <a:xfrm>
            <a:off x="947737" y="4860925"/>
            <a:ext cx="5203800" cy="46053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501" name="Google Shape;501;g120d979bcc8_0_49: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4deb80ba6_0_44: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4deb80ba6_0_44:notes"/>
          <p:cNvSpPr txBox="1"/>
          <p:nvPr>
            <p:ph idx="1" type="body"/>
          </p:nvPr>
        </p:nvSpPr>
        <p:spPr>
          <a:xfrm>
            <a:off x="947737" y="4860925"/>
            <a:ext cx="52038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43" name="Google Shape;143;g304deb80ba6_0_44:notes"/>
          <p:cNvSpPr txBox="1"/>
          <p:nvPr>
            <p:ph idx="12" type="sldNum"/>
          </p:nvPr>
        </p:nvSpPr>
        <p:spPr>
          <a:xfrm>
            <a:off x="4022725" y="9723437"/>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20d979bcc8_0_65:notes"/>
          <p:cNvSpPr txBox="1"/>
          <p:nvPr>
            <p:ph idx="1" type="body"/>
          </p:nvPr>
        </p:nvSpPr>
        <p:spPr>
          <a:xfrm>
            <a:off x="947737" y="4860925"/>
            <a:ext cx="5203800" cy="46053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507" name="Google Shape;507;g120d979bcc8_0_65: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4deb80ba6_0_57:notes"/>
          <p:cNvSpPr/>
          <p:nvPr>
            <p:ph idx="2" type="sldImg"/>
          </p:nvPr>
        </p:nvSpPr>
        <p:spPr>
          <a:xfrm>
            <a:off x="779462" y="768350"/>
            <a:ext cx="5540400" cy="3837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4deb80ba6_0_57:notes"/>
          <p:cNvSpPr txBox="1"/>
          <p:nvPr>
            <p:ph idx="1" type="body"/>
          </p:nvPr>
        </p:nvSpPr>
        <p:spPr>
          <a:xfrm>
            <a:off x="947737" y="4860925"/>
            <a:ext cx="5203800" cy="4605300"/>
          </a:xfrm>
          <a:prstGeom prst="rect">
            <a:avLst/>
          </a:prstGeom>
        </p:spPr>
        <p:txBody>
          <a:bodyPr anchorCtr="0" anchor="t" bIns="49500" lIns="99025" spcFirstLastPara="1" rIns="99025" wrap="square" tIns="49500">
            <a:noAutofit/>
          </a:bodyPr>
          <a:lstStyle/>
          <a:p>
            <a:pPr indent="0" lvl="0" marL="0" rtl="0" algn="l">
              <a:spcBef>
                <a:spcPts val="0"/>
              </a:spcBef>
              <a:spcAft>
                <a:spcPts val="0"/>
              </a:spcAft>
              <a:buNone/>
            </a:pPr>
            <a:r>
              <a:t/>
            </a:r>
            <a:endParaRPr/>
          </a:p>
        </p:txBody>
      </p:sp>
      <p:sp>
        <p:nvSpPr>
          <p:cNvPr id="151" name="Google Shape;151;g304deb80ba6_0_57:notes"/>
          <p:cNvSpPr txBox="1"/>
          <p:nvPr>
            <p:ph idx="12" type="sldNum"/>
          </p:nvPr>
        </p:nvSpPr>
        <p:spPr>
          <a:xfrm>
            <a:off x="4022725" y="9723437"/>
            <a:ext cx="3076500" cy="511200"/>
          </a:xfrm>
          <a:prstGeom prst="rect">
            <a:avLst/>
          </a:prstGeom>
        </p:spPr>
        <p:txBody>
          <a:bodyPr anchorCtr="0" anchor="b" bIns="49500" lIns="99025" spcFirstLastPara="1" rIns="99025" wrap="square" tIns="49500">
            <a:noAutofit/>
          </a:bodyPr>
          <a:lstStyle/>
          <a:p>
            <a:pPr indent="0" lvl="0" marL="0" rtl="0" algn="r">
              <a:spcBef>
                <a:spcPts val="0"/>
              </a:spcBef>
              <a:spcAft>
                <a:spcPts val="0"/>
              </a:spcAft>
              <a:buClr>
                <a:srgbClr val="000000"/>
              </a:buClr>
              <a:buSzPts val="13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59" name="Google Shape;159;p2: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65" name="Google Shape;165;p3: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947737" y="4860925"/>
            <a:ext cx="5203825" cy="4605337"/>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71" name="Google Shape;171;p4:notes"/>
          <p:cNvSpPr/>
          <p:nvPr>
            <p:ph idx="2" type="sldImg"/>
          </p:nvPr>
        </p:nvSpPr>
        <p:spPr>
          <a:xfrm>
            <a:off x="779463" y="768350"/>
            <a:ext cx="5540375"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8" name="Shape 18"/>
        <p:cNvGrpSpPr/>
        <p:nvPr/>
      </p:nvGrpSpPr>
      <p:grpSpPr>
        <a:xfrm>
          <a:off x="0" y="0"/>
          <a:ext cx="0" cy="0"/>
          <a:chOff x="0" y="0"/>
          <a:chExt cx="0" cy="0"/>
        </a:xfrm>
      </p:grpSpPr>
      <p:sp>
        <p:nvSpPr>
          <p:cNvPr id="19" name="Google Shape;19;p38"/>
          <p:cNvSpPr txBox="1"/>
          <p:nvPr>
            <p:ph type="ctrTitle"/>
          </p:nvPr>
        </p:nvSpPr>
        <p:spPr>
          <a:xfrm>
            <a:off x="891540" y="758952"/>
            <a:ext cx="817245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sz="80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20" name="Google Shape;20;p38"/>
          <p:cNvSpPr txBox="1"/>
          <p:nvPr>
            <p:ph idx="1" type="subTitle"/>
          </p:nvPr>
        </p:nvSpPr>
        <p:spPr>
          <a:xfrm>
            <a:off x="893791" y="4455621"/>
            <a:ext cx="817245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1" name="Google Shape;21;p38"/>
          <p:cNvSpPr txBox="1"/>
          <p:nvPr>
            <p:ph idx="10" type="dt"/>
          </p:nvPr>
        </p:nvSpPr>
        <p:spPr>
          <a:xfrm>
            <a:off x="892175" y="6459537"/>
            <a:ext cx="2008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8"/>
          <p:cNvSpPr txBox="1"/>
          <p:nvPr>
            <p:ph idx="11" type="ftr"/>
          </p:nvPr>
        </p:nvSpPr>
        <p:spPr>
          <a:xfrm>
            <a:off x="2995612" y="6459537"/>
            <a:ext cx="39179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8"/>
          <p:cNvSpPr txBox="1"/>
          <p:nvPr>
            <p:ph idx="12" type="sldNum"/>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33" name="Shape 33"/>
        <p:cNvGrpSpPr/>
        <p:nvPr/>
      </p:nvGrpSpPr>
      <p:grpSpPr>
        <a:xfrm>
          <a:off x="0" y="0"/>
          <a:ext cx="0" cy="0"/>
          <a:chOff x="0" y="0"/>
          <a:chExt cx="0" cy="0"/>
        </a:xfrm>
      </p:grpSpPr>
      <p:sp>
        <p:nvSpPr>
          <p:cNvPr id="34" name="Google Shape;34;p40"/>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5" name="Google Shape;35;p40"/>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40"/>
          <p:cNvSpPr txBox="1"/>
          <p:nvPr>
            <p:ph idx="10" type="dt"/>
          </p:nvPr>
        </p:nvSpPr>
        <p:spPr>
          <a:xfrm>
            <a:off x="892175" y="6459537"/>
            <a:ext cx="2008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0"/>
          <p:cNvSpPr txBox="1"/>
          <p:nvPr>
            <p:ph idx="11" type="ftr"/>
          </p:nvPr>
        </p:nvSpPr>
        <p:spPr>
          <a:xfrm>
            <a:off x="2995612" y="6459537"/>
            <a:ext cx="39179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0"/>
          <p:cNvSpPr txBox="1"/>
          <p:nvPr>
            <p:ph idx="12" type="sldNum"/>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39" name="Shape 39"/>
        <p:cNvGrpSpPr/>
        <p:nvPr/>
      </p:nvGrpSpPr>
      <p:grpSpPr>
        <a:xfrm>
          <a:off x="0" y="0"/>
          <a:ext cx="0" cy="0"/>
          <a:chOff x="0" y="0"/>
          <a:chExt cx="0" cy="0"/>
        </a:xfrm>
      </p:grpSpPr>
      <p:sp>
        <p:nvSpPr>
          <p:cNvPr id="40" name="Google Shape;40;p47"/>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1" name="Google Shape;41;p47"/>
          <p:cNvSpPr txBox="1"/>
          <p:nvPr>
            <p:ph idx="1" type="body"/>
          </p:nvPr>
        </p:nvSpPr>
        <p:spPr>
          <a:xfrm rot="5400000">
            <a:off x="2967038" y="-228601"/>
            <a:ext cx="4022725" cy="817245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47"/>
          <p:cNvSpPr txBox="1"/>
          <p:nvPr>
            <p:ph idx="10" type="dt"/>
          </p:nvPr>
        </p:nvSpPr>
        <p:spPr>
          <a:xfrm>
            <a:off x="892175" y="6459537"/>
            <a:ext cx="2008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7"/>
          <p:cNvSpPr txBox="1"/>
          <p:nvPr>
            <p:ph idx="11" type="ftr"/>
          </p:nvPr>
        </p:nvSpPr>
        <p:spPr>
          <a:xfrm>
            <a:off x="2995612" y="6459537"/>
            <a:ext cx="39179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7"/>
          <p:cNvSpPr txBox="1"/>
          <p:nvPr>
            <p:ph idx="12" type="sldNum"/>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5" name="Shape 45"/>
        <p:cNvGrpSpPr/>
        <p:nvPr/>
      </p:nvGrpSpPr>
      <p:grpSpPr>
        <a:xfrm>
          <a:off x="0" y="0"/>
          <a:ext cx="0" cy="0"/>
          <a:chOff x="0" y="0"/>
          <a:chExt cx="0" cy="0"/>
        </a:xfrm>
      </p:grpSpPr>
      <p:sp>
        <p:nvSpPr>
          <p:cNvPr id="46" name="Google Shape;46;p48"/>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47" name="Google Shape;47;p48"/>
          <p:cNvSpPr txBox="1"/>
          <p:nvPr>
            <p:ph idx="10" type="dt"/>
          </p:nvPr>
        </p:nvSpPr>
        <p:spPr>
          <a:xfrm>
            <a:off x="892175" y="6459537"/>
            <a:ext cx="2008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8"/>
          <p:cNvSpPr txBox="1"/>
          <p:nvPr>
            <p:ph idx="11" type="ftr"/>
          </p:nvPr>
        </p:nvSpPr>
        <p:spPr>
          <a:xfrm>
            <a:off x="2995612" y="6459537"/>
            <a:ext cx="39179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8"/>
          <p:cNvSpPr txBox="1"/>
          <p:nvPr>
            <p:ph idx="12" type="sldNum"/>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50" name="Shape 50"/>
        <p:cNvGrpSpPr/>
        <p:nvPr/>
      </p:nvGrpSpPr>
      <p:grpSpPr>
        <a:xfrm>
          <a:off x="0" y="0"/>
          <a:ext cx="0" cy="0"/>
          <a:chOff x="0" y="0"/>
          <a:chExt cx="0" cy="0"/>
        </a:xfrm>
      </p:grpSpPr>
      <p:sp>
        <p:nvSpPr>
          <p:cNvPr id="51" name="Google Shape;51;p49"/>
          <p:cNvSpPr txBox="1"/>
          <p:nvPr>
            <p:ph type="title"/>
          </p:nvPr>
        </p:nvSpPr>
        <p:spPr>
          <a:xfrm>
            <a:off x="891540" y="286605"/>
            <a:ext cx="817245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52" name="Google Shape;52;p49"/>
          <p:cNvSpPr txBox="1"/>
          <p:nvPr>
            <p:ph idx="1" type="body"/>
          </p:nvPr>
        </p:nvSpPr>
        <p:spPr>
          <a:xfrm>
            <a:off x="891540" y="1846052"/>
            <a:ext cx="401193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3" name="Google Shape;53;p49"/>
          <p:cNvSpPr txBox="1"/>
          <p:nvPr>
            <p:ph idx="2" type="body"/>
          </p:nvPr>
        </p:nvSpPr>
        <p:spPr>
          <a:xfrm>
            <a:off x="891540" y="2582335"/>
            <a:ext cx="401193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49"/>
          <p:cNvSpPr txBox="1"/>
          <p:nvPr>
            <p:ph idx="3" type="body"/>
          </p:nvPr>
        </p:nvSpPr>
        <p:spPr>
          <a:xfrm>
            <a:off x="5052060" y="1846052"/>
            <a:ext cx="401193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5" name="Google Shape;55;p49"/>
          <p:cNvSpPr txBox="1"/>
          <p:nvPr>
            <p:ph idx="4" type="body"/>
          </p:nvPr>
        </p:nvSpPr>
        <p:spPr>
          <a:xfrm>
            <a:off x="5052060" y="2582334"/>
            <a:ext cx="4011930" cy="32867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49"/>
          <p:cNvSpPr txBox="1"/>
          <p:nvPr>
            <p:ph idx="10" type="dt"/>
          </p:nvPr>
        </p:nvSpPr>
        <p:spPr>
          <a:xfrm>
            <a:off x="892175" y="6459537"/>
            <a:ext cx="2008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9"/>
          <p:cNvSpPr txBox="1"/>
          <p:nvPr>
            <p:ph idx="11" type="ftr"/>
          </p:nvPr>
        </p:nvSpPr>
        <p:spPr>
          <a:xfrm>
            <a:off x="2995612" y="6459537"/>
            <a:ext cx="39179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9"/>
          <p:cNvSpPr txBox="1"/>
          <p:nvPr>
            <p:ph idx="12" type="sldNum"/>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59" name="Shape 59"/>
        <p:cNvGrpSpPr/>
        <p:nvPr/>
      </p:nvGrpSpPr>
      <p:grpSpPr>
        <a:xfrm>
          <a:off x="0" y="0"/>
          <a:ext cx="0" cy="0"/>
          <a:chOff x="0" y="0"/>
          <a:chExt cx="0" cy="0"/>
        </a:xfrm>
      </p:grpSpPr>
      <p:sp>
        <p:nvSpPr>
          <p:cNvPr id="60" name="Google Shape;60;p50"/>
          <p:cNvSpPr txBox="1"/>
          <p:nvPr>
            <p:ph type="title"/>
          </p:nvPr>
        </p:nvSpPr>
        <p:spPr>
          <a:xfrm>
            <a:off x="891540" y="286605"/>
            <a:ext cx="817245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61" name="Google Shape;61;p50"/>
          <p:cNvSpPr txBox="1"/>
          <p:nvPr>
            <p:ph idx="1" type="body"/>
          </p:nvPr>
        </p:nvSpPr>
        <p:spPr>
          <a:xfrm>
            <a:off x="891540" y="1845736"/>
            <a:ext cx="4011930" cy="4023359"/>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50"/>
          <p:cNvSpPr txBox="1"/>
          <p:nvPr>
            <p:ph idx="2" type="body"/>
          </p:nvPr>
        </p:nvSpPr>
        <p:spPr>
          <a:xfrm>
            <a:off x="5052060" y="1845735"/>
            <a:ext cx="401193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50"/>
          <p:cNvSpPr txBox="1"/>
          <p:nvPr>
            <p:ph idx="10" type="dt"/>
          </p:nvPr>
        </p:nvSpPr>
        <p:spPr>
          <a:xfrm>
            <a:off x="892175" y="6459537"/>
            <a:ext cx="2008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0"/>
          <p:cNvSpPr txBox="1"/>
          <p:nvPr>
            <p:ph idx="11" type="ftr"/>
          </p:nvPr>
        </p:nvSpPr>
        <p:spPr>
          <a:xfrm>
            <a:off x="2995612" y="6459537"/>
            <a:ext cx="39179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0"/>
          <p:cNvSpPr txBox="1"/>
          <p:nvPr>
            <p:ph idx="12" type="sldNum"/>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e 2 partes de conteúdo" type="txAndTwoObj">
  <p:cSld name="TEXT_AND_TWO_OBJECTS">
    <p:spTree>
      <p:nvGrpSpPr>
        <p:cNvPr id="75" name="Shape 75"/>
        <p:cNvGrpSpPr/>
        <p:nvPr/>
      </p:nvGrpSpPr>
      <p:grpSpPr>
        <a:xfrm>
          <a:off x="0" y="0"/>
          <a:ext cx="0" cy="0"/>
          <a:chOff x="0" y="0"/>
          <a:chExt cx="0" cy="0"/>
        </a:xfrm>
      </p:grpSpPr>
      <p:sp>
        <p:nvSpPr>
          <p:cNvPr id="76" name="Google Shape;76;p42"/>
          <p:cNvSpPr txBox="1"/>
          <p:nvPr>
            <p:ph type="title"/>
          </p:nvPr>
        </p:nvSpPr>
        <p:spPr>
          <a:xfrm>
            <a:off x="990600" y="277813"/>
            <a:ext cx="8420100"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77" name="Google Shape;77;p42"/>
          <p:cNvSpPr txBox="1"/>
          <p:nvPr>
            <p:ph idx="1" type="body"/>
          </p:nvPr>
        </p:nvSpPr>
        <p:spPr>
          <a:xfrm>
            <a:off x="990600" y="1600201"/>
            <a:ext cx="4127500" cy="4530725"/>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42"/>
          <p:cNvSpPr txBox="1"/>
          <p:nvPr>
            <p:ph idx="2" type="body"/>
          </p:nvPr>
        </p:nvSpPr>
        <p:spPr>
          <a:xfrm>
            <a:off x="5283200" y="1600201"/>
            <a:ext cx="4127500" cy="2189163"/>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42"/>
          <p:cNvSpPr txBox="1"/>
          <p:nvPr>
            <p:ph idx="3" type="body"/>
          </p:nvPr>
        </p:nvSpPr>
        <p:spPr>
          <a:xfrm>
            <a:off x="5283200" y="3941763"/>
            <a:ext cx="4127500" cy="2189162"/>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42"/>
          <p:cNvSpPr txBox="1"/>
          <p:nvPr>
            <p:ph idx="10" type="dt"/>
          </p:nvPr>
        </p:nvSpPr>
        <p:spPr>
          <a:xfrm>
            <a:off x="990600" y="6251575"/>
            <a:ext cx="21463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2"/>
          <p:cNvSpPr txBox="1"/>
          <p:nvPr>
            <p:ph idx="11" type="ftr"/>
          </p:nvPr>
        </p:nvSpPr>
        <p:spPr>
          <a:xfrm>
            <a:off x="3632200" y="6248400"/>
            <a:ext cx="321945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2"/>
          <p:cNvSpPr txBox="1"/>
          <p:nvPr>
            <p:ph idx="12" type="sldNum"/>
          </p:nvPr>
        </p:nvSpPr>
        <p:spPr>
          <a:xfrm>
            <a:off x="7346950" y="6248400"/>
            <a:ext cx="206375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e conteúdo" type="txAndObj">
  <p:cSld name="TEXT_AND_OBJECT">
    <p:spTree>
      <p:nvGrpSpPr>
        <p:cNvPr id="92" name="Shape 92"/>
        <p:cNvGrpSpPr/>
        <p:nvPr/>
      </p:nvGrpSpPr>
      <p:grpSpPr>
        <a:xfrm>
          <a:off x="0" y="0"/>
          <a:ext cx="0" cy="0"/>
          <a:chOff x="0" y="0"/>
          <a:chExt cx="0" cy="0"/>
        </a:xfrm>
      </p:grpSpPr>
      <p:sp>
        <p:nvSpPr>
          <p:cNvPr id="93" name="Google Shape;93;p44"/>
          <p:cNvSpPr txBox="1"/>
          <p:nvPr>
            <p:ph type="title"/>
          </p:nvPr>
        </p:nvSpPr>
        <p:spPr>
          <a:xfrm>
            <a:off x="990600" y="277813"/>
            <a:ext cx="8420100"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94" name="Google Shape;94;p44"/>
          <p:cNvSpPr txBox="1"/>
          <p:nvPr>
            <p:ph idx="1" type="body"/>
          </p:nvPr>
        </p:nvSpPr>
        <p:spPr>
          <a:xfrm>
            <a:off x="990600" y="1600201"/>
            <a:ext cx="4127500" cy="4530725"/>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5" name="Google Shape;95;p44"/>
          <p:cNvSpPr txBox="1"/>
          <p:nvPr>
            <p:ph idx="2" type="body"/>
          </p:nvPr>
        </p:nvSpPr>
        <p:spPr>
          <a:xfrm>
            <a:off x="5283200" y="1600201"/>
            <a:ext cx="4127500" cy="4530725"/>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44"/>
          <p:cNvSpPr txBox="1"/>
          <p:nvPr>
            <p:ph idx="10" type="dt"/>
          </p:nvPr>
        </p:nvSpPr>
        <p:spPr>
          <a:xfrm>
            <a:off x="990600" y="6251575"/>
            <a:ext cx="21463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4"/>
          <p:cNvSpPr txBox="1"/>
          <p:nvPr>
            <p:ph idx="11" type="ftr"/>
          </p:nvPr>
        </p:nvSpPr>
        <p:spPr>
          <a:xfrm>
            <a:off x="3632200" y="6248400"/>
            <a:ext cx="321945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4"/>
          <p:cNvSpPr txBox="1"/>
          <p:nvPr>
            <p:ph idx="12" type="sldNum"/>
          </p:nvPr>
        </p:nvSpPr>
        <p:spPr>
          <a:xfrm>
            <a:off x="7346950" y="6248400"/>
            <a:ext cx="206375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07" name="Shape 107"/>
        <p:cNvGrpSpPr/>
        <p:nvPr/>
      </p:nvGrpSpPr>
      <p:grpSpPr>
        <a:xfrm>
          <a:off x="0" y="0"/>
          <a:ext cx="0" cy="0"/>
          <a:chOff x="0" y="0"/>
          <a:chExt cx="0" cy="0"/>
        </a:xfrm>
      </p:grpSpPr>
      <p:sp>
        <p:nvSpPr>
          <p:cNvPr id="108" name="Google Shape;108;p46"/>
          <p:cNvSpPr txBox="1"/>
          <p:nvPr>
            <p:ph idx="10" type="dt"/>
          </p:nvPr>
        </p:nvSpPr>
        <p:spPr>
          <a:xfrm>
            <a:off x="892175" y="6459537"/>
            <a:ext cx="20081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6"/>
          <p:cNvSpPr txBox="1"/>
          <p:nvPr>
            <p:ph idx="11" type="ftr"/>
          </p:nvPr>
        </p:nvSpPr>
        <p:spPr>
          <a:xfrm>
            <a:off x="2995612" y="6459537"/>
            <a:ext cx="39179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6"/>
          <p:cNvSpPr txBox="1"/>
          <p:nvPr>
            <p:ph idx="12" type="sldNum"/>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p:nvPr/>
        </p:nvSpPr>
        <p:spPr>
          <a:xfrm>
            <a:off x="3175" y="6400800"/>
            <a:ext cx="9902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37"/>
          <p:cNvSpPr/>
          <p:nvPr/>
        </p:nvSpPr>
        <p:spPr>
          <a:xfrm>
            <a:off x="0" y="6334125"/>
            <a:ext cx="9902825"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2" name="Google Shape;12;p37"/>
          <p:cNvCxnSpPr/>
          <p:nvPr/>
        </p:nvCxnSpPr>
        <p:spPr>
          <a:xfrm>
            <a:off x="981075" y="4343400"/>
            <a:ext cx="8023225" cy="0"/>
          </a:xfrm>
          <a:prstGeom prst="straightConnector1">
            <a:avLst/>
          </a:prstGeom>
          <a:noFill/>
          <a:ln cap="flat" cmpd="sng" w="9525">
            <a:solidFill>
              <a:srgbClr val="7F7F7F"/>
            </a:solidFill>
            <a:prstDash val="solid"/>
            <a:miter lim="800000"/>
            <a:headEnd len="sm" w="sm" type="none"/>
            <a:tailEnd len="sm" w="sm" type="none"/>
          </a:ln>
        </p:spPr>
      </p:cxnSp>
      <p:sp>
        <p:nvSpPr>
          <p:cNvPr id="13" name="Google Shape;13;p37"/>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9pPr>
          </a:lstStyle>
          <a:p/>
        </p:txBody>
      </p:sp>
      <p:sp>
        <p:nvSpPr>
          <p:cNvPr id="14" name="Google Shape;14;p37"/>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5" name="Google Shape;15;p37"/>
          <p:cNvSpPr txBox="1"/>
          <p:nvPr>
            <p:ph idx="10" type="dt"/>
          </p:nvPr>
        </p:nvSpPr>
        <p:spPr>
          <a:xfrm>
            <a:off x="892175" y="6459537"/>
            <a:ext cx="20081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37"/>
          <p:cNvSpPr txBox="1"/>
          <p:nvPr>
            <p:ph idx="11" type="ftr"/>
          </p:nvPr>
        </p:nvSpPr>
        <p:spPr>
          <a:xfrm>
            <a:off x="2995612" y="6459537"/>
            <a:ext cx="391795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7" name="Google Shape;17;p37"/>
          <p:cNvSpPr txBox="1"/>
          <p:nvPr>
            <p:ph idx="12" type="sldNum"/>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39"/>
          <p:cNvSpPr/>
          <p:nvPr/>
        </p:nvSpPr>
        <p:spPr>
          <a:xfrm>
            <a:off x="0" y="6400800"/>
            <a:ext cx="9906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39"/>
          <p:cNvSpPr/>
          <p:nvPr/>
        </p:nvSpPr>
        <p:spPr>
          <a:xfrm>
            <a:off x="0" y="6334125"/>
            <a:ext cx="9906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39"/>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9pPr>
          </a:lstStyle>
          <a:p/>
        </p:txBody>
      </p:sp>
      <p:sp>
        <p:nvSpPr>
          <p:cNvPr id="28" name="Google Shape;28;p39"/>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29" name="Google Shape;29;p39"/>
          <p:cNvSpPr txBox="1"/>
          <p:nvPr>
            <p:ph idx="10" type="dt"/>
          </p:nvPr>
        </p:nvSpPr>
        <p:spPr>
          <a:xfrm>
            <a:off x="892175" y="6459537"/>
            <a:ext cx="20081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 name="Google Shape;30;p39"/>
          <p:cNvSpPr txBox="1"/>
          <p:nvPr>
            <p:ph idx="11" type="ftr"/>
          </p:nvPr>
        </p:nvSpPr>
        <p:spPr>
          <a:xfrm>
            <a:off x="2995612" y="6459537"/>
            <a:ext cx="391795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39"/>
          <p:cNvSpPr txBox="1"/>
          <p:nvPr>
            <p:ph idx="12" type="sldNum"/>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cxnSp>
        <p:nvCxnSpPr>
          <p:cNvPr id="32" name="Google Shape;32;p39"/>
          <p:cNvCxnSpPr/>
          <p:nvPr/>
        </p:nvCxnSpPr>
        <p:spPr>
          <a:xfrm>
            <a:off x="969962" y="1738312"/>
            <a:ext cx="8097837" cy="0"/>
          </a:xfrm>
          <a:prstGeom prst="straightConnector1">
            <a:avLst/>
          </a:prstGeom>
          <a:noFill/>
          <a:ln cap="flat" cmpd="sng" w="9525">
            <a:solidFill>
              <a:srgbClr val="7F7F7F"/>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41"/>
          <p:cNvSpPr/>
          <p:nvPr/>
        </p:nvSpPr>
        <p:spPr>
          <a:xfrm>
            <a:off x="0" y="6400800"/>
            <a:ext cx="9906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41"/>
          <p:cNvSpPr/>
          <p:nvPr/>
        </p:nvSpPr>
        <p:spPr>
          <a:xfrm>
            <a:off x="0" y="6334125"/>
            <a:ext cx="9906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9" name="Google Shape;69;p41"/>
          <p:cNvCxnSpPr/>
          <p:nvPr/>
        </p:nvCxnSpPr>
        <p:spPr>
          <a:xfrm>
            <a:off x="969962" y="1738312"/>
            <a:ext cx="8097837" cy="0"/>
          </a:xfrm>
          <a:prstGeom prst="straightConnector1">
            <a:avLst/>
          </a:prstGeom>
          <a:noFill/>
          <a:ln cap="flat" cmpd="sng" w="9525">
            <a:solidFill>
              <a:srgbClr val="7F7F7F"/>
            </a:solidFill>
            <a:prstDash val="solid"/>
            <a:miter lim="800000"/>
            <a:headEnd len="sm" w="sm" type="none"/>
            <a:tailEnd len="sm" w="sm" type="none"/>
          </a:ln>
        </p:spPr>
      </p:cxnSp>
      <p:sp>
        <p:nvSpPr>
          <p:cNvPr id="70" name="Google Shape;70;p41"/>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9pPr>
          </a:lstStyle>
          <a:p/>
        </p:txBody>
      </p:sp>
      <p:sp>
        <p:nvSpPr>
          <p:cNvPr id="71" name="Google Shape;71;p41"/>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72" name="Google Shape;72;p41"/>
          <p:cNvSpPr txBox="1"/>
          <p:nvPr>
            <p:ph idx="10" type="dt"/>
          </p:nvPr>
        </p:nvSpPr>
        <p:spPr>
          <a:xfrm>
            <a:off x="990600" y="6251575"/>
            <a:ext cx="21463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41"/>
          <p:cNvSpPr txBox="1"/>
          <p:nvPr>
            <p:ph idx="11" type="ftr"/>
          </p:nvPr>
        </p:nvSpPr>
        <p:spPr>
          <a:xfrm>
            <a:off x="3632200" y="6248400"/>
            <a:ext cx="321945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41"/>
          <p:cNvSpPr txBox="1"/>
          <p:nvPr>
            <p:ph idx="12" type="sldNum"/>
          </p:nvPr>
        </p:nvSpPr>
        <p:spPr>
          <a:xfrm>
            <a:off x="7346950" y="6248400"/>
            <a:ext cx="2063750" cy="457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43"/>
          <p:cNvSpPr/>
          <p:nvPr/>
        </p:nvSpPr>
        <p:spPr>
          <a:xfrm>
            <a:off x="0" y="6400800"/>
            <a:ext cx="9906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43"/>
          <p:cNvSpPr/>
          <p:nvPr/>
        </p:nvSpPr>
        <p:spPr>
          <a:xfrm>
            <a:off x="0" y="6334125"/>
            <a:ext cx="9906000" cy="66675"/>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86" name="Google Shape;86;p43"/>
          <p:cNvCxnSpPr/>
          <p:nvPr/>
        </p:nvCxnSpPr>
        <p:spPr>
          <a:xfrm>
            <a:off x="969962" y="1738312"/>
            <a:ext cx="8097837" cy="0"/>
          </a:xfrm>
          <a:prstGeom prst="straightConnector1">
            <a:avLst/>
          </a:prstGeom>
          <a:noFill/>
          <a:ln cap="flat" cmpd="sng" w="9525">
            <a:solidFill>
              <a:srgbClr val="7F7F7F"/>
            </a:solidFill>
            <a:prstDash val="solid"/>
            <a:miter lim="800000"/>
            <a:headEnd len="sm" w="sm" type="none"/>
            <a:tailEnd len="sm" w="sm" type="none"/>
          </a:ln>
        </p:spPr>
      </p:cxnSp>
      <p:sp>
        <p:nvSpPr>
          <p:cNvPr id="87" name="Google Shape;87;p43"/>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9pPr>
          </a:lstStyle>
          <a:p/>
        </p:txBody>
      </p:sp>
      <p:sp>
        <p:nvSpPr>
          <p:cNvPr id="88" name="Google Shape;88;p43"/>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9" name="Google Shape;89;p43"/>
          <p:cNvSpPr txBox="1"/>
          <p:nvPr>
            <p:ph idx="10" type="dt"/>
          </p:nvPr>
        </p:nvSpPr>
        <p:spPr>
          <a:xfrm>
            <a:off x="990600" y="6251575"/>
            <a:ext cx="21463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0" name="Google Shape;90;p43"/>
          <p:cNvSpPr txBox="1"/>
          <p:nvPr>
            <p:ph idx="11" type="ftr"/>
          </p:nvPr>
        </p:nvSpPr>
        <p:spPr>
          <a:xfrm>
            <a:off x="3632200" y="6248400"/>
            <a:ext cx="321945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1" name="Google Shape;91;p43"/>
          <p:cNvSpPr txBox="1"/>
          <p:nvPr>
            <p:ph idx="12" type="sldNum"/>
          </p:nvPr>
        </p:nvSpPr>
        <p:spPr>
          <a:xfrm>
            <a:off x="7346950" y="6248400"/>
            <a:ext cx="2063750" cy="457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45"/>
          <p:cNvSpPr/>
          <p:nvPr/>
        </p:nvSpPr>
        <p:spPr>
          <a:xfrm>
            <a:off x="3175" y="6400800"/>
            <a:ext cx="9902825"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45"/>
          <p:cNvSpPr/>
          <p:nvPr/>
        </p:nvSpPr>
        <p:spPr>
          <a:xfrm>
            <a:off x="0" y="6334125"/>
            <a:ext cx="9902825" cy="63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45"/>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1pPr>
            <a:lvl2pPr lvl="1"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2pPr>
            <a:lvl3pPr lvl="2"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3pPr>
            <a:lvl4pPr lvl="3"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4pPr>
            <a:lvl5pPr lvl="4"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5pPr>
            <a:lvl6pPr lvl="5"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6pPr>
            <a:lvl7pPr lvl="6"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7pPr>
            <a:lvl8pPr lvl="7"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8pPr>
            <a:lvl9pPr lvl="8" marR="0" rtl="0" algn="l">
              <a:lnSpc>
                <a:spcPct val="85000"/>
              </a:lnSpc>
              <a:spcBef>
                <a:spcPts val="0"/>
              </a:spcBef>
              <a:spcAft>
                <a:spcPts val="0"/>
              </a:spcAft>
              <a:buClr>
                <a:srgbClr val="000000"/>
              </a:buClr>
              <a:buSzPts val="1400"/>
              <a:buFont typeface="Arial"/>
              <a:buNone/>
              <a:defRPr b="0" i="0" sz="4800" u="none" cap="none" strike="noStrike">
                <a:solidFill>
                  <a:srgbClr val="404040"/>
                </a:solidFill>
                <a:latin typeface="Calibri"/>
                <a:ea typeface="Calibri"/>
                <a:cs typeface="Calibri"/>
                <a:sym typeface="Calibri"/>
              </a:defRPr>
            </a:lvl9pPr>
          </a:lstStyle>
          <a:p/>
        </p:txBody>
      </p:sp>
      <p:sp>
        <p:nvSpPr>
          <p:cNvPr id="103" name="Google Shape;103;p45"/>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404040"/>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404040"/>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40404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4" name="Google Shape;104;p45"/>
          <p:cNvSpPr txBox="1"/>
          <p:nvPr>
            <p:ph idx="10" type="dt"/>
          </p:nvPr>
        </p:nvSpPr>
        <p:spPr>
          <a:xfrm>
            <a:off x="892175" y="6459537"/>
            <a:ext cx="20081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5" name="Google Shape;105;p45"/>
          <p:cNvSpPr txBox="1"/>
          <p:nvPr>
            <p:ph idx="11" type="ftr"/>
          </p:nvPr>
        </p:nvSpPr>
        <p:spPr>
          <a:xfrm>
            <a:off x="2995612" y="6459537"/>
            <a:ext cx="391795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6" name="Google Shape;106;p45"/>
          <p:cNvSpPr txBox="1"/>
          <p:nvPr>
            <p:ph idx="12" type="sldNum"/>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00"/>
              <a:buFont typeface="Calibri"/>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3.png"/><Relationship Id="rId5" Type="http://schemas.openxmlformats.org/officeDocument/2006/relationships/oleObject" Target="../embeddings/oleObject1.bin"/><Relationship Id="rId6" Type="http://schemas.openxmlformats.org/officeDocument/2006/relationships/image" Target="../media/image2.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type="ctrTitle"/>
          </p:nvPr>
        </p:nvSpPr>
        <p:spPr>
          <a:xfrm>
            <a:off x="892175" y="758825"/>
            <a:ext cx="8172450" cy="35655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262626"/>
              </a:buClr>
              <a:buSzPct val="111111"/>
              <a:buFont typeface="Calibri"/>
              <a:buNone/>
            </a:pPr>
            <a:r>
              <a:rPr b="0" i="0" lang="en-US" sz="8000" u="none">
                <a:solidFill>
                  <a:srgbClr val="262626"/>
                </a:solidFill>
                <a:latin typeface="Calibri"/>
                <a:ea typeface="Calibri"/>
                <a:cs typeface="Calibri"/>
                <a:sym typeface="Calibri"/>
              </a:rPr>
              <a:t>Data Warehouse Data </a:t>
            </a:r>
            <a:r>
              <a:rPr lang="en-US"/>
              <a:t>Mart </a:t>
            </a:r>
            <a:endParaRPr/>
          </a:p>
          <a:p>
            <a:pPr indent="0" lvl="0" marL="0" rtl="0" algn="l">
              <a:lnSpc>
                <a:spcPct val="85000"/>
              </a:lnSpc>
              <a:spcBef>
                <a:spcPts val="0"/>
              </a:spcBef>
              <a:spcAft>
                <a:spcPts val="0"/>
              </a:spcAft>
              <a:buClr>
                <a:srgbClr val="262626"/>
              </a:buClr>
              <a:buSzPct val="111111"/>
              <a:buFont typeface="Calibri"/>
              <a:buNone/>
            </a:pPr>
            <a:r>
              <a:rPr lang="en-US"/>
              <a:t>Data Lake</a:t>
            </a:r>
            <a:br>
              <a:rPr lang="en-US"/>
            </a:br>
            <a:r>
              <a:rPr lang="en-US"/>
              <a:t>Data lakehouse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Análise</a:t>
            </a:r>
            <a:endParaRPr/>
          </a:p>
        </p:txBody>
      </p:sp>
      <p:sp>
        <p:nvSpPr>
          <p:cNvPr id="189" name="Google Shape;189;p5"/>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3600"/>
              <a:buFont typeface="Calibri"/>
              <a:buChar char=" "/>
            </a:pPr>
            <a:r>
              <a:rPr b="0" i="0" lang="en-US" sz="3600" u="none" cap="none" strike="noStrike">
                <a:solidFill>
                  <a:srgbClr val="404040"/>
                </a:solidFill>
                <a:latin typeface="Calibri"/>
                <a:ea typeface="Calibri"/>
                <a:cs typeface="Calibri"/>
                <a:sym typeface="Calibri"/>
              </a:rPr>
              <a:t>Métodos e processos que têm por objetivo a formulação de </a:t>
            </a:r>
            <a:r>
              <a:rPr b="1" i="1" lang="en-US" sz="3600" u="none" cap="none" strike="noStrike">
                <a:solidFill>
                  <a:srgbClr val="404040"/>
                </a:solidFill>
                <a:latin typeface="Calibri"/>
                <a:ea typeface="Calibri"/>
                <a:cs typeface="Calibri"/>
                <a:sym typeface="Calibri"/>
              </a:rPr>
              <a:t>modelos</a:t>
            </a:r>
            <a:r>
              <a:rPr b="0" i="0" lang="en-US" sz="3600" u="none" cap="none" strike="noStrike">
                <a:solidFill>
                  <a:srgbClr val="404040"/>
                </a:solidFill>
                <a:latin typeface="Calibri"/>
                <a:ea typeface="Calibri"/>
                <a:cs typeface="Calibri"/>
                <a:sym typeface="Calibri"/>
              </a:rPr>
              <a:t> e </a:t>
            </a:r>
            <a:r>
              <a:rPr b="1" i="1" lang="en-US" sz="3600" u="none" cap="none" strike="noStrike">
                <a:solidFill>
                  <a:srgbClr val="404040"/>
                </a:solidFill>
                <a:latin typeface="Calibri"/>
                <a:ea typeface="Calibri"/>
                <a:cs typeface="Calibri"/>
                <a:sym typeface="Calibri"/>
              </a:rPr>
              <a:t>visões</a:t>
            </a:r>
            <a:r>
              <a:rPr b="0" i="0" lang="en-US" sz="3600" u="none" cap="none" strike="noStrike">
                <a:solidFill>
                  <a:srgbClr val="404040"/>
                </a:solidFill>
                <a:latin typeface="Calibri"/>
                <a:ea typeface="Calibri"/>
                <a:cs typeface="Calibri"/>
                <a:sym typeface="Calibri"/>
              </a:rPr>
              <a:t> dos sistemas que são os objetos de negócios.</a:t>
            </a:r>
            <a:endParaRPr/>
          </a:p>
          <a:p>
            <a:pPr indent="-90487" lvl="0" marL="90487" marR="0" rtl="0" algn="l">
              <a:lnSpc>
                <a:spcPct val="90000"/>
              </a:lnSpc>
              <a:spcBef>
                <a:spcPts val="1400"/>
              </a:spcBef>
              <a:spcAft>
                <a:spcPts val="0"/>
              </a:spcAft>
              <a:buClr>
                <a:schemeClr val="accent1"/>
              </a:buClr>
              <a:buSzPts val="3600"/>
              <a:buFont typeface="Calibri"/>
              <a:buChar char=" "/>
            </a:pPr>
            <a:r>
              <a:rPr b="0" i="0" lang="en-US" sz="3600" u="none" cap="none" strike="noStrike">
                <a:solidFill>
                  <a:srgbClr val="404040"/>
                </a:solidFill>
                <a:latin typeface="Calibri"/>
                <a:ea typeface="Calibri"/>
                <a:cs typeface="Calibri"/>
                <a:sym typeface="Calibri"/>
              </a:rPr>
              <a:t>Esses modelos e visões são a base para o entendimento dos processos relevantes, e fundamentam todas as outras atividades relativas a BI.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Entendimento</a:t>
            </a:r>
            <a:endParaRPr/>
          </a:p>
        </p:txBody>
      </p:sp>
      <p:sp>
        <p:nvSpPr>
          <p:cNvPr id="195" name="Google Shape;195;p6"/>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3200"/>
              <a:buFont typeface="Calibri"/>
              <a:buChar char=" "/>
            </a:pPr>
            <a:r>
              <a:rPr b="0" i="0" lang="en-US" sz="3200" u="none" cap="none" strike="noStrike">
                <a:solidFill>
                  <a:srgbClr val="404040"/>
                </a:solidFill>
                <a:latin typeface="Calibri"/>
                <a:ea typeface="Calibri"/>
                <a:cs typeface="Calibri"/>
                <a:sym typeface="Calibri"/>
              </a:rPr>
              <a:t>Percepção de aspectos chave dos sistemas que são objetos de negócios, que podem ser controlados e modificados para melhorar a eficiência e a eficácia dos processos.</a:t>
            </a:r>
            <a:endParaRPr b="0" i="0" sz="3200" u="none" cap="none" strike="noStrike">
              <a:solidFill>
                <a:srgbClr val="404040"/>
              </a:solidFill>
              <a:latin typeface="Calibri"/>
              <a:ea typeface="Calibri"/>
              <a:cs typeface="Calibri"/>
              <a:sym typeface="Calibri"/>
            </a:endParaRPr>
          </a:p>
          <a:p>
            <a:pPr indent="30163" lvl="0" marL="90487" marR="0" rtl="0" algn="l">
              <a:lnSpc>
                <a:spcPct val="90000"/>
              </a:lnSpc>
              <a:spcBef>
                <a:spcPts val="0"/>
              </a:spcBef>
              <a:spcAft>
                <a:spcPts val="0"/>
              </a:spcAft>
              <a:buSzPts val="1300"/>
              <a:buChar char=" "/>
            </a:pPr>
            <a:r>
              <a:t/>
            </a:r>
            <a:endParaRPr sz="1300"/>
          </a:p>
          <a:p>
            <a:pPr indent="-182561" lvl="1" marL="382587" marR="0" rtl="0" algn="l">
              <a:lnSpc>
                <a:spcPct val="90000"/>
              </a:lnSpc>
              <a:spcBef>
                <a:spcPts val="400"/>
              </a:spcBef>
              <a:spcAft>
                <a:spcPts val="0"/>
              </a:spcAft>
              <a:buClr>
                <a:schemeClr val="accent1"/>
              </a:buClr>
              <a:buSzPts val="2800"/>
              <a:buFont typeface="Calibri"/>
              <a:buChar char="◦"/>
            </a:pPr>
            <a:r>
              <a:rPr b="1" i="0" lang="en-US" sz="2800" u="none" cap="none" strike="noStrike">
                <a:solidFill>
                  <a:srgbClr val="404040"/>
                </a:solidFill>
              </a:rPr>
              <a:t>Eficiência</a:t>
            </a:r>
            <a:r>
              <a:rPr b="0" i="0" lang="en-US" sz="2800" u="none" cap="none" strike="noStrike">
                <a:solidFill>
                  <a:srgbClr val="404040"/>
                </a:solidFill>
                <a:latin typeface="Calibri"/>
                <a:ea typeface="Calibri"/>
                <a:cs typeface="Calibri"/>
                <a:sym typeface="Calibri"/>
              </a:rPr>
              <a:t>: desenvolver processos com mínimo consumo de recursos</a:t>
            </a:r>
            <a:r>
              <a:rPr lang="en-US" sz="2800"/>
              <a:t>.</a:t>
            </a:r>
            <a:r>
              <a:rPr b="0" i="0" lang="en-US" sz="2800" u="none" cap="none" strike="noStrike">
                <a:solidFill>
                  <a:srgbClr val="404040"/>
                </a:solidFill>
                <a:latin typeface="Calibri"/>
                <a:ea typeface="Calibri"/>
                <a:cs typeface="Calibri"/>
                <a:sym typeface="Calibri"/>
              </a:rPr>
              <a:t> “</a:t>
            </a:r>
            <a:r>
              <a:rPr lang="en-US" sz="2500"/>
              <a:t>Foco no </a:t>
            </a:r>
            <a:r>
              <a:rPr b="1" lang="en-US" sz="2500"/>
              <a:t>como </a:t>
            </a:r>
            <a:r>
              <a:rPr lang="en-US" sz="2500"/>
              <a:t>fazer.</a:t>
            </a:r>
            <a:r>
              <a:rPr b="0" i="0" lang="en-US" sz="2800" u="none" cap="none" strike="noStrike">
                <a:solidFill>
                  <a:srgbClr val="404040"/>
                </a:solidFill>
                <a:latin typeface="Calibri"/>
                <a:ea typeface="Calibri"/>
                <a:cs typeface="Calibri"/>
                <a:sym typeface="Calibri"/>
              </a:rPr>
              <a:t>”.</a:t>
            </a:r>
            <a:endParaRPr b="0" i="0" sz="2800" u="none" cap="none" strike="noStrike">
              <a:solidFill>
                <a:srgbClr val="404040"/>
              </a:solidFill>
              <a:latin typeface="Calibri"/>
              <a:ea typeface="Calibri"/>
              <a:cs typeface="Calibri"/>
              <a:sym typeface="Calibri"/>
            </a:endParaRPr>
          </a:p>
          <a:p>
            <a:pPr indent="0" lvl="0" marL="914400" marR="0" rtl="0" algn="l">
              <a:lnSpc>
                <a:spcPct val="90000"/>
              </a:lnSpc>
              <a:spcBef>
                <a:spcPts val="400"/>
              </a:spcBef>
              <a:spcAft>
                <a:spcPts val="0"/>
              </a:spcAft>
              <a:buNone/>
            </a:pPr>
            <a:r>
              <a:t/>
            </a:r>
            <a:endParaRPr sz="1000"/>
          </a:p>
          <a:p>
            <a:pPr indent="-182560" lvl="1" marL="382587" marR="0" rtl="0" algn="l">
              <a:lnSpc>
                <a:spcPct val="90000"/>
              </a:lnSpc>
              <a:spcBef>
                <a:spcPts val="600"/>
              </a:spcBef>
              <a:spcAft>
                <a:spcPts val="0"/>
              </a:spcAft>
              <a:buClr>
                <a:schemeClr val="accent1"/>
              </a:buClr>
              <a:buSzPts val="2800"/>
              <a:buFont typeface="Calibri"/>
              <a:buChar char="◦"/>
            </a:pPr>
            <a:r>
              <a:rPr b="1" i="0" lang="en-US" sz="2800" u="none" cap="none" strike="noStrike">
                <a:solidFill>
                  <a:srgbClr val="404040"/>
                </a:solidFill>
              </a:rPr>
              <a:t>Eficácia</a:t>
            </a:r>
            <a:r>
              <a:rPr b="0" i="0" lang="en-US" sz="2800" u="none" cap="none" strike="noStrike">
                <a:solidFill>
                  <a:srgbClr val="404040"/>
                </a:solidFill>
                <a:latin typeface="Calibri"/>
                <a:ea typeface="Calibri"/>
                <a:cs typeface="Calibri"/>
                <a:sym typeface="Calibri"/>
              </a:rPr>
              <a:t>: identificar corretamente quais processos desenvolver para atingir determinados objetivos</a:t>
            </a:r>
            <a:r>
              <a:rPr lang="en-US" sz="2800"/>
              <a:t>.</a:t>
            </a:r>
            <a:r>
              <a:rPr b="0" i="0" lang="en-US" sz="2800" u="none" cap="none" strike="noStrike">
                <a:solidFill>
                  <a:srgbClr val="404040"/>
                </a:solidFill>
                <a:latin typeface="Calibri"/>
                <a:ea typeface="Calibri"/>
                <a:cs typeface="Calibri"/>
                <a:sym typeface="Calibri"/>
              </a:rPr>
              <a:t> “</a:t>
            </a:r>
            <a:r>
              <a:rPr lang="en-US" sz="2800"/>
              <a:t>Foco no </a:t>
            </a:r>
            <a:r>
              <a:rPr b="1" lang="en-US" sz="2800"/>
              <a:t>o que</a:t>
            </a:r>
            <a:r>
              <a:rPr lang="en-US" sz="2800"/>
              <a:t> deve ser feito</a:t>
            </a:r>
            <a:r>
              <a:rPr b="0" i="0" lang="en-US" sz="2800" u="none" cap="none" strike="noStrike">
                <a:solidFill>
                  <a:srgbClr val="404040"/>
                </a:solidFill>
                <a:latin typeface="Calibri"/>
                <a:ea typeface="Calibri"/>
                <a:cs typeface="Calibri"/>
                <a:sym typeface="Calibri"/>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Entendimento: exemplo</a:t>
            </a:r>
            <a:endParaRPr/>
          </a:p>
        </p:txBody>
      </p:sp>
      <p:sp>
        <p:nvSpPr>
          <p:cNvPr id="201" name="Google Shape;201;p7"/>
          <p:cNvSpPr txBox="1"/>
          <p:nvPr>
            <p:ph idx="1" type="body"/>
          </p:nvPr>
        </p:nvSpPr>
        <p:spPr>
          <a:xfrm>
            <a:off x="1004340" y="1989137"/>
            <a:ext cx="8364511" cy="4392612"/>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800"/>
              <a:buFont typeface="Calibri"/>
              <a:buChar char=" "/>
            </a:pPr>
            <a:r>
              <a:rPr b="0" i="0" lang="en-US" sz="2800" u="none" cap="none" strike="noStrike">
                <a:solidFill>
                  <a:srgbClr val="404040"/>
                </a:solidFill>
                <a:latin typeface="Calibri"/>
                <a:ea typeface="Calibri"/>
                <a:cs typeface="Calibri"/>
                <a:sym typeface="Calibri"/>
              </a:rPr>
              <a:t>Uma rede varejista (ex.:supermercados) apresenta uma grande disparidade de lucratividade em suas lojas.</a:t>
            </a:r>
            <a:endParaRPr b="0" i="0" sz="2800" u="none" cap="none" strike="noStrike">
              <a:solidFill>
                <a:srgbClr val="404040"/>
              </a:solidFill>
              <a:latin typeface="Calibri"/>
              <a:ea typeface="Calibri"/>
              <a:cs typeface="Calibri"/>
              <a:sym typeface="Calibri"/>
            </a:endParaRPr>
          </a:p>
          <a:p>
            <a:pPr indent="-90487" lvl="0" marL="90487" marR="0" rtl="0" algn="l">
              <a:lnSpc>
                <a:spcPct val="90000"/>
              </a:lnSpc>
              <a:spcBef>
                <a:spcPts val="0"/>
              </a:spcBef>
              <a:spcAft>
                <a:spcPts val="0"/>
              </a:spcAft>
              <a:buClr>
                <a:schemeClr val="accent1"/>
              </a:buClr>
              <a:buSzPts val="2800"/>
              <a:buFont typeface="Calibri"/>
              <a:buChar char=" "/>
            </a:pPr>
            <a:r>
              <a:rPr b="0" i="0" lang="en-US" sz="2800" u="none" cap="none" strike="noStrike">
                <a:solidFill>
                  <a:srgbClr val="404040"/>
                </a:solidFill>
                <a:latin typeface="Calibri"/>
                <a:ea typeface="Calibri"/>
                <a:cs typeface="Calibri"/>
                <a:sym typeface="Calibri"/>
              </a:rPr>
              <a:t> </a:t>
            </a:r>
            <a:endParaRPr/>
          </a:p>
          <a:p>
            <a:pPr indent="-90487" lvl="0" marL="90487" marR="0" rtl="0" algn="l">
              <a:lnSpc>
                <a:spcPct val="90000"/>
              </a:lnSpc>
              <a:spcBef>
                <a:spcPts val="0"/>
              </a:spcBef>
              <a:spcAft>
                <a:spcPts val="0"/>
              </a:spcAft>
              <a:buClr>
                <a:schemeClr val="accent1"/>
              </a:buClr>
              <a:buSzPts val="2800"/>
              <a:buFont typeface="Calibri"/>
              <a:buChar char=" "/>
            </a:pPr>
            <a:r>
              <a:rPr b="0" i="0" lang="en-US" sz="2800" u="none" cap="none" strike="noStrike">
                <a:solidFill>
                  <a:srgbClr val="404040"/>
                </a:solidFill>
                <a:latin typeface="Calibri"/>
                <a:ea typeface="Calibri"/>
                <a:cs typeface="Calibri"/>
                <a:sym typeface="Calibri"/>
              </a:rPr>
              <a:t>A alta gerência poderia </a:t>
            </a:r>
            <a:r>
              <a:rPr b="1" i="0" lang="en-US" sz="2800" u="none" cap="none" strike="noStrike">
                <a:solidFill>
                  <a:srgbClr val="404040"/>
                </a:solidFill>
              </a:rPr>
              <a:t>se concentrar nas lojas de baixa lucratividade</a:t>
            </a:r>
            <a:r>
              <a:rPr b="0" i="0" lang="en-US" sz="2800" u="none" cap="none" strike="noStrike">
                <a:solidFill>
                  <a:srgbClr val="404040"/>
                </a:solidFill>
                <a:latin typeface="Calibri"/>
                <a:ea typeface="Calibri"/>
                <a:cs typeface="Calibri"/>
                <a:sym typeface="Calibri"/>
              </a:rPr>
              <a:t> para procurar entender o que ocorre de errado nessas lojas, mas um bom </a:t>
            </a:r>
            <a:r>
              <a:rPr b="1" i="1" lang="en-US" sz="2800" u="none" cap="none" strike="noStrike">
                <a:solidFill>
                  <a:srgbClr val="404040"/>
                </a:solidFill>
                <a:latin typeface="Calibri"/>
                <a:ea typeface="Calibri"/>
                <a:cs typeface="Calibri"/>
                <a:sym typeface="Calibri"/>
              </a:rPr>
              <a:t>entendimento</a:t>
            </a:r>
            <a:r>
              <a:rPr b="0" i="0" lang="en-US" sz="2800" u="none" cap="none" strike="noStrike">
                <a:solidFill>
                  <a:srgbClr val="404040"/>
                </a:solidFill>
                <a:latin typeface="Calibri"/>
                <a:ea typeface="Calibri"/>
                <a:cs typeface="Calibri"/>
                <a:sym typeface="Calibri"/>
              </a:rPr>
              <a:t> do sistema, que é objeto dos negócios dessa empresa, pode indicar como ação mais adequada </a:t>
            </a:r>
            <a:r>
              <a:rPr b="1" i="0" lang="en-US" sz="2800" u="none" cap="none" strike="noStrike">
                <a:solidFill>
                  <a:srgbClr val="404040"/>
                </a:solidFill>
              </a:rPr>
              <a:t>se concentrar nas lojas de </a:t>
            </a:r>
            <a:r>
              <a:rPr b="1" i="1" lang="en-US" sz="2800" u="none" cap="none" strike="noStrike">
                <a:solidFill>
                  <a:srgbClr val="404040"/>
                </a:solidFill>
                <a:latin typeface="Calibri"/>
                <a:ea typeface="Calibri"/>
                <a:cs typeface="Calibri"/>
                <a:sym typeface="Calibri"/>
              </a:rPr>
              <a:t>alta</a:t>
            </a:r>
            <a:r>
              <a:rPr b="1" i="0" lang="en-US" sz="2800" u="none" cap="none" strike="noStrike">
                <a:solidFill>
                  <a:srgbClr val="404040"/>
                </a:solidFill>
              </a:rPr>
              <a:t> lucratividade</a:t>
            </a:r>
            <a:r>
              <a:rPr b="0" i="0" lang="en-US" sz="2800" u="none" cap="none" strike="noStrike">
                <a:solidFill>
                  <a:srgbClr val="404040"/>
                </a:solidFill>
                <a:latin typeface="Calibri"/>
                <a:ea typeface="Calibri"/>
                <a:cs typeface="Calibri"/>
                <a:sym typeface="Calibri"/>
              </a:rPr>
              <a:t>, para procurar entender o que ocorre nessas lojas que deve ser imitado por todas as outras.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Ação</a:t>
            </a:r>
            <a:endParaRPr/>
          </a:p>
        </p:txBody>
      </p:sp>
      <p:sp>
        <p:nvSpPr>
          <p:cNvPr id="207" name="Google Shape;207;p8"/>
          <p:cNvSpPr txBox="1"/>
          <p:nvPr>
            <p:ph idx="1" type="body"/>
          </p:nvPr>
        </p:nvSpPr>
        <p:spPr>
          <a:xfrm>
            <a:off x="892175" y="2143593"/>
            <a:ext cx="8172450" cy="3725394"/>
          </a:xfrm>
          <a:prstGeom prst="rect">
            <a:avLst/>
          </a:prstGeom>
          <a:noFill/>
          <a:ln>
            <a:noFill/>
          </a:ln>
        </p:spPr>
        <p:txBody>
          <a:bodyPr anchorCtr="0" anchor="t" bIns="45700" lIns="0" spcFirstLastPara="1" rIns="0" wrap="square" tIns="45700">
            <a:normAutofit lnSpcReduction="10000"/>
          </a:bodyPr>
          <a:lstStyle/>
          <a:p>
            <a:pPr indent="-90487" lvl="0" marL="90487" marR="0" rtl="0" algn="l">
              <a:lnSpc>
                <a:spcPct val="80000"/>
              </a:lnSpc>
              <a:spcBef>
                <a:spcPts val="0"/>
              </a:spcBef>
              <a:spcAft>
                <a:spcPts val="0"/>
              </a:spcAft>
              <a:buClr>
                <a:schemeClr val="accent1"/>
              </a:buClr>
              <a:buSzPts val="3600"/>
              <a:buFont typeface="Calibri"/>
              <a:buChar char=" "/>
            </a:pPr>
            <a:r>
              <a:rPr b="0" i="0" lang="en-US" sz="3600" u="none" cap="none" strike="noStrike">
                <a:solidFill>
                  <a:srgbClr val="404040"/>
                </a:solidFill>
                <a:latin typeface="Calibri"/>
                <a:ea typeface="Calibri"/>
                <a:cs typeface="Calibri"/>
                <a:sym typeface="Calibri"/>
              </a:rPr>
              <a:t>Tendo formulado um modelo ou visão de um sistema e entendido seus problemas, dois passos conjugados devem ocorrer: </a:t>
            </a:r>
            <a:r>
              <a:rPr b="1" i="1" lang="en-US" sz="3600" u="none" cap="none" strike="noStrike">
                <a:solidFill>
                  <a:srgbClr val="404040"/>
                </a:solidFill>
                <a:latin typeface="Calibri"/>
                <a:ea typeface="Calibri"/>
                <a:cs typeface="Calibri"/>
                <a:sym typeface="Calibri"/>
              </a:rPr>
              <a:t>decisão</a:t>
            </a:r>
            <a:r>
              <a:rPr b="0" i="0" lang="en-US" sz="3600" u="none" cap="none" strike="noStrike">
                <a:solidFill>
                  <a:srgbClr val="404040"/>
                </a:solidFill>
                <a:latin typeface="Calibri"/>
                <a:ea typeface="Calibri"/>
                <a:cs typeface="Calibri"/>
                <a:sym typeface="Calibri"/>
              </a:rPr>
              <a:t> e </a:t>
            </a:r>
            <a:r>
              <a:rPr b="1" i="1" lang="en-US" sz="3600" u="none" cap="none" strike="noStrike">
                <a:solidFill>
                  <a:srgbClr val="404040"/>
                </a:solidFill>
                <a:latin typeface="Calibri"/>
                <a:ea typeface="Calibri"/>
                <a:cs typeface="Calibri"/>
                <a:sym typeface="Calibri"/>
              </a:rPr>
              <a:t>ação</a:t>
            </a:r>
            <a:r>
              <a:rPr b="0" i="0" lang="en-US" sz="3600" u="none" cap="none" strike="noStrike">
                <a:solidFill>
                  <a:srgbClr val="404040"/>
                </a:solidFill>
                <a:latin typeface="Calibri"/>
                <a:ea typeface="Calibri"/>
                <a:cs typeface="Calibri"/>
                <a:sym typeface="Calibri"/>
              </a:rPr>
              <a:t>. </a:t>
            </a:r>
            <a:endParaRPr b="0" i="0" sz="3600" u="none" cap="none" strike="noStrike">
              <a:solidFill>
                <a:srgbClr val="404040"/>
              </a:solidFill>
              <a:latin typeface="Calibri"/>
              <a:ea typeface="Calibri"/>
              <a:cs typeface="Calibri"/>
              <a:sym typeface="Calibri"/>
            </a:endParaRPr>
          </a:p>
          <a:p>
            <a:pPr indent="-457200" lvl="1" marL="914400" marR="0" rtl="0" algn="l">
              <a:lnSpc>
                <a:spcPct val="80000"/>
              </a:lnSpc>
              <a:spcBef>
                <a:spcPts val="0"/>
              </a:spcBef>
              <a:spcAft>
                <a:spcPts val="0"/>
              </a:spcAft>
              <a:buClr>
                <a:schemeClr val="accent1"/>
              </a:buClr>
              <a:buSzPts val="3600"/>
              <a:buFont typeface="Calibri"/>
              <a:buChar char="◦"/>
            </a:pPr>
            <a:r>
              <a:rPr b="0" i="0" lang="en-US" sz="3600" u="none" cap="none" strike="noStrike">
                <a:solidFill>
                  <a:srgbClr val="404040"/>
                </a:solidFill>
                <a:latin typeface="Calibri"/>
                <a:ea typeface="Calibri"/>
                <a:cs typeface="Calibri"/>
                <a:sym typeface="Calibri"/>
              </a:rPr>
              <a:t>A </a:t>
            </a:r>
            <a:r>
              <a:rPr b="1" i="0" lang="en-US" sz="3600" u="none" cap="none" strike="noStrike">
                <a:solidFill>
                  <a:srgbClr val="404040"/>
                </a:solidFill>
              </a:rPr>
              <a:t>decisão </a:t>
            </a:r>
            <a:r>
              <a:rPr b="0" i="0" lang="en-US" sz="3600" u="none" cap="none" strike="noStrike">
                <a:solidFill>
                  <a:srgbClr val="404040"/>
                </a:solidFill>
                <a:latin typeface="Calibri"/>
                <a:ea typeface="Calibri"/>
                <a:cs typeface="Calibri"/>
                <a:sym typeface="Calibri"/>
              </a:rPr>
              <a:t>indica o que deve ser feito – é o resultado direto e imediato da análise e do entendimento. </a:t>
            </a:r>
            <a:endParaRPr b="0" i="0" sz="3600" u="none" cap="none" strike="noStrike">
              <a:solidFill>
                <a:srgbClr val="404040"/>
              </a:solidFill>
              <a:latin typeface="Calibri"/>
              <a:ea typeface="Calibri"/>
              <a:cs typeface="Calibri"/>
              <a:sym typeface="Calibri"/>
            </a:endParaRPr>
          </a:p>
          <a:p>
            <a:pPr indent="-457200" lvl="1" marL="914400" marR="0" rtl="0" algn="l">
              <a:lnSpc>
                <a:spcPct val="80000"/>
              </a:lnSpc>
              <a:spcBef>
                <a:spcPts val="0"/>
              </a:spcBef>
              <a:spcAft>
                <a:spcPts val="0"/>
              </a:spcAft>
              <a:buClr>
                <a:schemeClr val="accent1"/>
              </a:buClr>
              <a:buSzPts val="3600"/>
              <a:buFont typeface="Calibri"/>
              <a:buChar char="◦"/>
            </a:pPr>
            <a:r>
              <a:rPr b="0" i="0" lang="en-US" sz="3600" u="none" cap="none" strike="noStrike">
                <a:solidFill>
                  <a:srgbClr val="404040"/>
                </a:solidFill>
                <a:latin typeface="Calibri"/>
                <a:ea typeface="Calibri"/>
                <a:cs typeface="Calibri"/>
                <a:sym typeface="Calibri"/>
              </a:rPr>
              <a:t>A </a:t>
            </a:r>
            <a:r>
              <a:rPr b="1" i="0" lang="en-US" sz="3600" u="none" cap="none" strike="noStrike">
                <a:solidFill>
                  <a:srgbClr val="404040"/>
                </a:solidFill>
              </a:rPr>
              <a:t>ação </a:t>
            </a:r>
            <a:r>
              <a:rPr b="0" i="0" lang="en-US" sz="3600" u="none" cap="none" strike="noStrike">
                <a:solidFill>
                  <a:srgbClr val="404040"/>
                </a:solidFill>
                <a:latin typeface="Calibri"/>
                <a:ea typeface="Calibri"/>
                <a:cs typeface="Calibri"/>
                <a:sym typeface="Calibri"/>
              </a:rPr>
              <a:t>tem poder transformador e confere utilidade à decisão.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Monitoramento</a:t>
            </a:r>
            <a:endParaRPr/>
          </a:p>
        </p:txBody>
      </p:sp>
      <p:sp>
        <p:nvSpPr>
          <p:cNvPr id="213" name="Google Shape;213;p9"/>
          <p:cNvSpPr txBox="1"/>
          <p:nvPr>
            <p:ph idx="1" type="body"/>
          </p:nvPr>
        </p:nvSpPr>
        <p:spPr>
          <a:xfrm>
            <a:off x="1136650" y="2188564"/>
            <a:ext cx="7772400" cy="3759798"/>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3200"/>
              <a:buFont typeface="Calibri"/>
              <a:buChar char=" "/>
            </a:pPr>
            <a:r>
              <a:rPr b="0" i="0" lang="en-US" sz="3200" u="none" cap="none" strike="noStrike">
                <a:solidFill>
                  <a:srgbClr val="404040"/>
                </a:solidFill>
                <a:latin typeface="Calibri"/>
                <a:ea typeface="Calibri"/>
                <a:cs typeface="Calibri"/>
                <a:sym typeface="Calibri"/>
              </a:rPr>
              <a:t>A ação gera resultados, que precisam ser avaliados e comparados com os resultados esperados. </a:t>
            </a:r>
            <a:endParaRPr b="0" i="0" sz="3200" u="none" cap="none" strike="noStrike">
              <a:solidFill>
                <a:srgbClr val="404040"/>
              </a:solidFill>
              <a:latin typeface="Calibri"/>
              <a:ea typeface="Calibri"/>
              <a:cs typeface="Calibri"/>
              <a:sym typeface="Calibri"/>
            </a:endParaRPr>
          </a:p>
          <a:p>
            <a:pPr indent="-90487" lvl="0" marL="90487" marR="0" rtl="0" algn="l">
              <a:lnSpc>
                <a:spcPct val="90000"/>
              </a:lnSpc>
              <a:spcBef>
                <a:spcPts val="0"/>
              </a:spcBef>
              <a:spcAft>
                <a:spcPts val="0"/>
              </a:spcAft>
              <a:buClr>
                <a:schemeClr val="accent1"/>
              </a:buClr>
              <a:buSzPts val="3200"/>
              <a:buFont typeface="Calibri"/>
              <a:buChar char=" "/>
            </a:pPr>
            <a:r>
              <a:rPr b="0" i="0" lang="en-US" sz="3200" u="none" cap="none" strike="noStrike">
                <a:solidFill>
                  <a:srgbClr val="404040"/>
                </a:solidFill>
                <a:latin typeface="Calibri"/>
                <a:ea typeface="Calibri"/>
                <a:cs typeface="Calibri"/>
                <a:sym typeface="Calibri"/>
              </a:rPr>
              <a:t>O </a:t>
            </a:r>
            <a:r>
              <a:rPr b="1" i="1" lang="en-US" sz="3200" u="none" cap="none" strike="noStrike">
                <a:solidFill>
                  <a:srgbClr val="404040"/>
                </a:solidFill>
                <a:latin typeface="Calibri"/>
                <a:ea typeface="Calibri"/>
                <a:cs typeface="Calibri"/>
                <a:sym typeface="Calibri"/>
              </a:rPr>
              <a:t>monitoramento </a:t>
            </a:r>
            <a:r>
              <a:rPr b="0" i="0" lang="en-US" sz="3200" u="none" cap="none" strike="noStrike">
                <a:solidFill>
                  <a:srgbClr val="404040"/>
                </a:solidFill>
                <a:latin typeface="Calibri"/>
                <a:ea typeface="Calibri"/>
                <a:cs typeface="Calibri"/>
                <a:sym typeface="Calibri"/>
              </a:rPr>
              <a:t>fecha o ciclo de atividades de BI, permitindo avaliar os resultados de ações e </a:t>
            </a:r>
            <a:r>
              <a:rPr b="1" i="0" lang="en-US" sz="3200" u="none" cap="none" strike="noStrike">
                <a:solidFill>
                  <a:srgbClr val="404040"/>
                </a:solidFill>
              </a:rPr>
              <a:t>levando a um novo ciclo</a:t>
            </a:r>
            <a:r>
              <a:rPr b="0" i="0" lang="en-US" sz="3200" u="none" cap="none" strike="noStrike">
                <a:solidFill>
                  <a:srgbClr val="404040"/>
                </a:solidFill>
                <a:latin typeface="Calibri"/>
                <a:ea typeface="Calibri"/>
                <a:cs typeface="Calibri"/>
                <a:sym typeface="Calibri"/>
              </a:rPr>
              <a:t> que se inicia com um processo de análise do sistema que deve ter sido transformado pelas ações anteriores.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0"/>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Monitoramento</a:t>
            </a:r>
            <a:endParaRPr/>
          </a:p>
        </p:txBody>
      </p:sp>
      <p:sp>
        <p:nvSpPr>
          <p:cNvPr id="219" name="Google Shape;219;p10"/>
          <p:cNvSpPr txBox="1"/>
          <p:nvPr>
            <p:ph idx="1" type="body"/>
          </p:nvPr>
        </p:nvSpPr>
        <p:spPr>
          <a:xfrm>
            <a:off x="892175" y="2133600"/>
            <a:ext cx="8175625" cy="39592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3600"/>
              <a:buFont typeface="Calibri"/>
              <a:buChar char=" "/>
            </a:pPr>
            <a:r>
              <a:rPr b="0" i="0" lang="en-US" sz="3600" u="none" cap="none" strike="noStrike">
                <a:solidFill>
                  <a:srgbClr val="404040"/>
                </a:solidFill>
                <a:latin typeface="Calibri"/>
                <a:ea typeface="Calibri"/>
                <a:cs typeface="Calibri"/>
                <a:sym typeface="Calibri"/>
              </a:rPr>
              <a:t>A análise pode identificar </a:t>
            </a:r>
            <a:r>
              <a:rPr b="1" i="0" lang="en-US" sz="3600" u="none" cap="none" strike="noStrike">
                <a:solidFill>
                  <a:srgbClr val="404040"/>
                </a:solidFill>
              </a:rPr>
              <a:t>disparidades </a:t>
            </a:r>
            <a:r>
              <a:rPr b="0" i="0" lang="en-US" sz="3600" u="none" cap="none" strike="noStrike">
                <a:solidFill>
                  <a:srgbClr val="404040"/>
                </a:solidFill>
                <a:latin typeface="Calibri"/>
                <a:ea typeface="Calibri"/>
                <a:cs typeface="Calibri"/>
                <a:sym typeface="Calibri"/>
              </a:rPr>
              <a:t>entre o </a:t>
            </a:r>
            <a:r>
              <a:rPr b="1" i="0" lang="en-US" sz="3600" u="none" cap="none" strike="noStrike">
                <a:solidFill>
                  <a:srgbClr val="404040"/>
                </a:solidFill>
              </a:rPr>
              <a:t>obtido e o esperado</a:t>
            </a:r>
            <a:r>
              <a:rPr b="0" i="0" lang="en-US" sz="3600" u="none" cap="none" strike="noStrike">
                <a:solidFill>
                  <a:srgbClr val="404040"/>
                </a:solidFill>
                <a:latin typeface="Calibri"/>
                <a:ea typeface="Calibri"/>
                <a:cs typeface="Calibri"/>
                <a:sym typeface="Calibri"/>
              </a:rPr>
              <a:t>, sugerindo o entendimento da necessidade de </a:t>
            </a:r>
            <a:r>
              <a:rPr b="1" i="0" lang="en-US" sz="3600" u="none" cap="none" strike="noStrike">
                <a:solidFill>
                  <a:srgbClr val="404040"/>
                </a:solidFill>
              </a:rPr>
              <a:t>ações corretivas</a:t>
            </a:r>
            <a:r>
              <a:rPr b="0" i="0" lang="en-US" sz="3600" u="none" cap="none" strike="noStrike">
                <a:solidFill>
                  <a:srgbClr val="404040"/>
                </a:solidFill>
                <a:latin typeface="Calibri"/>
                <a:ea typeface="Calibri"/>
                <a:cs typeface="Calibri"/>
                <a:sym typeface="Calibri"/>
              </a:rPr>
              <a:t>, ou então a sintonia entre o obtido e o esperado, sugerindo nesse caso o reforço do curso de ações iniciado anteriormente.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1"/>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Monitoramento </a:t>
            </a:r>
            <a:endParaRPr/>
          </a:p>
        </p:txBody>
      </p:sp>
      <p:sp>
        <p:nvSpPr>
          <p:cNvPr id="225" name="Google Shape;225;p11"/>
          <p:cNvSpPr txBox="1"/>
          <p:nvPr>
            <p:ph idx="1" type="body"/>
          </p:nvPr>
        </p:nvSpPr>
        <p:spPr>
          <a:xfrm>
            <a:off x="892175" y="2413416"/>
            <a:ext cx="8172450" cy="3455571"/>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3600"/>
              <a:buFont typeface="Calibri"/>
              <a:buChar char=" "/>
            </a:pPr>
            <a:r>
              <a:rPr b="0" i="0" lang="en-US" sz="3600" u="none" cap="none" strike="noStrike">
                <a:solidFill>
                  <a:srgbClr val="404040"/>
                </a:solidFill>
                <a:latin typeface="Calibri"/>
                <a:ea typeface="Calibri"/>
                <a:cs typeface="Calibri"/>
                <a:sym typeface="Calibri"/>
              </a:rPr>
              <a:t>O monitoramento ocorre através de </a:t>
            </a:r>
            <a:r>
              <a:rPr b="1" i="1" lang="en-US" sz="3600" u="none" cap="none" strike="noStrike">
                <a:solidFill>
                  <a:srgbClr val="404040"/>
                </a:solidFill>
                <a:latin typeface="Calibri"/>
                <a:ea typeface="Calibri"/>
                <a:cs typeface="Calibri"/>
                <a:sym typeface="Calibri"/>
              </a:rPr>
              <a:t>variáveis de controle</a:t>
            </a:r>
            <a:r>
              <a:rPr b="0" i="0" lang="en-US" sz="3600" u="none" cap="none" strike="noStrike">
                <a:solidFill>
                  <a:srgbClr val="404040"/>
                </a:solidFill>
                <a:latin typeface="Calibri"/>
                <a:ea typeface="Calibri"/>
                <a:cs typeface="Calibri"/>
                <a:sym typeface="Calibri"/>
              </a:rPr>
              <a:t>, pertencentes ao modelo e visão correntes e portanto formulados desde o processo de análise.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2"/>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Facilitadores </a:t>
            </a:r>
            <a:endParaRPr/>
          </a:p>
        </p:txBody>
      </p:sp>
      <p:sp>
        <p:nvSpPr>
          <p:cNvPr id="231" name="Google Shape;231;p12"/>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rmAutofit/>
          </a:bodyPr>
          <a:lstStyle/>
          <a:p>
            <a:pPr indent="-393700" lvl="0" marL="457200" marR="0" rtl="0" algn="l">
              <a:lnSpc>
                <a:spcPct val="90000"/>
              </a:lnSpc>
              <a:spcBef>
                <a:spcPts val="0"/>
              </a:spcBef>
              <a:spcAft>
                <a:spcPts val="0"/>
              </a:spcAft>
              <a:buClr>
                <a:srgbClr val="404040"/>
              </a:buClr>
              <a:buSzPts val="2600"/>
              <a:buFont typeface="Calibri"/>
              <a:buAutoNum type="arabicPeriod"/>
            </a:pPr>
            <a:r>
              <a:rPr b="0" i="0" lang="en-US" sz="2600" u="none" cap="none" strike="noStrike">
                <a:solidFill>
                  <a:srgbClr val="404040"/>
                </a:solidFill>
                <a:latin typeface="Calibri"/>
                <a:ea typeface="Calibri"/>
                <a:cs typeface="Calibri"/>
                <a:sym typeface="Calibri"/>
              </a:rPr>
              <a:t>Tecnologia, em especial, tecnologia de informação.</a:t>
            </a:r>
            <a:endParaRPr/>
          </a:p>
          <a:p>
            <a:pPr indent="-393700" lvl="0" marL="457200" marR="0" rtl="0" algn="l">
              <a:lnSpc>
                <a:spcPct val="90000"/>
              </a:lnSpc>
              <a:spcBef>
                <a:spcPts val="0"/>
              </a:spcBef>
              <a:spcAft>
                <a:spcPts val="0"/>
              </a:spcAft>
              <a:buClr>
                <a:srgbClr val="404040"/>
              </a:buClr>
              <a:buSzPts val="2600"/>
              <a:buFont typeface="Calibri"/>
              <a:buAutoNum type="arabicPeriod"/>
            </a:pPr>
            <a:r>
              <a:rPr b="0" i="0" lang="en-US" sz="2600" u="none" cap="none" strike="noStrike">
                <a:solidFill>
                  <a:srgbClr val="404040"/>
                </a:solidFill>
                <a:latin typeface="Calibri"/>
                <a:ea typeface="Calibri"/>
                <a:cs typeface="Calibri"/>
                <a:sym typeface="Calibri"/>
              </a:rPr>
              <a:t>Disponibilidade de dados.</a:t>
            </a:r>
            <a:endParaRPr/>
          </a:p>
          <a:p>
            <a:pPr indent="-393700" lvl="0" marL="457200" marR="0" rtl="0" algn="l">
              <a:lnSpc>
                <a:spcPct val="90000"/>
              </a:lnSpc>
              <a:spcBef>
                <a:spcPts val="0"/>
              </a:spcBef>
              <a:spcAft>
                <a:spcPts val="0"/>
              </a:spcAft>
              <a:buClr>
                <a:srgbClr val="404040"/>
              </a:buClr>
              <a:buSzPts val="2600"/>
              <a:buFont typeface="Calibri"/>
              <a:buAutoNum type="arabicPeriod"/>
            </a:pPr>
            <a:r>
              <a:rPr b="0" i="0" lang="en-US" sz="2600" u="none" cap="none" strike="noStrike">
                <a:solidFill>
                  <a:srgbClr val="404040"/>
                </a:solidFill>
                <a:latin typeface="Calibri"/>
                <a:ea typeface="Calibri"/>
                <a:cs typeface="Calibri"/>
                <a:sym typeface="Calibri"/>
              </a:rPr>
              <a:t>Infraestrutura de comunicação e redes de computadores.</a:t>
            </a:r>
            <a:endParaRPr/>
          </a:p>
          <a:p>
            <a:pPr indent="-393700" lvl="0" marL="457200" marR="0" rtl="0" algn="l">
              <a:lnSpc>
                <a:spcPct val="90000"/>
              </a:lnSpc>
              <a:spcBef>
                <a:spcPts val="0"/>
              </a:spcBef>
              <a:spcAft>
                <a:spcPts val="0"/>
              </a:spcAft>
              <a:buClr>
                <a:srgbClr val="404040"/>
              </a:buClr>
              <a:buSzPts val="2600"/>
              <a:buFont typeface="Calibri"/>
              <a:buAutoNum type="arabicPeriod"/>
            </a:pPr>
            <a:r>
              <a:rPr b="0" i="0" lang="en-US" sz="2600" u="none" cap="none" strike="noStrike">
                <a:solidFill>
                  <a:srgbClr val="404040"/>
                </a:solidFill>
                <a:latin typeface="Calibri"/>
                <a:ea typeface="Calibri"/>
                <a:cs typeface="Calibri"/>
                <a:sym typeface="Calibri"/>
              </a:rPr>
              <a:t>Padronização de processos de interação para</a:t>
            </a:r>
            <a:r>
              <a:rPr b="0" i="0" lang="en-US" sz="2600" u="none" cap="none" strike="noStrike">
                <a:solidFill>
                  <a:srgbClr val="404040"/>
                </a:solidFill>
                <a:latin typeface="Calibri"/>
                <a:ea typeface="Calibri"/>
                <a:cs typeface="Calibri"/>
                <a:sym typeface="Calibri"/>
              </a:rPr>
              <a:t> </a:t>
            </a:r>
            <a:r>
              <a:rPr b="0" i="0" lang="en-US" sz="2600" u="none" cap="none" strike="noStrike">
                <a:solidFill>
                  <a:srgbClr val="404040"/>
                </a:solidFill>
                <a:latin typeface="Calibri"/>
                <a:ea typeface="Calibri"/>
                <a:cs typeface="Calibri"/>
                <a:sym typeface="Calibri"/>
              </a:rPr>
              <a:t>compartilhamento de conhecimento.</a:t>
            </a:r>
            <a:endParaRPr/>
          </a:p>
          <a:p>
            <a:pPr indent="-393700" lvl="0" marL="457200" marR="0" rtl="0" algn="l">
              <a:lnSpc>
                <a:spcPct val="90000"/>
              </a:lnSpc>
              <a:spcBef>
                <a:spcPts val="0"/>
              </a:spcBef>
              <a:spcAft>
                <a:spcPts val="0"/>
              </a:spcAft>
              <a:buClr>
                <a:srgbClr val="404040"/>
              </a:buClr>
              <a:buSzPts val="2600"/>
              <a:buFont typeface="Calibri"/>
              <a:buAutoNum type="arabicPeriod"/>
            </a:pPr>
            <a:r>
              <a:rPr b="0" i="0" lang="en-US" sz="2600" u="none" cap="none" strike="noStrike">
                <a:solidFill>
                  <a:srgbClr val="404040"/>
                </a:solidFill>
                <a:latin typeface="Calibri"/>
                <a:ea typeface="Calibri"/>
                <a:cs typeface="Calibri"/>
                <a:sym typeface="Calibri"/>
              </a:rPr>
              <a:t>Software especializado para BI.</a:t>
            </a:r>
            <a:endParaRPr/>
          </a:p>
          <a:p>
            <a:pPr indent="-393700" lvl="0" marL="457200" marR="0" rtl="0" algn="l">
              <a:lnSpc>
                <a:spcPct val="90000"/>
              </a:lnSpc>
              <a:spcBef>
                <a:spcPts val="0"/>
              </a:spcBef>
              <a:spcAft>
                <a:spcPts val="0"/>
              </a:spcAft>
              <a:buClr>
                <a:srgbClr val="404040"/>
              </a:buClr>
              <a:buSzPts val="2600"/>
              <a:buFont typeface="Calibri"/>
              <a:buAutoNum type="arabicPeriod"/>
            </a:pPr>
            <a:r>
              <a:rPr b="0" i="0" lang="en-US" sz="2600" u="none" cap="none" strike="noStrike">
                <a:solidFill>
                  <a:srgbClr val="404040"/>
                </a:solidFill>
                <a:latin typeface="Calibri"/>
                <a:ea typeface="Calibri"/>
                <a:cs typeface="Calibri"/>
                <a:sym typeface="Calibri"/>
              </a:rPr>
              <a:t>Recursos humanos capacitados.</a:t>
            </a:r>
            <a:endParaRPr/>
          </a:p>
          <a:p>
            <a:pPr indent="-393700" lvl="0" marL="457200" marR="0" rtl="0" algn="l">
              <a:lnSpc>
                <a:spcPct val="90000"/>
              </a:lnSpc>
              <a:spcBef>
                <a:spcPts val="0"/>
              </a:spcBef>
              <a:spcAft>
                <a:spcPts val="0"/>
              </a:spcAft>
              <a:buClr>
                <a:srgbClr val="404040"/>
              </a:buClr>
              <a:buSzPts val="2600"/>
              <a:buFont typeface="Calibri"/>
              <a:buAutoNum type="arabicPeriod"/>
            </a:pPr>
            <a:r>
              <a:rPr b="0" i="0" lang="en-US" sz="2600" u="none" cap="none" strike="noStrike">
                <a:solidFill>
                  <a:srgbClr val="404040"/>
                </a:solidFill>
                <a:latin typeface="Calibri"/>
                <a:ea typeface="Calibri"/>
                <a:cs typeface="Calibri"/>
                <a:sym typeface="Calibri"/>
              </a:rPr>
              <a:t>Cultura organizacional adequada.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3"/>
          <p:cNvSpPr txBox="1"/>
          <p:nvPr>
            <p:ph type="title"/>
          </p:nvPr>
        </p:nvSpPr>
        <p:spPr>
          <a:xfrm>
            <a:off x="892175" y="287337"/>
            <a:ext cx="8172600" cy="14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Análise multidimensional</a:t>
            </a:r>
            <a:endParaRPr/>
          </a:p>
        </p:txBody>
      </p:sp>
      <p:sp>
        <p:nvSpPr>
          <p:cNvPr id="237" name="Google Shape;237;p13"/>
          <p:cNvSpPr txBox="1"/>
          <p:nvPr>
            <p:ph idx="1" type="body"/>
          </p:nvPr>
        </p:nvSpPr>
        <p:spPr>
          <a:xfrm>
            <a:off x="674557" y="1846262"/>
            <a:ext cx="8390068"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3200"/>
              <a:buFont typeface="Calibri"/>
              <a:buChar char=" "/>
            </a:pPr>
            <a:r>
              <a:rPr b="0" i="0" lang="en-US" sz="3200" u="none" cap="none" strike="noStrike">
                <a:solidFill>
                  <a:srgbClr val="404040"/>
                </a:solidFill>
                <a:latin typeface="Calibri"/>
                <a:ea typeface="Calibri"/>
                <a:cs typeface="Calibri"/>
                <a:sym typeface="Calibri"/>
              </a:rPr>
              <a:t>Ao analisar um conjunto de dados de forma agregada, muitos detalhes permanecem invisíveis. </a:t>
            </a:r>
            <a:endParaRPr/>
          </a:p>
          <a:p>
            <a:pPr indent="-90487" lvl="0" marL="90487" marR="0" rtl="0" algn="l">
              <a:lnSpc>
                <a:spcPct val="90000"/>
              </a:lnSpc>
              <a:spcBef>
                <a:spcPts val="0"/>
              </a:spcBef>
              <a:spcAft>
                <a:spcPts val="0"/>
              </a:spcAft>
              <a:buClr>
                <a:schemeClr val="accent1"/>
              </a:buClr>
              <a:buSzPts val="3200"/>
              <a:buFont typeface="Calibri"/>
              <a:buChar char=" "/>
            </a:pPr>
            <a:r>
              <a:rPr b="0" i="0" lang="en-US" sz="3200" u="none" cap="none" strike="noStrike">
                <a:solidFill>
                  <a:srgbClr val="404040"/>
                </a:solidFill>
                <a:latin typeface="Calibri"/>
                <a:ea typeface="Calibri"/>
                <a:cs typeface="Calibri"/>
                <a:sym typeface="Calibri"/>
              </a:rPr>
              <a:t>A análise dimensional trata os dados agregados como </a:t>
            </a:r>
            <a:r>
              <a:rPr b="0" i="1" lang="en-US" sz="3200" u="none" cap="none" strike="noStrike">
                <a:solidFill>
                  <a:srgbClr val="404040"/>
                </a:solidFill>
                <a:latin typeface="Calibri"/>
                <a:ea typeface="Calibri"/>
                <a:cs typeface="Calibri"/>
                <a:sym typeface="Calibri"/>
              </a:rPr>
              <a:t>projeções</a:t>
            </a:r>
            <a:r>
              <a:rPr b="0" i="0" lang="en-US" sz="3200" u="none" cap="none" strike="noStrike">
                <a:solidFill>
                  <a:srgbClr val="404040"/>
                </a:solidFill>
                <a:latin typeface="Calibri"/>
                <a:ea typeface="Calibri"/>
                <a:cs typeface="Calibri"/>
                <a:sym typeface="Calibri"/>
              </a:rPr>
              <a:t> de um hiper-cubo, mas também possibilita “visualizar” o hiper-cubo de maneira integral.</a:t>
            </a:r>
            <a:endParaRPr/>
          </a:p>
          <a:p>
            <a:pPr indent="-90487" lvl="0" marL="90487" marR="0" rtl="0" algn="l">
              <a:lnSpc>
                <a:spcPct val="90000"/>
              </a:lnSpc>
              <a:spcBef>
                <a:spcPts val="1400"/>
              </a:spcBef>
              <a:spcAft>
                <a:spcPts val="0"/>
              </a:spcAft>
              <a:buClr>
                <a:schemeClr val="accent1"/>
              </a:buClr>
              <a:buSzPts val="3200"/>
              <a:buFont typeface="Calibri"/>
              <a:buChar char=" "/>
            </a:pPr>
            <a:r>
              <a:rPr b="0" i="0" lang="en-US" sz="3200" u="none" cap="none" strike="noStrike">
                <a:solidFill>
                  <a:srgbClr val="404040"/>
                </a:solidFill>
                <a:latin typeface="Calibri"/>
                <a:ea typeface="Calibri"/>
                <a:cs typeface="Calibri"/>
                <a:sym typeface="Calibri"/>
              </a:rPr>
              <a:t>Esses conceitos são explicados mais facilmente através de um exemplo.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type="title"/>
          </p:nvPr>
        </p:nvSpPr>
        <p:spPr>
          <a:xfrm>
            <a:off x="990600" y="277812"/>
            <a:ext cx="84201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Análise dimensional</a:t>
            </a:r>
            <a:endParaRPr/>
          </a:p>
        </p:txBody>
      </p:sp>
      <p:sp>
        <p:nvSpPr>
          <p:cNvPr id="243" name="Google Shape;243;p14"/>
          <p:cNvSpPr txBox="1"/>
          <p:nvPr>
            <p:ph idx="1" type="body"/>
          </p:nvPr>
        </p:nvSpPr>
        <p:spPr>
          <a:xfrm>
            <a:off x="560387" y="1844675"/>
            <a:ext cx="8850312" cy="1296987"/>
          </a:xfrm>
          <a:prstGeom prst="rect">
            <a:avLst/>
          </a:prstGeom>
          <a:noFill/>
          <a:ln>
            <a:noFill/>
          </a:ln>
        </p:spPr>
        <p:txBody>
          <a:bodyPr anchorCtr="0" anchor="t" bIns="45700" lIns="0" spcFirstLastPara="1" rIns="0" wrap="square" tIns="45700">
            <a:noAutofit/>
          </a:bodyPr>
          <a:lstStyle/>
          <a:p>
            <a:pPr indent="-90487" lvl="0" marL="90487" rtl="0" algn="l">
              <a:lnSpc>
                <a:spcPct val="90000"/>
              </a:lnSpc>
              <a:spcBef>
                <a:spcPts val="0"/>
              </a:spcBef>
              <a:spcAft>
                <a:spcPts val="0"/>
              </a:spcAft>
              <a:buClr>
                <a:schemeClr val="accent1"/>
              </a:buClr>
              <a:buSzPts val="2400"/>
              <a:buFont typeface="Calibri"/>
              <a:buChar char=" "/>
            </a:pPr>
            <a:r>
              <a:rPr b="0" i="0" lang="en-US" sz="2400" u="none">
                <a:solidFill>
                  <a:srgbClr val="404040"/>
                </a:solidFill>
                <a:latin typeface="Calibri"/>
                <a:ea typeface="Calibri"/>
                <a:cs typeface="Calibri"/>
                <a:sym typeface="Calibri"/>
              </a:rPr>
              <a:t>Exemplo: dados de vendas por semestre, por produto e por cidade:</a:t>
            </a:r>
            <a:endParaRPr/>
          </a:p>
        </p:txBody>
      </p:sp>
      <p:graphicFrame>
        <p:nvGraphicFramePr>
          <p:cNvPr id="244" name="Google Shape;244;p14"/>
          <p:cNvGraphicFramePr/>
          <p:nvPr/>
        </p:nvGraphicFramePr>
        <p:xfrm>
          <a:off x="2505075" y="3933825"/>
          <a:ext cx="3000000" cy="3000000"/>
        </p:xfrm>
        <a:graphic>
          <a:graphicData uri="http://schemas.openxmlformats.org/drawingml/2006/table">
            <a:tbl>
              <a:tblPr>
                <a:noFill/>
                <a:tableStyleId>{DC5A3380-E486-4B6C-9C3B-EE07157B20C2}</a:tableStyleId>
              </a:tblPr>
              <a:tblGrid>
                <a:gridCol w="1509700"/>
                <a:gridCol w="1514475"/>
              </a:tblGrid>
              <a:tr h="393700">
                <a:tc>
                  <a:txBody>
                    <a:bodyPr/>
                    <a:lstStyle/>
                    <a:p>
                      <a:pPr indent="0" lvl="0" marL="0" marR="0" rtl="0" algn="ctr">
                        <a:lnSpc>
                          <a:spcPct val="100000"/>
                        </a:lnSpc>
                        <a:spcBef>
                          <a:spcPts val="0"/>
                        </a:spcBef>
                        <a:spcAft>
                          <a:spcPts val="0"/>
                        </a:spcAft>
                        <a:buClr>
                          <a:schemeClr val="dk1"/>
                        </a:buClr>
                        <a:buSzPts val="1800"/>
                        <a:buFont typeface="Arial"/>
                        <a:buNone/>
                      </a:pPr>
                      <a:r>
                        <a:rPr b="1" i="1" lang="en-US" sz="1800" u="none" cap="none" strike="noStrike">
                          <a:solidFill>
                            <a:schemeClr val="dk1"/>
                          </a:solidFill>
                          <a:latin typeface="Arial"/>
                          <a:ea typeface="Arial"/>
                          <a:cs typeface="Arial"/>
                          <a:sym typeface="Arial"/>
                        </a:rPr>
                        <a:t>Produto  </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1" lang="en-US" sz="1800" u="none" cap="none" strike="noStrike">
                          <a:solidFill>
                            <a:schemeClr val="dk1"/>
                          </a:solidFill>
                          <a:latin typeface="Arial"/>
                          <a:ea typeface="Arial"/>
                          <a:cs typeface="Arial"/>
                          <a:sym typeface="Arial"/>
                        </a:rPr>
                        <a:t>Vendas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Banana </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16.000,00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37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Laranja  </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16.000,00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45" name="Google Shape;245;p14"/>
          <p:cNvGraphicFramePr/>
          <p:nvPr/>
        </p:nvGraphicFramePr>
        <p:xfrm>
          <a:off x="4737100" y="5229225"/>
          <a:ext cx="3000000" cy="3000000"/>
        </p:xfrm>
        <a:graphic>
          <a:graphicData uri="http://schemas.openxmlformats.org/drawingml/2006/table">
            <a:tbl>
              <a:tblPr>
                <a:noFill/>
                <a:tableStyleId>{DC5A3380-E486-4B6C-9C3B-EE07157B20C2}</a:tableStyleId>
              </a:tblPr>
              <a:tblGrid>
                <a:gridCol w="1506525"/>
                <a:gridCol w="1511300"/>
              </a:tblGrid>
              <a:tr h="384175">
                <a:tc>
                  <a:txBody>
                    <a:bodyPr/>
                    <a:lstStyle/>
                    <a:p>
                      <a:pPr indent="0" lvl="0" marL="0" marR="0" rtl="0" algn="ctr">
                        <a:lnSpc>
                          <a:spcPct val="100000"/>
                        </a:lnSpc>
                        <a:spcBef>
                          <a:spcPts val="0"/>
                        </a:spcBef>
                        <a:spcAft>
                          <a:spcPts val="0"/>
                        </a:spcAft>
                        <a:buClr>
                          <a:schemeClr val="dk1"/>
                        </a:buClr>
                        <a:buSzPts val="1800"/>
                        <a:buFont typeface="Arial"/>
                        <a:buNone/>
                      </a:pPr>
                      <a:r>
                        <a:rPr b="1" i="1" lang="en-US" sz="1800" u="none" cap="none" strike="noStrike">
                          <a:solidFill>
                            <a:schemeClr val="dk1"/>
                          </a:solidFill>
                          <a:latin typeface="Arial"/>
                          <a:ea typeface="Arial"/>
                          <a:cs typeface="Arial"/>
                          <a:sym typeface="Arial"/>
                        </a:rPr>
                        <a:t>Cidade  </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1" lang="en-US" sz="1800" u="none" cap="none" strike="noStrike">
                          <a:solidFill>
                            <a:schemeClr val="dk1"/>
                          </a:solidFill>
                          <a:latin typeface="Arial"/>
                          <a:ea typeface="Arial"/>
                          <a:cs typeface="Arial"/>
                          <a:sym typeface="Arial"/>
                        </a:rPr>
                        <a:t>Vendas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1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Curitiba </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16.000,00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1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Salvador  </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16.000,00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46" name="Google Shape;246;p14"/>
          <p:cNvGraphicFramePr/>
          <p:nvPr/>
        </p:nvGraphicFramePr>
        <p:xfrm>
          <a:off x="1790700" y="2636837"/>
          <a:ext cx="3000000" cy="3000000"/>
        </p:xfrm>
        <a:graphic>
          <a:graphicData uri="http://schemas.openxmlformats.org/drawingml/2006/table">
            <a:tbl>
              <a:tblPr>
                <a:noFill/>
                <a:tableStyleId>{DC5A3380-E486-4B6C-9C3B-EE07157B20C2}</a:tableStyleId>
              </a:tblPr>
              <a:tblGrid>
                <a:gridCol w="1506525"/>
                <a:gridCol w="1511300"/>
              </a:tblGrid>
              <a:tr h="384175">
                <a:tc>
                  <a:txBody>
                    <a:bodyPr/>
                    <a:lstStyle/>
                    <a:p>
                      <a:pPr indent="0" lvl="0" marL="0" marR="0" rtl="0" algn="ctr">
                        <a:lnSpc>
                          <a:spcPct val="100000"/>
                        </a:lnSpc>
                        <a:spcBef>
                          <a:spcPts val="0"/>
                        </a:spcBef>
                        <a:spcAft>
                          <a:spcPts val="0"/>
                        </a:spcAft>
                        <a:buClr>
                          <a:schemeClr val="dk1"/>
                        </a:buClr>
                        <a:buSzPts val="1800"/>
                        <a:buFont typeface="Arial"/>
                        <a:buNone/>
                      </a:pPr>
                      <a:r>
                        <a:rPr b="1" i="1" lang="en-US" sz="1800" u="none" cap="none" strike="noStrike">
                          <a:solidFill>
                            <a:schemeClr val="dk1"/>
                          </a:solidFill>
                          <a:latin typeface="Arial"/>
                          <a:ea typeface="Arial"/>
                          <a:cs typeface="Arial"/>
                          <a:sym typeface="Arial"/>
                        </a:rPr>
                        <a:t>Semestre </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1" lang="en-US" sz="1800" u="none" cap="none" strike="noStrike">
                          <a:solidFill>
                            <a:schemeClr val="dk1"/>
                          </a:solidFill>
                          <a:latin typeface="Arial"/>
                          <a:ea typeface="Arial"/>
                          <a:cs typeface="Arial"/>
                          <a:sym typeface="Arial"/>
                        </a:rPr>
                        <a:t>Vendas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1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Primeiro</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16.000,00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41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Segundo </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16.000,00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04deb80ba6_0_7"/>
          <p:cNvSpPr txBox="1"/>
          <p:nvPr>
            <p:ph type="title"/>
          </p:nvPr>
        </p:nvSpPr>
        <p:spPr>
          <a:xfrm>
            <a:off x="892175" y="287337"/>
            <a:ext cx="8172600" cy="1449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Warehouse </a:t>
            </a:r>
            <a:endParaRPr/>
          </a:p>
          <a:p>
            <a:pPr indent="0" lvl="0" marL="0" rtl="0" algn="l">
              <a:spcBef>
                <a:spcPts val="0"/>
              </a:spcBef>
              <a:spcAft>
                <a:spcPts val="0"/>
              </a:spcAft>
              <a:buNone/>
            </a:pPr>
            <a:r>
              <a:rPr lang="en-US"/>
              <a:t>(Armazém de Dados)</a:t>
            </a:r>
            <a:endParaRPr/>
          </a:p>
        </p:txBody>
      </p:sp>
      <p:sp>
        <p:nvSpPr>
          <p:cNvPr id="122" name="Google Shape;122;g304deb80ba6_0_7"/>
          <p:cNvSpPr txBox="1"/>
          <p:nvPr>
            <p:ph idx="1" type="body"/>
          </p:nvPr>
        </p:nvSpPr>
        <p:spPr>
          <a:xfrm>
            <a:off x="892175" y="1846262"/>
            <a:ext cx="8172600" cy="4022700"/>
          </a:xfrm>
          <a:prstGeom prst="rect">
            <a:avLst/>
          </a:prstGeom>
        </p:spPr>
        <p:txBody>
          <a:bodyPr anchorCtr="0" anchor="t" bIns="45700" lIns="0" spcFirstLastPara="1" rIns="0" wrap="square" tIns="45700">
            <a:noAutofit/>
          </a:bodyPr>
          <a:lstStyle/>
          <a:p>
            <a:pPr indent="0" lvl="0" marL="0" rtl="0" algn="l">
              <a:spcBef>
                <a:spcPts val="1200"/>
              </a:spcBef>
              <a:spcAft>
                <a:spcPts val="0"/>
              </a:spcAft>
              <a:buClr>
                <a:schemeClr val="dk1"/>
              </a:buClr>
              <a:buSzPts val="1100"/>
              <a:buFont typeface="Arial"/>
              <a:buNone/>
            </a:pPr>
            <a:r>
              <a:rPr lang="en-US" sz="2500"/>
              <a:t>O que é: Um repositório centralizado de dados estruturados, usados principalmente para análise e geração de relatórios.</a:t>
            </a:r>
            <a:br>
              <a:rPr lang="en-US" sz="2500"/>
            </a:br>
            <a:endParaRPr sz="2500"/>
          </a:p>
          <a:p>
            <a:pPr indent="0" lvl="0" marL="0" rtl="0" algn="l">
              <a:spcBef>
                <a:spcPts val="1200"/>
              </a:spcBef>
              <a:spcAft>
                <a:spcPts val="0"/>
              </a:spcAft>
              <a:buClr>
                <a:schemeClr val="dk1"/>
              </a:buClr>
              <a:buSzPts val="1100"/>
              <a:buFont typeface="Arial"/>
              <a:buNone/>
            </a:pPr>
            <a:r>
              <a:rPr lang="en-US" sz="2500"/>
              <a:t>Características:</a:t>
            </a:r>
            <a:endParaRPr sz="2500"/>
          </a:p>
          <a:p>
            <a:pPr indent="-374650" lvl="0" marL="914400" rtl="0" algn="l">
              <a:spcBef>
                <a:spcPts val="1200"/>
              </a:spcBef>
              <a:spcAft>
                <a:spcPts val="0"/>
              </a:spcAft>
              <a:buSzPts val="2300"/>
              <a:buChar char="●"/>
            </a:pPr>
            <a:r>
              <a:rPr lang="en-US" sz="2500"/>
              <a:t>Dados organizados em tabelas e colunas (como em bancos relacionais).</a:t>
            </a:r>
            <a:endParaRPr sz="2500"/>
          </a:p>
          <a:p>
            <a:pPr indent="-374650" lvl="0" marL="914400" rtl="0" algn="l">
              <a:spcBef>
                <a:spcPts val="1200"/>
              </a:spcBef>
              <a:spcAft>
                <a:spcPts val="0"/>
              </a:spcAft>
              <a:buSzPts val="2300"/>
              <a:buChar char="●"/>
            </a:pPr>
            <a:r>
              <a:rPr lang="en-US" sz="2500"/>
              <a:t>Ideal para BI (Business Intelligence).</a:t>
            </a:r>
            <a:endParaRPr sz="2500"/>
          </a:p>
          <a:p>
            <a:pPr indent="-374650" lvl="0" marL="914400" rtl="0" algn="l">
              <a:spcBef>
                <a:spcPts val="1200"/>
              </a:spcBef>
              <a:spcAft>
                <a:spcPts val="0"/>
              </a:spcAft>
              <a:buSzPts val="2300"/>
              <a:buChar char="●"/>
            </a:pPr>
            <a:r>
              <a:rPr lang="en-US" sz="2500"/>
              <a:t>Alta performance em consultas analíticas.</a:t>
            </a:r>
            <a:endParaRPr sz="2500"/>
          </a:p>
          <a:p>
            <a:pPr indent="0" lvl="0" marL="0" rtl="0" algn="l">
              <a:spcBef>
                <a:spcPts val="1200"/>
              </a:spcBef>
              <a:spcAft>
                <a:spcPts val="0"/>
              </a:spcAft>
              <a:buClr>
                <a:schemeClr val="dk1"/>
              </a:buClr>
              <a:buSzPts val="1100"/>
              <a:buFont typeface="Arial"/>
              <a:buNone/>
            </a:pPr>
            <a:r>
              <a:rPr lang="en-US" sz="2500"/>
              <a:t>Exemplo de uso: Relatórios financeiros, dashboards de vendas.</a:t>
            </a:r>
            <a:endParaRPr sz="1900">
              <a:solidFill>
                <a:schemeClr val="dk1"/>
              </a:solidFill>
              <a:latin typeface="Arial"/>
              <a:ea typeface="Arial"/>
              <a:cs typeface="Arial"/>
              <a:sym typeface="Arial"/>
            </a:endParaRPr>
          </a:p>
          <a:p>
            <a:pPr indent="0" lvl="0" marL="0" rtl="0" algn="l">
              <a:spcBef>
                <a:spcPts val="1200"/>
              </a:spcBef>
              <a:spcAft>
                <a:spcPts val="0"/>
              </a:spcAft>
              <a:buNone/>
            </a:pPr>
            <a:r>
              <a:t/>
            </a:r>
            <a:endParaRPr sz="2500"/>
          </a:p>
        </p:txBody>
      </p:sp>
      <p:sp>
        <p:nvSpPr>
          <p:cNvPr id="123" name="Google Shape;123;g304deb80ba6_0_7"/>
          <p:cNvSpPr txBox="1"/>
          <p:nvPr>
            <p:ph idx="12" type="sldNum"/>
          </p:nvPr>
        </p:nvSpPr>
        <p:spPr>
          <a:xfrm>
            <a:off x="8043862" y="6459537"/>
            <a:ext cx="1066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FFFFF"/>
              </a:buClr>
              <a:buSzPts val="1000"/>
              <a:buFont typeface="Calibri"/>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990600" y="277812"/>
            <a:ext cx="84201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Análise multidimensional</a:t>
            </a:r>
            <a:endParaRPr/>
          </a:p>
        </p:txBody>
      </p:sp>
      <p:sp>
        <p:nvSpPr>
          <p:cNvPr id="252" name="Google Shape;252;p15"/>
          <p:cNvSpPr txBox="1"/>
          <p:nvPr>
            <p:ph idx="1" type="body"/>
          </p:nvPr>
        </p:nvSpPr>
        <p:spPr>
          <a:xfrm>
            <a:off x="415925" y="1781175"/>
            <a:ext cx="8994775" cy="1143000"/>
          </a:xfrm>
          <a:prstGeom prst="rect">
            <a:avLst/>
          </a:prstGeom>
          <a:noFill/>
          <a:ln>
            <a:noFill/>
          </a:ln>
        </p:spPr>
        <p:txBody>
          <a:bodyPr anchorCtr="0" anchor="t" bIns="45700" lIns="0" spcFirstLastPara="1" rIns="0" wrap="square" tIns="45700">
            <a:noAutofit/>
          </a:bodyPr>
          <a:lstStyle/>
          <a:p>
            <a:pPr indent="-90487" lvl="0" marL="90487" rtl="0" algn="l">
              <a:lnSpc>
                <a:spcPct val="90000"/>
              </a:lnSpc>
              <a:spcBef>
                <a:spcPts val="0"/>
              </a:spcBef>
              <a:spcAft>
                <a:spcPts val="0"/>
              </a:spcAft>
              <a:buClr>
                <a:schemeClr val="accent1"/>
              </a:buClr>
              <a:buSzPts val="2400"/>
              <a:buFont typeface="Calibri"/>
              <a:buChar char=" "/>
            </a:pPr>
            <a:r>
              <a:rPr b="0" i="0" lang="en-US" sz="2400" u="none">
                <a:solidFill>
                  <a:srgbClr val="404040"/>
                </a:solidFill>
                <a:latin typeface="Calibri"/>
                <a:ea typeface="Calibri"/>
                <a:cs typeface="Calibri"/>
                <a:sym typeface="Calibri"/>
              </a:rPr>
              <a:t>Exemplo: dados de vendas por semestre, por produto e por cidade – os mesmos dados apresentados de forma mais detalhada, revelando o “interior do cubo”:</a:t>
            </a:r>
            <a:endParaRPr/>
          </a:p>
        </p:txBody>
      </p:sp>
      <p:graphicFrame>
        <p:nvGraphicFramePr>
          <p:cNvPr id="253" name="Google Shape;253;p15"/>
          <p:cNvGraphicFramePr/>
          <p:nvPr/>
        </p:nvGraphicFramePr>
        <p:xfrm>
          <a:off x="1712912" y="2852737"/>
          <a:ext cx="3000000" cy="3000000"/>
        </p:xfrm>
        <a:graphic>
          <a:graphicData uri="http://schemas.openxmlformats.org/drawingml/2006/table">
            <a:tbl>
              <a:tblPr>
                <a:noFill/>
                <a:tableStyleId>{DC5A3380-E486-4B6C-9C3B-EE07157B20C2}</a:tableStyleId>
              </a:tblPr>
              <a:tblGrid>
                <a:gridCol w="1817675"/>
                <a:gridCol w="1819275"/>
                <a:gridCol w="1817675"/>
                <a:gridCol w="1817675"/>
              </a:tblGrid>
              <a:tr h="365125">
                <a:tc>
                  <a:txBody>
                    <a:bodyPr/>
                    <a:lstStyle/>
                    <a:p>
                      <a:pPr indent="0" lvl="0" marL="0" marR="0" rtl="0" algn="ctr">
                        <a:lnSpc>
                          <a:spcPct val="100000"/>
                        </a:lnSpc>
                        <a:spcBef>
                          <a:spcPts val="0"/>
                        </a:spcBef>
                        <a:spcAft>
                          <a:spcPts val="0"/>
                        </a:spcAft>
                        <a:buClr>
                          <a:schemeClr val="dk1"/>
                        </a:buClr>
                        <a:buSzPts val="1800"/>
                        <a:buFont typeface="Arial"/>
                        <a:buNone/>
                      </a:pPr>
                      <a:r>
                        <a:rPr b="1" i="1" lang="en-US" sz="1800" u="none" cap="none" strike="noStrike">
                          <a:solidFill>
                            <a:schemeClr val="dk1"/>
                          </a:solidFill>
                          <a:latin typeface="Arial"/>
                          <a:ea typeface="Arial"/>
                          <a:cs typeface="Arial"/>
                          <a:sym typeface="Arial"/>
                        </a:rPr>
                        <a:t>Semestre </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1" lang="en-US" sz="1800" u="none" cap="none" strike="noStrike">
                          <a:solidFill>
                            <a:schemeClr val="dk1"/>
                          </a:solidFill>
                          <a:latin typeface="Arial"/>
                          <a:ea typeface="Arial"/>
                          <a:cs typeface="Arial"/>
                          <a:sym typeface="Arial"/>
                        </a:rPr>
                        <a:t>Produto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1" lang="en-US" sz="1800" u="none" cap="none" strike="noStrike">
                          <a:solidFill>
                            <a:schemeClr val="dk1"/>
                          </a:solidFill>
                          <a:latin typeface="Arial"/>
                          <a:ea typeface="Arial"/>
                          <a:cs typeface="Arial"/>
                          <a:sym typeface="Arial"/>
                        </a:rPr>
                        <a:t>Cidade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1" i="1" lang="en-US" sz="1800" u="none" cap="none" strike="noStrike">
                          <a:solidFill>
                            <a:schemeClr val="dk1"/>
                          </a:solidFill>
                          <a:latin typeface="Arial"/>
                          <a:ea typeface="Arial"/>
                          <a:cs typeface="Arial"/>
                          <a:sym typeface="Arial"/>
                        </a:rPr>
                        <a:t>Valor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Primeiro</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Banana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Curitiba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Salvador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Laranja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Curitiba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Salvador</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Segundo</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Banana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Curitiba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Salvador</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Laranja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Curitiba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Salvador</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1.000,00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Análise multidimensional</a:t>
            </a:r>
            <a:endParaRPr/>
          </a:p>
        </p:txBody>
      </p:sp>
      <p:sp>
        <p:nvSpPr>
          <p:cNvPr id="259" name="Google Shape;259;p17"/>
          <p:cNvSpPr txBox="1"/>
          <p:nvPr>
            <p:ph idx="1" type="body"/>
          </p:nvPr>
        </p:nvSpPr>
        <p:spPr>
          <a:xfrm>
            <a:off x="631825" y="2060575"/>
            <a:ext cx="8785225" cy="4032250"/>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800"/>
              <a:buFont typeface="Calibri"/>
              <a:buChar char=" "/>
            </a:pPr>
            <a:r>
              <a:rPr b="0" i="0" lang="en-US" sz="3200" u="none" cap="none" strike="noStrike">
                <a:solidFill>
                  <a:srgbClr val="404040"/>
                </a:solidFill>
                <a:latin typeface="Calibri"/>
                <a:ea typeface="Calibri"/>
                <a:cs typeface="Calibri"/>
                <a:sym typeface="Calibri"/>
              </a:rPr>
              <a:t>A análise multidimensional revela aspectos que podem ser úteis a respeito dos dados, como por exemplo </a:t>
            </a:r>
            <a:r>
              <a:rPr b="1" i="0" lang="en-US" sz="3200" u="none" cap="none" strike="noStrike">
                <a:solidFill>
                  <a:srgbClr val="404040"/>
                </a:solidFill>
              </a:rPr>
              <a:t>características de sazonalidade e regionalização</a:t>
            </a:r>
            <a:r>
              <a:rPr b="0" i="0" lang="en-US" sz="3200" u="none" cap="none" strike="noStrike">
                <a:solidFill>
                  <a:srgbClr val="404040"/>
                </a:solidFill>
                <a:latin typeface="Calibri"/>
                <a:ea typeface="Calibri"/>
                <a:cs typeface="Calibri"/>
                <a:sym typeface="Calibri"/>
              </a:rPr>
              <a:t>.</a:t>
            </a:r>
            <a:endParaRPr sz="2400"/>
          </a:p>
          <a:p>
            <a:pPr indent="-90487" lvl="0" marL="90487" marR="0" rtl="0" algn="l">
              <a:lnSpc>
                <a:spcPct val="90000"/>
              </a:lnSpc>
              <a:spcBef>
                <a:spcPts val="1200"/>
              </a:spcBef>
              <a:spcAft>
                <a:spcPts val="0"/>
              </a:spcAft>
              <a:buClr>
                <a:schemeClr val="accent1"/>
              </a:buClr>
              <a:buSzPts val="2800"/>
              <a:buFont typeface="Calibri"/>
              <a:buChar char=" "/>
            </a:pPr>
            <a:r>
              <a:rPr b="0" i="0" lang="en-US" sz="3200" u="none" cap="none" strike="noStrike">
                <a:solidFill>
                  <a:srgbClr val="404040"/>
                </a:solidFill>
                <a:latin typeface="Calibri"/>
                <a:ea typeface="Calibri"/>
                <a:cs typeface="Calibri"/>
                <a:sym typeface="Calibri"/>
              </a:rPr>
              <a:t>A organização multidimensional de dados é natural e intuitiva, permitindo construir bons modelos para representar informações a respeito dos sistemas analisados.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6"/>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Análise multidimensional</a:t>
            </a:r>
            <a:endParaRPr/>
          </a:p>
        </p:txBody>
      </p:sp>
      <p:sp>
        <p:nvSpPr>
          <p:cNvPr id="265" name="Google Shape;265;p16"/>
          <p:cNvSpPr txBox="1"/>
          <p:nvPr>
            <p:ph idx="1" type="body"/>
          </p:nvPr>
        </p:nvSpPr>
        <p:spPr>
          <a:xfrm>
            <a:off x="273050" y="1930400"/>
            <a:ext cx="9432925" cy="1427162"/>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800"/>
              <a:buFont typeface="Calibri"/>
              <a:buChar char=" "/>
            </a:pPr>
            <a:r>
              <a:rPr b="0" i="0" lang="en-US" sz="2800" u="none" cap="none" strike="noStrike">
                <a:solidFill>
                  <a:srgbClr val="404040"/>
                </a:solidFill>
                <a:latin typeface="Calibri"/>
                <a:ea typeface="Calibri"/>
                <a:cs typeface="Calibri"/>
                <a:sym typeface="Calibri"/>
              </a:rPr>
              <a:t>Exemplo: dados de vendas por semestre, produto e cidade – representação gráfica do cubo:</a:t>
            </a:r>
            <a:endParaRPr/>
          </a:p>
        </p:txBody>
      </p:sp>
      <p:sp>
        <p:nvSpPr>
          <p:cNvPr id="266" name="Google Shape;266;p16"/>
          <p:cNvSpPr/>
          <p:nvPr/>
        </p:nvSpPr>
        <p:spPr>
          <a:xfrm>
            <a:off x="3873500" y="2924175"/>
            <a:ext cx="2447925" cy="2232025"/>
          </a:xfrm>
          <a:prstGeom prst="cube">
            <a:avLst>
              <a:gd fmla="val 25000"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67" name="Google Shape;267;p16"/>
          <p:cNvCxnSpPr/>
          <p:nvPr/>
        </p:nvCxnSpPr>
        <p:spPr>
          <a:xfrm rot="10800000">
            <a:off x="6032500" y="2636837"/>
            <a:ext cx="0" cy="3097212"/>
          </a:xfrm>
          <a:prstGeom prst="straightConnector1">
            <a:avLst/>
          </a:prstGeom>
          <a:noFill/>
          <a:ln cap="flat" cmpd="sng" w="38100">
            <a:solidFill>
              <a:schemeClr val="dk1"/>
            </a:solidFill>
            <a:prstDash val="solid"/>
            <a:miter lim="800000"/>
            <a:headEnd len="sm" w="sm" type="none"/>
            <a:tailEnd len="med" w="med" type="triangle"/>
          </a:ln>
        </p:spPr>
      </p:cxnSp>
      <p:cxnSp>
        <p:nvCxnSpPr>
          <p:cNvPr id="268" name="Google Shape;268;p16"/>
          <p:cNvCxnSpPr/>
          <p:nvPr/>
        </p:nvCxnSpPr>
        <p:spPr>
          <a:xfrm rot="10800000">
            <a:off x="3440112" y="5734050"/>
            <a:ext cx="2592387" cy="0"/>
          </a:xfrm>
          <a:prstGeom prst="straightConnector1">
            <a:avLst/>
          </a:prstGeom>
          <a:noFill/>
          <a:ln cap="flat" cmpd="sng" w="38100">
            <a:solidFill>
              <a:schemeClr val="dk1"/>
            </a:solidFill>
            <a:prstDash val="solid"/>
            <a:miter lim="800000"/>
            <a:headEnd len="sm" w="sm" type="none"/>
            <a:tailEnd len="med" w="med" type="triangle"/>
          </a:ln>
        </p:spPr>
      </p:cxnSp>
      <p:cxnSp>
        <p:nvCxnSpPr>
          <p:cNvPr id="269" name="Google Shape;269;p16"/>
          <p:cNvCxnSpPr/>
          <p:nvPr/>
        </p:nvCxnSpPr>
        <p:spPr>
          <a:xfrm flipH="1" rot="10800000">
            <a:off x="6032500" y="4581525"/>
            <a:ext cx="1152525" cy="1152525"/>
          </a:xfrm>
          <a:prstGeom prst="straightConnector1">
            <a:avLst/>
          </a:prstGeom>
          <a:noFill/>
          <a:ln cap="flat" cmpd="sng" w="38100">
            <a:solidFill>
              <a:schemeClr val="dk1"/>
            </a:solidFill>
            <a:prstDash val="solid"/>
            <a:miter lim="800000"/>
            <a:headEnd len="sm" w="sm" type="none"/>
            <a:tailEnd len="med" w="med" type="triangle"/>
          </a:ln>
        </p:spPr>
      </p:cxnSp>
      <p:sp>
        <p:nvSpPr>
          <p:cNvPr id="270" name="Google Shape;270;p16"/>
          <p:cNvSpPr txBox="1"/>
          <p:nvPr/>
        </p:nvSpPr>
        <p:spPr>
          <a:xfrm>
            <a:off x="4089400" y="5805487"/>
            <a:ext cx="20161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Semestre </a:t>
            </a:r>
            <a:endParaRPr b="0" i="0" sz="1400" u="none" cap="none" strike="noStrike">
              <a:solidFill>
                <a:srgbClr val="000000"/>
              </a:solidFill>
              <a:latin typeface="Arial"/>
              <a:ea typeface="Arial"/>
              <a:cs typeface="Arial"/>
              <a:sym typeface="Arial"/>
            </a:endParaRPr>
          </a:p>
        </p:txBody>
      </p:sp>
      <p:sp>
        <p:nvSpPr>
          <p:cNvPr id="271" name="Google Shape;271;p16"/>
          <p:cNvSpPr txBox="1"/>
          <p:nvPr/>
        </p:nvSpPr>
        <p:spPr>
          <a:xfrm rot="-2880000">
            <a:off x="6180137" y="4938712"/>
            <a:ext cx="1655762"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Produto </a:t>
            </a:r>
            <a:endParaRPr b="0" i="0" sz="1400" u="none" cap="none" strike="noStrike">
              <a:solidFill>
                <a:srgbClr val="000000"/>
              </a:solidFill>
              <a:latin typeface="Arial"/>
              <a:ea typeface="Arial"/>
              <a:cs typeface="Arial"/>
              <a:sym typeface="Arial"/>
            </a:endParaRPr>
          </a:p>
        </p:txBody>
      </p:sp>
      <p:sp>
        <p:nvSpPr>
          <p:cNvPr id="272" name="Google Shape;272;p16"/>
          <p:cNvSpPr txBox="1"/>
          <p:nvPr/>
        </p:nvSpPr>
        <p:spPr>
          <a:xfrm rot="-5400000">
            <a:off x="5561806" y="3285331"/>
            <a:ext cx="20161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Cidade </a:t>
            </a:r>
            <a:endParaRPr b="0" i="0" sz="1400" u="none" cap="none" strike="noStrike">
              <a:solidFill>
                <a:srgbClr val="000000"/>
              </a:solidFill>
              <a:latin typeface="Arial"/>
              <a:ea typeface="Arial"/>
              <a:cs typeface="Arial"/>
              <a:sym typeface="Arial"/>
            </a:endParaRPr>
          </a:p>
        </p:txBody>
      </p:sp>
      <p:cxnSp>
        <p:nvCxnSpPr>
          <p:cNvPr id="273" name="Google Shape;273;p16"/>
          <p:cNvCxnSpPr/>
          <p:nvPr/>
        </p:nvCxnSpPr>
        <p:spPr>
          <a:xfrm>
            <a:off x="4808537" y="3500437"/>
            <a:ext cx="0" cy="1657350"/>
          </a:xfrm>
          <a:prstGeom prst="straightConnector1">
            <a:avLst/>
          </a:prstGeom>
          <a:noFill/>
          <a:ln cap="flat" cmpd="sng" w="9525">
            <a:solidFill>
              <a:schemeClr val="dk1"/>
            </a:solidFill>
            <a:prstDash val="solid"/>
            <a:miter lim="800000"/>
            <a:headEnd len="sm" w="sm" type="none"/>
            <a:tailEnd len="sm" w="sm" type="none"/>
          </a:ln>
        </p:spPr>
      </p:cxnSp>
      <p:cxnSp>
        <p:nvCxnSpPr>
          <p:cNvPr id="274" name="Google Shape;274;p16"/>
          <p:cNvCxnSpPr/>
          <p:nvPr/>
        </p:nvCxnSpPr>
        <p:spPr>
          <a:xfrm flipH="1" rot="10800000">
            <a:off x="4808537" y="2924175"/>
            <a:ext cx="576262" cy="576262"/>
          </a:xfrm>
          <a:prstGeom prst="straightConnector1">
            <a:avLst/>
          </a:prstGeom>
          <a:noFill/>
          <a:ln cap="flat" cmpd="sng" w="9525">
            <a:solidFill>
              <a:schemeClr val="dk1"/>
            </a:solidFill>
            <a:prstDash val="solid"/>
            <a:miter lim="800000"/>
            <a:headEnd len="sm" w="sm" type="none"/>
            <a:tailEnd len="sm" w="sm" type="none"/>
          </a:ln>
        </p:spPr>
      </p:cxnSp>
      <p:cxnSp>
        <p:nvCxnSpPr>
          <p:cNvPr id="275" name="Google Shape;275;p16"/>
          <p:cNvCxnSpPr/>
          <p:nvPr/>
        </p:nvCxnSpPr>
        <p:spPr>
          <a:xfrm>
            <a:off x="3873500" y="4292600"/>
            <a:ext cx="1871662" cy="0"/>
          </a:xfrm>
          <a:prstGeom prst="straightConnector1">
            <a:avLst/>
          </a:prstGeom>
          <a:noFill/>
          <a:ln cap="flat" cmpd="sng" w="9525">
            <a:solidFill>
              <a:schemeClr val="dk1"/>
            </a:solidFill>
            <a:prstDash val="solid"/>
            <a:miter lim="800000"/>
            <a:headEnd len="sm" w="sm" type="none"/>
            <a:tailEnd len="sm" w="sm" type="none"/>
          </a:ln>
        </p:spPr>
      </p:cxnSp>
      <p:cxnSp>
        <p:nvCxnSpPr>
          <p:cNvPr id="276" name="Google Shape;276;p16"/>
          <p:cNvCxnSpPr/>
          <p:nvPr/>
        </p:nvCxnSpPr>
        <p:spPr>
          <a:xfrm flipH="1" rot="10800000">
            <a:off x="5745162" y="3716337"/>
            <a:ext cx="576262" cy="576262"/>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type="title"/>
          </p:nvPr>
        </p:nvSpPr>
        <p:spPr>
          <a:xfrm>
            <a:off x="469175" y="287325"/>
            <a:ext cx="8969400" cy="14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OLAP </a:t>
            </a:r>
            <a:r>
              <a:rPr lang="en-US"/>
              <a:t>- On-line Analytical Processing</a:t>
            </a:r>
            <a:endParaRPr/>
          </a:p>
        </p:txBody>
      </p:sp>
      <p:sp>
        <p:nvSpPr>
          <p:cNvPr id="282" name="Google Shape;282;p21"/>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rmAutofit/>
          </a:bodyPr>
          <a:lstStyle/>
          <a:p>
            <a:pPr indent="-90487" lvl="0" marL="90487" marR="0" rtl="0" algn="l">
              <a:lnSpc>
                <a:spcPct val="80000"/>
              </a:lnSpc>
              <a:spcBef>
                <a:spcPts val="0"/>
              </a:spcBef>
              <a:spcAft>
                <a:spcPts val="0"/>
              </a:spcAft>
              <a:buClr>
                <a:schemeClr val="accent1"/>
              </a:buClr>
              <a:buSzPts val="3200"/>
              <a:buFont typeface="Calibri"/>
              <a:buChar char=" "/>
            </a:pPr>
            <a:r>
              <a:rPr b="0" i="0" lang="en-US" sz="3200" u="none">
                <a:solidFill>
                  <a:srgbClr val="404040"/>
                </a:solidFill>
                <a:latin typeface="Calibri"/>
                <a:ea typeface="Calibri"/>
                <a:cs typeface="Calibri"/>
                <a:sym typeface="Calibri"/>
              </a:rPr>
              <a:t>OLAP é a sigla em inglês para </a:t>
            </a:r>
            <a:r>
              <a:rPr b="1" i="1" lang="en-US" sz="3200" u="none">
                <a:solidFill>
                  <a:srgbClr val="404040"/>
                </a:solidFill>
                <a:latin typeface="Calibri"/>
                <a:ea typeface="Calibri"/>
                <a:cs typeface="Calibri"/>
                <a:sym typeface="Calibri"/>
              </a:rPr>
              <a:t>processamento online analítico</a:t>
            </a:r>
            <a:r>
              <a:rPr b="0" i="1" lang="en-US" sz="3200" u="none">
                <a:solidFill>
                  <a:srgbClr val="404040"/>
                </a:solidFill>
                <a:latin typeface="Calibri"/>
                <a:ea typeface="Calibri"/>
                <a:cs typeface="Calibri"/>
                <a:sym typeface="Calibri"/>
              </a:rPr>
              <a:t> (online analytical processing). </a:t>
            </a:r>
            <a:r>
              <a:rPr b="0" i="0" lang="en-US" sz="3200" u="none">
                <a:solidFill>
                  <a:srgbClr val="404040"/>
                </a:solidFill>
                <a:latin typeface="Calibri"/>
                <a:ea typeface="Calibri"/>
                <a:cs typeface="Calibri"/>
                <a:sym typeface="Calibri"/>
              </a:rPr>
              <a:t>Os sistemas para OLAP permitem pesquisar os dados de um banco de dados de maneiras diversificadas e flexíveis. </a:t>
            </a:r>
            <a:endParaRPr/>
          </a:p>
          <a:p>
            <a:pPr indent="-90487" lvl="0" marL="90487" marR="0" rtl="0" algn="l">
              <a:lnSpc>
                <a:spcPct val="80000"/>
              </a:lnSpc>
              <a:spcBef>
                <a:spcPts val="1400"/>
              </a:spcBef>
              <a:spcAft>
                <a:spcPts val="0"/>
              </a:spcAft>
              <a:buClr>
                <a:schemeClr val="accent1"/>
              </a:buClr>
              <a:buSzPts val="3200"/>
              <a:buFont typeface="Calibri"/>
              <a:buChar char=" "/>
            </a:pPr>
            <a:r>
              <a:rPr b="0" i="0" lang="en-US" sz="3200" u="none">
                <a:solidFill>
                  <a:srgbClr val="404040"/>
                </a:solidFill>
                <a:latin typeface="Calibri"/>
                <a:ea typeface="Calibri"/>
                <a:cs typeface="Calibri"/>
                <a:sym typeface="Calibri"/>
              </a:rPr>
              <a:t>Conceitualmente, esses dados devem ser organizados em </a:t>
            </a:r>
            <a:r>
              <a:rPr b="1" i="1" lang="en-US" sz="3200" u="none">
                <a:solidFill>
                  <a:srgbClr val="404040"/>
                </a:solidFill>
                <a:latin typeface="Calibri"/>
                <a:ea typeface="Calibri"/>
                <a:cs typeface="Calibri"/>
                <a:sym typeface="Calibri"/>
              </a:rPr>
              <a:t>dimensões</a:t>
            </a:r>
            <a:r>
              <a:rPr b="0" i="0" lang="en-US" sz="3200" u="none">
                <a:solidFill>
                  <a:srgbClr val="404040"/>
                </a:solidFill>
                <a:latin typeface="Calibri"/>
                <a:ea typeface="Calibri"/>
                <a:cs typeface="Calibri"/>
                <a:sym typeface="Calibri"/>
              </a:rPr>
              <a:t> (os eixos sobre os quais é construído o hiper-cubo) e </a:t>
            </a:r>
            <a:r>
              <a:rPr b="1" i="1" lang="en-US" sz="3200" u="none">
                <a:solidFill>
                  <a:srgbClr val="404040"/>
                </a:solidFill>
                <a:latin typeface="Calibri"/>
                <a:ea typeface="Calibri"/>
                <a:cs typeface="Calibri"/>
                <a:sym typeface="Calibri"/>
              </a:rPr>
              <a:t>valores</a:t>
            </a:r>
            <a:r>
              <a:rPr b="0" i="0" lang="en-US" sz="3200" u="none">
                <a:solidFill>
                  <a:srgbClr val="404040"/>
                </a:solidFill>
                <a:latin typeface="Calibri"/>
                <a:ea typeface="Calibri"/>
                <a:cs typeface="Calibri"/>
                <a:sym typeface="Calibri"/>
              </a:rPr>
              <a:t> (os valores que “preenchem” o hiper-cubo).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8"/>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None/>
            </a:pPr>
            <a:r>
              <a:rPr b="0" i="0" lang="en-US" sz="4800" u="none">
                <a:solidFill>
                  <a:srgbClr val="404040"/>
                </a:solidFill>
                <a:latin typeface="Calibri"/>
                <a:ea typeface="Calibri"/>
                <a:cs typeface="Calibri"/>
                <a:sym typeface="Calibri"/>
              </a:rPr>
              <a:t>OLAP</a:t>
            </a:r>
            <a:endParaRPr/>
          </a:p>
        </p:txBody>
      </p:sp>
      <p:sp>
        <p:nvSpPr>
          <p:cNvPr id="289" name="Google Shape;289;p18"/>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Autofit/>
          </a:bodyPr>
          <a:lstStyle/>
          <a:p>
            <a:pPr indent="-90487" lvl="0" marL="90487" marR="0" rtl="0" algn="just">
              <a:lnSpc>
                <a:spcPct val="90000"/>
              </a:lnSpc>
              <a:spcBef>
                <a:spcPts val="0"/>
              </a:spcBef>
              <a:spcAft>
                <a:spcPts val="0"/>
              </a:spcAft>
              <a:buClr>
                <a:schemeClr val="accent1"/>
              </a:buClr>
              <a:buSzPts val="2000"/>
              <a:buFont typeface="Calibri"/>
              <a:buChar char=" "/>
            </a:pPr>
            <a:r>
              <a:rPr b="0" i="0" lang="en-US" sz="3600" u="none" cap="none" strike="noStrike">
                <a:solidFill>
                  <a:srgbClr val="404040"/>
                </a:solidFill>
                <a:latin typeface="Calibri"/>
                <a:ea typeface="Calibri"/>
                <a:cs typeface="Calibri"/>
                <a:sym typeface="Calibri"/>
              </a:rPr>
              <a:t>refere-se a um conjunto de ferramentas voltadas para o acesso e análise </a:t>
            </a:r>
            <a:r>
              <a:rPr b="0" i="1" lang="en-US" sz="3600" u="none" cap="none" strike="noStrike">
                <a:solidFill>
                  <a:srgbClr val="404040"/>
                </a:solidFill>
                <a:latin typeface="Calibri"/>
                <a:ea typeface="Calibri"/>
                <a:cs typeface="Calibri"/>
                <a:sym typeface="Calibri"/>
              </a:rPr>
              <a:t>ad-hoc</a:t>
            </a:r>
            <a:r>
              <a:rPr b="0" i="0" lang="en-US" sz="3600" u="none" cap="none" strike="noStrike">
                <a:solidFill>
                  <a:srgbClr val="404040"/>
                </a:solidFill>
                <a:latin typeface="Calibri"/>
                <a:ea typeface="Calibri"/>
                <a:cs typeface="Calibri"/>
                <a:sym typeface="Calibri"/>
              </a:rPr>
              <a:t> de dados;</a:t>
            </a:r>
            <a:endParaRPr sz="2400"/>
          </a:p>
          <a:p>
            <a:pPr indent="-203200" lvl="1" marL="457200" marR="0" rtl="0" algn="just">
              <a:lnSpc>
                <a:spcPct val="90000"/>
              </a:lnSpc>
              <a:spcBef>
                <a:spcPts val="600"/>
              </a:spcBef>
              <a:spcAft>
                <a:spcPts val="0"/>
              </a:spcAft>
              <a:buClr>
                <a:schemeClr val="accent1"/>
              </a:buClr>
              <a:buSzPts val="3200"/>
              <a:buFont typeface="Calibri"/>
              <a:buChar char="◦"/>
            </a:pPr>
            <a:r>
              <a:rPr b="0" i="0" lang="en-US" sz="3600" u="none" cap="none" strike="noStrike">
                <a:solidFill>
                  <a:srgbClr val="404040"/>
                </a:solidFill>
                <a:latin typeface="Calibri"/>
                <a:ea typeface="Calibri"/>
                <a:cs typeface="Calibri"/>
                <a:sym typeface="Calibri"/>
              </a:rPr>
              <a:t>seu objetivo final é transformar dados em informações capazes de dar suporte a decisões gerenciais de forma amigável e flexível ao usuário em tempo hábil.</a:t>
            </a:r>
            <a:r>
              <a:rPr b="0" i="0" lang="en-US" sz="2800" u="none" cap="none" strike="noStrike">
                <a:solidFill>
                  <a:srgbClr val="404040"/>
                </a:solidFill>
                <a:latin typeface="Calibri"/>
                <a:ea typeface="Calibri"/>
                <a:cs typeface="Calibri"/>
                <a:sym typeface="Calibri"/>
              </a:rPr>
              <a:t>  </a:t>
            </a:r>
            <a:endParaRPr sz="2000"/>
          </a:p>
          <a:p>
            <a:pPr indent="0" lvl="0" marL="90487" marR="0" rtl="0" algn="just">
              <a:lnSpc>
                <a:spcPct val="90000"/>
              </a:lnSpc>
              <a:spcBef>
                <a:spcPts val="1600"/>
              </a:spcBef>
              <a:spcAft>
                <a:spcPts val="0"/>
              </a:spcAft>
              <a:buClr>
                <a:schemeClr val="accent1"/>
              </a:buClr>
              <a:buSzPts val="2600"/>
              <a:buFont typeface="Calibri"/>
              <a:buNone/>
            </a:pPr>
            <a:r>
              <a:t/>
            </a:r>
            <a:endParaRPr b="0" i="0" sz="2800" u="none" cap="none" strike="noStrike">
              <a:solidFill>
                <a:srgbClr val="404040"/>
              </a:solidFill>
              <a:latin typeface="Calibri"/>
              <a:ea typeface="Calibri"/>
              <a:cs typeface="Calibri"/>
              <a:sym typeface="Calibri"/>
            </a:endParaRPr>
          </a:p>
          <a:p>
            <a:pPr indent="0" lvl="0" marL="90488" marR="0" rtl="0" algn="l">
              <a:lnSpc>
                <a:spcPct val="90000"/>
              </a:lnSpc>
              <a:spcBef>
                <a:spcPts val="1400"/>
              </a:spcBef>
              <a:spcAft>
                <a:spcPts val="0"/>
              </a:spcAft>
              <a:buClr>
                <a:schemeClr val="accent1"/>
              </a:buClr>
              <a:buSzPts val="2600"/>
              <a:buFont typeface="Calibri"/>
              <a:buNone/>
            </a:pPr>
            <a:r>
              <a:t/>
            </a:r>
            <a:endParaRPr b="0" i="0" sz="2800" u="none">
              <a:solidFill>
                <a:srgbClr val="404040"/>
              </a:solidFill>
              <a:latin typeface="Calibri"/>
              <a:ea typeface="Calibri"/>
              <a:cs typeface="Calibri"/>
              <a:sym typeface="Calibri"/>
            </a:endParaRPr>
          </a:p>
        </p:txBody>
      </p:sp>
      <p:sp>
        <p:nvSpPr>
          <p:cNvPr id="290" name="Google Shape;290;p18"/>
          <p:cNvSpPr txBox="1"/>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9"/>
          <p:cNvSpPr txBox="1"/>
          <p:nvPr>
            <p:ph type="title"/>
          </p:nvPr>
        </p:nvSpPr>
        <p:spPr>
          <a:xfrm>
            <a:off x="742950" y="1229031"/>
            <a:ext cx="8853487" cy="510869"/>
          </a:xfrm>
          <a:prstGeom prst="rect">
            <a:avLst/>
          </a:prstGeom>
          <a:noFill/>
          <a:ln>
            <a:noFill/>
          </a:ln>
        </p:spPr>
        <p:txBody>
          <a:bodyPr anchorCtr="0" anchor="b" bIns="45700" lIns="91425" spcFirstLastPara="1" rIns="91425" wrap="square" tIns="45700">
            <a:spAutoFit/>
          </a:bodyPr>
          <a:lstStyle/>
          <a:p>
            <a:pPr indent="0" lvl="0" marL="0" rtl="0" algn="l">
              <a:lnSpc>
                <a:spcPct val="85000"/>
              </a:lnSpc>
              <a:spcBef>
                <a:spcPts val="0"/>
              </a:spcBef>
              <a:spcAft>
                <a:spcPts val="0"/>
              </a:spcAft>
              <a:buClr>
                <a:srgbClr val="404040"/>
              </a:buClr>
              <a:buSzPts val="3000"/>
              <a:buFont typeface="Calibri"/>
              <a:buNone/>
            </a:pPr>
            <a:r>
              <a:rPr b="0" i="0" lang="en-US" sz="3200" u="none">
                <a:solidFill>
                  <a:srgbClr val="404040"/>
                </a:solidFill>
                <a:latin typeface="Calibri"/>
                <a:ea typeface="Calibri"/>
                <a:cs typeface="Calibri"/>
                <a:sym typeface="Calibri"/>
              </a:rPr>
              <a:t>Multi-dimensionalidade</a:t>
            </a:r>
            <a:endParaRPr/>
          </a:p>
        </p:txBody>
      </p:sp>
      <p:sp>
        <p:nvSpPr>
          <p:cNvPr id="297" name="Google Shape;297;p19"/>
          <p:cNvSpPr txBox="1"/>
          <p:nvPr>
            <p:ph idx="1" type="body"/>
          </p:nvPr>
        </p:nvSpPr>
        <p:spPr>
          <a:xfrm>
            <a:off x="577850" y="2089150"/>
            <a:ext cx="8997950" cy="4283075"/>
          </a:xfrm>
          <a:prstGeom prst="rect">
            <a:avLst/>
          </a:prstGeom>
          <a:noFill/>
          <a:ln>
            <a:noFill/>
          </a:ln>
        </p:spPr>
        <p:txBody>
          <a:bodyPr anchorCtr="0" anchor="t" bIns="45700" lIns="0" spcFirstLastPara="1" rIns="0" wrap="square" tIns="45700">
            <a:noAutofit/>
          </a:bodyPr>
          <a:lstStyle/>
          <a:p>
            <a:pPr indent="-90487" lvl="0" marL="90487" marR="0" rtl="0" algn="just">
              <a:lnSpc>
                <a:spcPct val="90000"/>
              </a:lnSpc>
              <a:spcBef>
                <a:spcPts val="0"/>
              </a:spcBef>
              <a:spcAft>
                <a:spcPts val="0"/>
              </a:spcAft>
              <a:buClr>
                <a:schemeClr val="accent1"/>
              </a:buClr>
              <a:buSzPts val="2600"/>
              <a:buFont typeface="Calibri"/>
              <a:buChar char=" "/>
            </a:pPr>
            <a:r>
              <a:rPr b="0" i="0" lang="en-US" sz="3600" u="none">
                <a:solidFill>
                  <a:srgbClr val="404040"/>
                </a:solidFill>
                <a:latin typeface="Calibri"/>
                <a:ea typeface="Calibri"/>
                <a:cs typeface="Calibri"/>
                <a:sym typeface="Calibri"/>
              </a:rPr>
              <a:t>É o conceito chave da análise feita através de ferramentas OLAP. Neste tipo de análise, os dados são modelados em uma estrutura conhecida como cubo que nos permite observar vários assuntos (dimensões) para uma mesma massa de dados. </a:t>
            </a:r>
            <a:endParaRPr sz="3200"/>
          </a:p>
          <a:p>
            <a:pPr indent="-90487" lvl="0" marL="90487" marR="0" rtl="0" algn="just">
              <a:lnSpc>
                <a:spcPct val="90000"/>
              </a:lnSpc>
              <a:spcBef>
                <a:spcPts val="1400"/>
              </a:spcBef>
              <a:spcAft>
                <a:spcPts val="0"/>
              </a:spcAft>
              <a:buClr>
                <a:schemeClr val="accent1"/>
              </a:buClr>
              <a:buSzPts val="2600"/>
              <a:buFont typeface="Calibri"/>
              <a:buChar char=" "/>
            </a:pPr>
            <a:r>
              <a:rPr b="0" i="0" lang="en-US" sz="3600" u="none">
                <a:solidFill>
                  <a:srgbClr val="404040"/>
                </a:solidFill>
                <a:latin typeface="Calibri"/>
                <a:ea typeface="Calibri"/>
                <a:cs typeface="Calibri"/>
                <a:sym typeface="Calibri"/>
              </a:rPr>
              <a:t>Veja a figura a seguir: </a:t>
            </a:r>
            <a:endParaRPr sz="3200"/>
          </a:p>
        </p:txBody>
      </p:sp>
      <p:sp>
        <p:nvSpPr>
          <p:cNvPr id="298" name="Google Shape;298;p19"/>
          <p:cNvSpPr txBox="1"/>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99" name="Google Shape;299;p19"/>
          <p:cNvSpPr txBox="1"/>
          <p:nvPr/>
        </p:nvSpPr>
        <p:spPr>
          <a:xfrm>
            <a:off x="660400" y="127000"/>
            <a:ext cx="8420100" cy="711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404040"/>
              </a:buClr>
              <a:buSzPts val="4800"/>
              <a:buFont typeface="Calibri"/>
              <a:buNone/>
            </a:pPr>
            <a:r>
              <a:rPr b="0" i="0" lang="en-US" sz="4800" u="none" cap="none" strike="noStrike">
                <a:solidFill>
                  <a:srgbClr val="404040"/>
                </a:solidFill>
                <a:latin typeface="Calibri"/>
                <a:ea typeface="Calibri"/>
                <a:cs typeface="Calibri"/>
                <a:sym typeface="Calibri"/>
              </a:rPr>
              <a:t>OLAP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2"/>
          <p:cNvSpPr txBox="1"/>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5" name="Google Shape;305;p22"/>
          <p:cNvSpPr txBox="1"/>
          <p:nvPr/>
        </p:nvSpPr>
        <p:spPr>
          <a:xfrm>
            <a:off x="742950" y="1143000"/>
            <a:ext cx="8089900" cy="64135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2"/>
              </a:buClr>
              <a:buSzPts val="3600"/>
              <a:buFont typeface="Arial Black"/>
              <a:buNone/>
            </a:pPr>
            <a:r>
              <a:rPr b="0" i="0" lang="en-US" sz="3600" u="none" cap="none" strike="noStrike">
                <a:solidFill>
                  <a:schemeClr val="dk2"/>
                </a:solidFill>
                <a:latin typeface="Arial Black"/>
                <a:ea typeface="Arial Black"/>
                <a:cs typeface="Arial Black"/>
                <a:sym typeface="Arial Black"/>
              </a:rPr>
              <a:t>Multidimensional</a:t>
            </a:r>
            <a:endParaRPr b="0" i="0" sz="1400" u="none" cap="none" strike="noStrike">
              <a:solidFill>
                <a:srgbClr val="000000"/>
              </a:solidFill>
              <a:latin typeface="Arial"/>
              <a:ea typeface="Arial"/>
              <a:cs typeface="Arial"/>
              <a:sym typeface="Arial"/>
            </a:endParaRPr>
          </a:p>
        </p:txBody>
      </p:sp>
      <p:sp>
        <p:nvSpPr>
          <p:cNvPr id="306" name="Google Shape;306;p22"/>
          <p:cNvSpPr txBox="1"/>
          <p:nvPr/>
        </p:nvSpPr>
        <p:spPr>
          <a:xfrm>
            <a:off x="660400" y="127000"/>
            <a:ext cx="8420100" cy="711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600"/>
              <a:buFont typeface="Times New Roman"/>
              <a:buNone/>
            </a:pPr>
            <a:r>
              <a:rPr b="0" i="0" lang="en-US" sz="4600" u="none" cap="none" strike="noStrike">
                <a:solidFill>
                  <a:schemeClr val="dk2"/>
                </a:solidFill>
                <a:latin typeface="Times New Roman"/>
                <a:ea typeface="Times New Roman"/>
                <a:cs typeface="Times New Roman"/>
                <a:sym typeface="Times New Roman"/>
              </a:rPr>
              <a:t>OLAP</a:t>
            </a:r>
            <a:endParaRPr b="0" i="0" sz="1400" u="none" cap="none" strike="noStrike">
              <a:solidFill>
                <a:srgbClr val="000000"/>
              </a:solidFill>
              <a:latin typeface="Arial"/>
              <a:ea typeface="Arial"/>
              <a:cs typeface="Arial"/>
              <a:sym typeface="Arial"/>
            </a:endParaRPr>
          </a:p>
        </p:txBody>
      </p:sp>
      <p:pic>
        <p:nvPicPr>
          <p:cNvPr descr="Figura_OLAP_03" id="307" name="Google Shape;307;p22"/>
          <p:cNvPicPr preferRelativeResize="0"/>
          <p:nvPr/>
        </p:nvPicPr>
        <p:blipFill rotWithShape="1">
          <a:blip r:embed="rId3">
            <a:alphaModFix/>
          </a:blip>
          <a:srcRect b="0" l="0" r="0" t="0"/>
          <a:stretch/>
        </p:blipFill>
        <p:spPr>
          <a:xfrm>
            <a:off x="0" y="1707225"/>
            <a:ext cx="9906000" cy="465895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4"/>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OLAP</a:t>
            </a:r>
            <a:endParaRPr/>
          </a:p>
        </p:txBody>
      </p:sp>
      <p:sp>
        <p:nvSpPr>
          <p:cNvPr id="313" name="Google Shape;313;p24"/>
          <p:cNvSpPr txBox="1"/>
          <p:nvPr>
            <p:ph idx="1" type="body"/>
          </p:nvPr>
        </p:nvSpPr>
        <p:spPr>
          <a:xfrm>
            <a:off x="631825" y="1933731"/>
            <a:ext cx="8713787" cy="4232119"/>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800"/>
              <a:buFont typeface="Calibri"/>
              <a:buChar char=" "/>
            </a:pPr>
            <a:r>
              <a:rPr b="0" i="0" lang="en-US" sz="2800" u="none">
                <a:solidFill>
                  <a:srgbClr val="404040"/>
                </a:solidFill>
                <a:latin typeface="Calibri"/>
                <a:ea typeface="Calibri"/>
                <a:cs typeface="Calibri"/>
                <a:sym typeface="Calibri"/>
              </a:rPr>
              <a:t>As operações de OLAP podem ser caracterizadas genericamente em:</a:t>
            </a:r>
            <a:endParaRPr/>
          </a:p>
          <a:p>
            <a:pPr indent="-182560" lvl="1" marL="382587" marR="0" rtl="0" algn="l">
              <a:lnSpc>
                <a:spcPct val="90000"/>
              </a:lnSpc>
              <a:spcBef>
                <a:spcPts val="400"/>
              </a:spcBef>
              <a:spcAft>
                <a:spcPts val="0"/>
              </a:spcAft>
              <a:buClr>
                <a:schemeClr val="accent1"/>
              </a:buClr>
              <a:buSzPts val="2400"/>
              <a:buFont typeface="Calibri"/>
              <a:buChar char="◦"/>
            </a:pPr>
            <a:r>
              <a:rPr b="1" i="0" lang="en-US" sz="2400" u="none" cap="none" strike="noStrike">
                <a:solidFill>
                  <a:srgbClr val="404040"/>
                </a:solidFill>
                <a:latin typeface="Calibri"/>
                <a:ea typeface="Calibri"/>
                <a:cs typeface="Calibri"/>
                <a:sym typeface="Calibri"/>
              </a:rPr>
              <a:t>Agregação, sumarização e projeção</a:t>
            </a:r>
            <a:r>
              <a:rPr b="0" i="0" lang="en-US" sz="2400" u="none" cap="none" strike="noStrike">
                <a:solidFill>
                  <a:srgbClr val="404040"/>
                </a:solidFill>
                <a:latin typeface="Calibri"/>
                <a:ea typeface="Calibri"/>
                <a:cs typeface="Calibri"/>
                <a:sym typeface="Calibri"/>
              </a:rPr>
              <a:t>, que sumarizam os valores e tipicamente reduzem a dimensionalidade do hiper-cubo.</a:t>
            </a:r>
            <a:endParaRPr/>
          </a:p>
          <a:p>
            <a:pPr indent="-182560" lvl="1" marL="382587" marR="0" rtl="0" algn="l">
              <a:lnSpc>
                <a:spcPct val="90000"/>
              </a:lnSpc>
              <a:spcBef>
                <a:spcPts val="600"/>
              </a:spcBef>
              <a:spcAft>
                <a:spcPts val="0"/>
              </a:spcAft>
              <a:buClr>
                <a:schemeClr val="accent1"/>
              </a:buClr>
              <a:buSzPts val="2400"/>
              <a:buFont typeface="Calibri"/>
              <a:buChar char="◦"/>
            </a:pPr>
            <a:r>
              <a:rPr b="1" i="0" lang="en-US" sz="2400" u="none" cap="none" strike="noStrike">
                <a:solidFill>
                  <a:srgbClr val="404040"/>
                </a:solidFill>
              </a:rPr>
              <a:t>Detalhamento</a:t>
            </a:r>
            <a:r>
              <a:rPr b="0" i="0" lang="en-US" sz="2400" u="none" cap="none" strike="noStrike">
                <a:solidFill>
                  <a:srgbClr val="404040"/>
                </a:solidFill>
                <a:latin typeface="Calibri"/>
                <a:ea typeface="Calibri"/>
                <a:cs typeface="Calibri"/>
                <a:sym typeface="Calibri"/>
              </a:rPr>
              <a:t>, que é o inverso das operações anteriores.</a:t>
            </a:r>
            <a:endParaRPr/>
          </a:p>
          <a:p>
            <a:pPr indent="-182560" lvl="1" marL="382587" marR="0" rtl="0" algn="l">
              <a:lnSpc>
                <a:spcPct val="90000"/>
              </a:lnSpc>
              <a:spcBef>
                <a:spcPts val="600"/>
              </a:spcBef>
              <a:spcAft>
                <a:spcPts val="0"/>
              </a:spcAft>
              <a:buClr>
                <a:schemeClr val="accent1"/>
              </a:buClr>
              <a:buSzPts val="2400"/>
              <a:buFont typeface="Calibri"/>
              <a:buChar char="◦"/>
            </a:pPr>
            <a:r>
              <a:rPr b="1" i="0" lang="en-US" sz="2400" u="none" cap="none" strike="noStrike">
                <a:solidFill>
                  <a:srgbClr val="404040"/>
                </a:solidFill>
              </a:rPr>
              <a:t>Rotação</a:t>
            </a:r>
            <a:r>
              <a:rPr b="0" i="0" lang="en-US" sz="2400" u="none" cap="none" strike="noStrike">
                <a:solidFill>
                  <a:srgbClr val="404040"/>
                </a:solidFill>
                <a:latin typeface="Calibri"/>
                <a:ea typeface="Calibri"/>
                <a:cs typeface="Calibri"/>
                <a:sym typeface="Calibri"/>
              </a:rPr>
              <a:t>, em que a variável que caracteriza os valores do hiper-cubo troca de lugar com uma das dimensões (no nosso exemplo, poderíamos ter uma rotação em que as vendas passassem a ser uma dimensão e as cidades passassem a ser os valores. </a:t>
            </a:r>
            <a:endParaRPr/>
          </a:p>
          <a:p>
            <a:pPr indent="-182560" lvl="1" marL="382587" marR="0" rtl="0" algn="l">
              <a:lnSpc>
                <a:spcPct val="90000"/>
              </a:lnSpc>
              <a:spcBef>
                <a:spcPts val="600"/>
              </a:spcBef>
              <a:spcAft>
                <a:spcPts val="0"/>
              </a:spcAft>
              <a:buClr>
                <a:schemeClr val="accent1"/>
              </a:buClr>
              <a:buSzPts val="2400"/>
              <a:buFont typeface="Calibri"/>
              <a:buChar char="◦"/>
            </a:pPr>
            <a:r>
              <a:rPr b="0" i="0" lang="en-US" sz="2400" u="none" cap="none" strike="noStrike">
                <a:solidFill>
                  <a:srgbClr val="404040"/>
                </a:solidFill>
                <a:latin typeface="Calibri"/>
                <a:ea typeface="Calibri"/>
                <a:cs typeface="Calibri"/>
                <a:sym typeface="Calibri"/>
              </a:rPr>
              <a:t>Nesse caso faria sentido consultar nomes de cidades </a:t>
            </a:r>
            <a:r>
              <a:rPr lang="en-US" sz="2400"/>
              <a:t>p</a:t>
            </a:r>
            <a:r>
              <a:rPr b="0" i="0" lang="en-US" sz="2400" u="none" cap="none" strike="noStrike">
                <a:solidFill>
                  <a:srgbClr val="404040"/>
                </a:solidFill>
                <a:latin typeface="Calibri"/>
                <a:ea typeface="Calibri"/>
                <a:cs typeface="Calibri"/>
                <a:sym typeface="Calibri"/>
              </a:rPr>
              <a:t>or semestre, o produto e uma faixa de valores monetários.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3"/>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OLAP</a:t>
            </a:r>
            <a:endParaRPr/>
          </a:p>
        </p:txBody>
      </p:sp>
      <p:sp>
        <p:nvSpPr>
          <p:cNvPr id="319" name="Google Shape;319;p23"/>
          <p:cNvSpPr txBox="1"/>
          <p:nvPr>
            <p:ph idx="1" type="body"/>
          </p:nvPr>
        </p:nvSpPr>
        <p:spPr>
          <a:xfrm>
            <a:off x="631825" y="2038662"/>
            <a:ext cx="8642350" cy="3766825"/>
          </a:xfrm>
          <a:prstGeom prst="rect">
            <a:avLst/>
          </a:prstGeom>
          <a:noFill/>
          <a:ln>
            <a:noFill/>
          </a:ln>
        </p:spPr>
        <p:txBody>
          <a:bodyPr anchorCtr="0" anchor="t" bIns="45700" lIns="0" spcFirstLastPara="1" rIns="0" wrap="square" tIns="45700">
            <a:normAutofit lnSpcReduction="10000"/>
          </a:bodyPr>
          <a:lstStyle/>
          <a:p>
            <a:pPr indent="-90487" lvl="0" marL="90487" marR="0" rtl="0" algn="l">
              <a:lnSpc>
                <a:spcPct val="80000"/>
              </a:lnSpc>
              <a:spcBef>
                <a:spcPts val="0"/>
              </a:spcBef>
              <a:spcAft>
                <a:spcPts val="0"/>
              </a:spcAft>
              <a:buClr>
                <a:schemeClr val="accent1"/>
              </a:buClr>
              <a:buSzPts val="2800"/>
              <a:buFont typeface="Calibri"/>
              <a:buChar char=" "/>
            </a:pPr>
            <a:r>
              <a:rPr b="0" i="0" lang="en-US" sz="3200" u="none">
                <a:solidFill>
                  <a:srgbClr val="404040"/>
                </a:solidFill>
                <a:latin typeface="Calibri"/>
                <a:ea typeface="Calibri"/>
                <a:cs typeface="Calibri"/>
                <a:sym typeface="Calibri"/>
              </a:rPr>
              <a:t>Existem duas formas básicas de implementar sistemas para OLAP:</a:t>
            </a:r>
            <a:endParaRPr sz="2400"/>
          </a:p>
          <a:p>
            <a:pPr indent="-182560" lvl="1" marL="382587" marR="0" rtl="0" algn="l">
              <a:lnSpc>
                <a:spcPct val="80000"/>
              </a:lnSpc>
              <a:spcBef>
                <a:spcPts val="200"/>
              </a:spcBef>
              <a:spcAft>
                <a:spcPts val="0"/>
              </a:spcAft>
              <a:buClr>
                <a:schemeClr val="accent1"/>
              </a:buClr>
              <a:buSzPts val="2400"/>
              <a:buFont typeface="Calibri"/>
              <a:buChar char="◦"/>
            </a:pPr>
            <a:r>
              <a:rPr b="0" i="0" lang="en-US" sz="2800" u="none" cap="none" strike="noStrike">
                <a:solidFill>
                  <a:srgbClr val="404040"/>
                </a:solidFill>
                <a:latin typeface="Calibri"/>
                <a:ea typeface="Calibri"/>
                <a:cs typeface="Calibri"/>
                <a:sym typeface="Calibri"/>
              </a:rPr>
              <a:t>Utilizando matrizes esparsas (</a:t>
            </a:r>
            <a:r>
              <a:rPr b="1" i="1" lang="en-US" sz="2800" u="none" cap="none" strike="noStrike">
                <a:solidFill>
                  <a:srgbClr val="404040"/>
                </a:solidFill>
                <a:latin typeface="Calibri"/>
                <a:ea typeface="Calibri"/>
                <a:cs typeface="Calibri"/>
                <a:sym typeface="Calibri"/>
              </a:rPr>
              <a:t>MOLAP</a:t>
            </a:r>
            <a:r>
              <a:rPr b="0" i="0" lang="en-US" sz="2800" u="none" cap="none" strike="noStrike">
                <a:solidFill>
                  <a:srgbClr val="404040"/>
                </a:solidFill>
                <a:latin typeface="Calibri"/>
                <a:ea typeface="Calibri"/>
                <a:cs typeface="Calibri"/>
                <a:sym typeface="Calibri"/>
              </a:rPr>
              <a:t> – OLAP multidimensional). Isso permite uma implementação mais fiel ao modelo conceitual, porém mais complexa de manipular.</a:t>
            </a:r>
            <a:endParaRPr sz="2000"/>
          </a:p>
          <a:p>
            <a:pPr indent="-182560" lvl="1" marL="382587" marR="0" rtl="0" algn="l">
              <a:lnSpc>
                <a:spcPct val="80000"/>
              </a:lnSpc>
              <a:spcBef>
                <a:spcPts val="200"/>
              </a:spcBef>
              <a:spcAft>
                <a:spcPts val="0"/>
              </a:spcAft>
              <a:buClr>
                <a:schemeClr val="accent1"/>
              </a:buClr>
              <a:buSzPts val="2400"/>
              <a:buFont typeface="Calibri"/>
              <a:buChar char="◦"/>
            </a:pPr>
            <a:r>
              <a:rPr b="0" i="0" lang="en-US" sz="2800" u="none" cap="none" strike="noStrike">
                <a:solidFill>
                  <a:srgbClr val="404040"/>
                </a:solidFill>
                <a:latin typeface="Calibri"/>
                <a:ea typeface="Calibri"/>
                <a:cs typeface="Calibri"/>
                <a:sym typeface="Calibri"/>
              </a:rPr>
              <a:t>Utilizando a infra-estrutura já existente para bancos de dados relacionais (</a:t>
            </a:r>
            <a:r>
              <a:rPr b="1" i="1" lang="en-US" sz="2800" u="none" cap="none" strike="noStrike">
                <a:solidFill>
                  <a:srgbClr val="404040"/>
                </a:solidFill>
                <a:latin typeface="Calibri"/>
                <a:ea typeface="Calibri"/>
                <a:cs typeface="Calibri"/>
                <a:sym typeface="Calibri"/>
              </a:rPr>
              <a:t>ROLAP</a:t>
            </a:r>
            <a:r>
              <a:rPr b="0" i="0" lang="en-US" sz="2800" u="none" cap="none" strike="noStrike">
                <a:solidFill>
                  <a:srgbClr val="404040"/>
                </a:solidFill>
                <a:latin typeface="Calibri"/>
                <a:ea typeface="Calibri"/>
                <a:cs typeface="Calibri"/>
                <a:sym typeface="Calibri"/>
              </a:rPr>
              <a:t> – OLAP relacional). Embora mais difícil de entender como implementação de OLAP, permite seguir em frente a partir da tecnologia já existente para manipulação de bancos de dados.</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742950" y="1187450"/>
            <a:ext cx="8853487" cy="552450"/>
          </a:xfrm>
          <a:prstGeom prst="rect">
            <a:avLst/>
          </a:prstGeom>
          <a:noFill/>
          <a:ln>
            <a:noFill/>
          </a:ln>
        </p:spPr>
        <p:txBody>
          <a:bodyPr anchorCtr="0" anchor="b" bIns="45700" lIns="91425" spcFirstLastPara="1" rIns="91425" wrap="square" tIns="45700">
            <a:spAutoFit/>
          </a:bodyPr>
          <a:lstStyle/>
          <a:p>
            <a:pPr indent="0" lvl="0" marL="0" rtl="0" algn="l">
              <a:lnSpc>
                <a:spcPct val="85000"/>
              </a:lnSpc>
              <a:spcBef>
                <a:spcPts val="0"/>
              </a:spcBef>
              <a:spcAft>
                <a:spcPts val="0"/>
              </a:spcAft>
              <a:buClr>
                <a:srgbClr val="404040"/>
              </a:buClr>
              <a:buSzPts val="3000"/>
              <a:buFont typeface="Calibri"/>
              <a:buNone/>
            </a:pPr>
            <a:r>
              <a:rPr b="0" i="0" lang="en-US" sz="3000" u="none">
                <a:solidFill>
                  <a:srgbClr val="404040"/>
                </a:solidFill>
                <a:latin typeface="Calibri"/>
                <a:ea typeface="Calibri"/>
                <a:cs typeface="Calibri"/>
                <a:sym typeface="Calibri"/>
              </a:rPr>
              <a:t>Multidimensional</a:t>
            </a:r>
            <a:endParaRPr/>
          </a:p>
        </p:txBody>
      </p:sp>
      <p:sp>
        <p:nvSpPr>
          <p:cNvPr id="326" name="Google Shape;326;p20"/>
          <p:cNvSpPr txBox="1"/>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7" name="Google Shape;327;p20"/>
          <p:cNvSpPr txBox="1"/>
          <p:nvPr/>
        </p:nvSpPr>
        <p:spPr>
          <a:xfrm>
            <a:off x="660400" y="127000"/>
            <a:ext cx="8420100" cy="711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404040"/>
              </a:buClr>
              <a:buSzPts val="4800"/>
              <a:buFont typeface="Calibri"/>
              <a:buNone/>
            </a:pPr>
            <a:r>
              <a:rPr b="0" i="0" lang="en-US" sz="4800" u="none" cap="none" strike="noStrike">
                <a:solidFill>
                  <a:srgbClr val="404040"/>
                </a:solidFill>
                <a:latin typeface="Calibri"/>
                <a:ea typeface="Calibri"/>
                <a:cs typeface="Calibri"/>
                <a:sym typeface="Calibri"/>
              </a:rPr>
              <a:t>OLAP</a:t>
            </a:r>
            <a:endParaRPr b="0" i="0" sz="1400" u="none" cap="none" strike="noStrike">
              <a:solidFill>
                <a:srgbClr val="000000"/>
              </a:solidFill>
              <a:latin typeface="Arial"/>
              <a:ea typeface="Arial"/>
              <a:cs typeface="Arial"/>
              <a:sym typeface="Arial"/>
            </a:endParaRPr>
          </a:p>
        </p:txBody>
      </p:sp>
      <p:pic>
        <p:nvPicPr>
          <p:cNvPr descr="Figura_OLAP_01" id="328" name="Google Shape;328;p20"/>
          <p:cNvPicPr preferRelativeResize="0"/>
          <p:nvPr/>
        </p:nvPicPr>
        <p:blipFill rotWithShape="1">
          <a:blip r:embed="rId3">
            <a:alphaModFix/>
          </a:blip>
          <a:srcRect b="0" l="0" r="0" t="0"/>
          <a:stretch/>
        </p:blipFill>
        <p:spPr>
          <a:xfrm>
            <a:off x="825500" y="2187575"/>
            <a:ext cx="8172450" cy="2917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04deb80ba6_0_30"/>
          <p:cNvSpPr txBox="1"/>
          <p:nvPr>
            <p:ph type="title"/>
          </p:nvPr>
        </p:nvSpPr>
        <p:spPr>
          <a:xfrm>
            <a:off x="892175" y="287337"/>
            <a:ext cx="8172600" cy="1449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Mart </a:t>
            </a:r>
            <a:endParaRPr/>
          </a:p>
          <a:p>
            <a:pPr indent="0" lvl="0" marL="0" rtl="0" algn="l">
              <a:spcBef>
                <a:spcPts val="0"/>
              </a:spcBef>
              <a:spcAft>
                <a:spcPts val="0"/>
              </a:spcAft>
              <a:buNone/>
            </a:pPr>
            <a:r>
              <a:rPr lang="en-US"/>
              <a:t>(Mercado de Dados)</a:t>
            </a:r>
            <a:endParaRPr/>
          </a:p>
        </p:txBody>
      </p:sp>
      <p:sp>
        <p:nvSpPr>
          <p:cNvPr id="130" name="Google Shape;130;g304deb80ba6_0_30"/>
          <p:cNvSpPr txBox="1"/>
          <p:nvPr>
            <p:ph idx="1" type="body"/>
          </p:nvPr>
        </p:nvSpPr>
        <p:spPr>
          <a:xfrm>
            <a:off x="892175" y="1846262"/>
            <a:ext cx="8172600" cy="4022700"/>
          </a:xfrm>
          <a:prstGeom prst="rect">
            <a:avLst/>
          </a:prstGeom>
        </p:spPr>
        <p:txBody>
          <a:bodyPr anchorCtr="0" anchor="t" bIns="45700" lIns="0" spcFirstLastPara="1" rIns="0" wrap="square" tIns="45700">
            <a:noAutofit/>
          </a:bodyPr>
          <a:lstStyle/>
          <a:p>
            <a:pPr indent="0" lvl="0" marL="0" rtl="0" algn="l">
              <a:spcBef>
                <a:spcPts val="1200"/>
              </a:spcBef>
              <a:spcAft>
                <a:spcPts val="0"/>
              </a:spcAft>
              <a:buClr>
                <a:schemeClr val="dk1"/>
              </a:buClr>
              <a:buSzPts val="1100"/>
              <a:buFont typeface="Arial"/>
              <a:buNone/>
            </a:pPr>
            <a:r>
              <a:rPr lang="en-US" sz="2600"/>
              <a:t>O que é: Um subconjunto de um Data Warehouse, focado em um departamento ou área específica (como vendas, marketing, etc).</a:t>
            </a:r>
            <a:br>
              <a:rPr lang="en-US" sz="2600"/>
            </a:br>
            <a:endParaRPr sz="2600"/>
          </a:p>
          <a:p>
            <a:pPr indent="0" lvl="0" marL="0" rtl="0" algn="l">
              <a:spcBef>
                <a:spcPts val="1200"/>
              </a:spcBef>
              <a:spcAft>
                <a:spcPts val="0"/>
              </a:spcAft>
              <a:buClr>
                <a:schemeClr val="dk1"/>
              </a:buClr>
              <a:buSzPts val="1100"/>
              <a:buFont typeface="Arial"/>
              <a:buNone/>
            </a:pPr>
            <a:r>
              <a:rPr lang="en-US" sz="2600"/>
              <a:t>Características:</a:t>
            </a:r>
            <a:endParaRPr sz="2600"/>
          </a:p>
          <a:p>
            <a:pPr indent="-381000" lvl="0" marL="457200" rtl="0" algn="l">
              <a:spcBef>
                <a:spcPts val="1200"/>
              </a:spcBef>
              <a:spcAft>
                <a:spcPts val="0"/>
              </a:spcAft>
              <a:buSzPts val="2400"/>
              <a:buChar char="●"/>
            </a:pPr>
            <a:r>
              <a:rPr lang="en-US" sz="2600"/>
              <a:t>Mais específico e enxuto que um Data Warehouse.</a:t>
            </a:r>
            <a:endParaRPr sz="2600"/>
          </a:p>
          <a:p>
            <a:pPr indent="-381000" lvl="0" marL="457200" rtl="0" algn="l">
              <a:spcBef>
                <a:spcPts val="1200"/>
              </a:spcBef>
              <a:spcAft>
                <a:spcPts val="0"/>
              </a:spcAft>
              <a:buSzPts val="2400"/>
              <a:buChar char="●"/>
            </a:pPr>
            <a:r>
              <a:rPr lang="en-US" sz="2600"/>
              <a:t>Facilita o acesso rápido e direto para equipes específicas.</a:t>
            </a:r>
            <a:endParaRPr sz="2600"/>
          </a:p>
          <a:p>
            <a:pPr indent="0" lvl="0" marL="0" rtl="0" algn="l">
              <a:spcBef>
                <a:spcPts val="1200"/>
              </a:spcBef>
              <a:spcAft>
                <a:spcPts val="0"/>
              </a:spcAft>
              <a:buNone/>
            </a:pPr>
            <a:r>
              <a:t/>
            </a:r>
            <a:endParaRPr sz="2600"/>
          </a:p>
          <a:p>
            <a:pPr indent="0" lvl="0" marL="0" rtl="0" algn="l">
              <a:spcBef>
                <a:spcPts val="1200"/>
              </a:spcBef>
              <a:spcAft>
                <a:spcPts val="0"/>
              </a:spcAft>
              <a:buNone/>
            </a:pPr>
            <a:r>
              <a:rPr lang="en-US" sz="2600"/>
              <a:t>Exemplo de uso: Data Mart de RH com dados só de funcionários e folha de pagamento.</a:t>
            </a:r>
            <a:endParaRPr sz="2600"/>
          </a:p>
        </p:txBody>
      </p:sp>
      <p:sp>
        <p:nvSpPr>
          <p:cNvPr id="131" name="Google Shape;131;g304deb80ba6_0_30"/>
          <p:cNvSpPr txBox="1"/>
          <p:nvPr>
            <p:ph idx="12" type="sldNum"/>
          </p:nvPr>
        </p:nvSpPr>
        <p:spPr>
          <a:xfrm>
            <a:off x="8043862" y="6459537"/>
            <a:ext cx="1066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FFFFF"/>
              </a:buClr>
              <a:buSzPts val="1000"/>
              <a:buFont typeface="Calibri"/>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5"/>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3400"/>
              <a:buFont typeface="Calibri"/>
              <a:buNone/>
            </a:pPr>
            <a:r>
              <a:rPr b="0" i="0" lang="en-US" sz="3400" u="none">
                <a:solidFill>
                  <a:srgbClr val="404040"/>
                </a:solidFill>
                <a:latin typeface="Calibri"/>
                <a:ea typeface="Calibri"/>
                <a:cs typeface="Calibri"/>
                <a:sym typeface="Calibri"/>
              </a:rPr>
              <a:t>Características de uma Ferramenta OLAP</a:t>
            </a:r>
            <a:endParaRPr/>
          </a:p>
        </p:txBody>
      </p:sp>
      <p:sp>
        <p:nvSpPr>
          <p:cNvPr id="335" name="Google Shape;335;p25"/>
          <p:cNvSpPr txBox="1"/>
          <p:nvPr>
            <p:ph idx="1" type="body"/>
          </p:nvPr>
        </p:nvSpPr>
        <p:spPr>
          <a:xfrm>
            <a:off x="577850" y="1973262"/>
            <a:ext cx="8997950" cy="3832225"/>
          </a:xfrm>
          <a:prstGeom prst="rect">
            <a:avLst/>
          </a:prstGeom>
          <a:noFill/>
          <a:ln>
            <a:noFill/>
          </a:ln>
        </p:spPr>
        <p:txBody>
          <a:bodyPr anchorCtr="0" anchor="t" bIns="45700" lIns="0" spcFirstLastPara="1" rIns="0" wrap="square" tIns="45700">
            <a:normAutofit/>
          </a:bodyPr>
          <a:lstStyle/>
          <a:p>
            <a:pPr indent="-90487" lvl="0" marL="90487" marR="0" rtl="0" algn="l">
              <a:lnSpc>
                <a:spcPct val="80000"/>
              </a:lnSpc>
              <a:spcBef>
                <a:spcPts val="0"/>
              </a:spcBef>
              <a:spcAft>
                <a:spcPts val="0"/>
              </a:spcAft>
              <a:buClr>
                <a:schemeClr val="accent1"/>
              </a:buClr>
              <a:buSzPts val="3600"/>
              <a:buFont typeface="Calibri"/>
              <a:buChar char=" "/>
            </a:pPr>
            <a:r>
              <a:rPr b="0" i="0" lang="en-US" sz="3600" u="none">
                <a:solidFill>
                  <a:srgbClr val="404040"/>
                </a:solidFill>
                <a:latin typeface="Calibri"/>
                <a:ea typeface="Calibri"/>
                <a:cs typeface="Calibri"/>
                <a:sym typeface="Calibri"/>
              </a:rPr>
              <a:t>Principais característica:</a:t>
            </a:r>
            <a:endParaRPr/>
          </a:p>
          <a:p>
            <a:pPr indent="-203199" lvl="1" marL="382587" marR="0" rtl="0" algn="l">
              <a:lnSpc>
                <a:spcPct val="80000"/>
              </a:lnSpc>
              <a:spcBef>
                <a:spcPts val="400"/>
              </a:spcBef>
              <a:spcAft>
                <a:spcPts val="0"/>
              </a:spcAft>
              <a:buClr>
                <a:schemeClr val="accent1"/>
              </a:buClr>
              <a:buSzPts val="3200"/>
              <a:buFont typeface="Calibri"/>
              <a:buChar char="◦"/>
            </a:pPr>
            <a:r>
              <a:rPr b="0" i="0" lang="en-US" sz="3200" u="none" cap="none" strike="noStrike">
                <a:solidFill>
                  <a:srgbClr val="404040"/>
                </a:solidFill>
                <a:latin typeface="Calibri"/>
                <a:ea typeface="Calibri"/>
                <a:cs typeface="Calibri"/>
                <a:sym typeface="Calibri"/>
              </a:rPr>
              <a:t>Rapidez de cálculo e acesso (grande volume de dados e consultas </a:t>
            </a:r>
            <a:r>
              <a:rPr b="0" i="1" lang="en-US" sz="3200" u="none" cap="none" strike="noStrike">
                <a:solidFill>
                  <a:srgbClr val="404040"/>
                </a:solidFill>
                <a:latin typeface="Calibri"/>
                <a:ea typeface="Calibri"/>
                <a:cs typeface="Calibri"/>
                <a:sym typeface="Calibri"/>
              </a:rPr>
              <a:t>ad-hoc</a:t>
            </a:r>
            <a:r>
              <a:rPr b="0" i="0" lang="en-US" sz="3200" u="none" cap="none" strike="noStrike">
                <a:solidFill>
                  <a:srgbClr val="404040"/>
                </a:solidFill>
                <a:latin typeface="Calibri"/>
                <a:ea typeface="Calibri"/>
                <a:cs typeface="Calibri"/>
                <a:sym typeface="Calibri"/>
              </a:rPr>
              <a:t>) ;</a:t>
            </a:r>
            <a:endParaRPr/>
          </a:p>
          <a:p>
            <a:pPr indent="-203199" lvl="1" marL="382587" marR="0" rtl="0" algn="l">
              <a:lnSpc>
                <a:spcPct val="80000"/>
              </a:lnSpc>
              <a:spcBef>
                <a:spcPts val="600"/>
              </a:spcBef>
              <a:spcAft>
                <a:spcPts val="0"/>
              </a:spcAft>
              <a:buClr>
                <a:schemeClr val="accent1"/>
              </a:buClr>
              <a:buSzPts val="3200"/>
              <a:buFont typeface="Calibri"/>
              <a:buChar char="◦"/>
            </a:pPr>
            <a:r>
              <a:rPr b="0" i="0" lang="en-US" sz="3200" u="none" cap="none" strike="noStrike">
                <a:solidFill>
                  <a:srgbClr val="404040"/>
                </a:solidFill>
                <a:latin typeface="Calibri"/>
                <a:ea typeface="Calibri"/>
                <a:cs typeface="Calibri"/>
                <a:sym typeface="Calibri"/>
              </a:rPr>
              <a:t>Capacidade de análise avançada (média, média ponderada, normalização, ordenação acumulada no tempo;</a:t>
            </a:r>
            <a:endParaRPr/>
          </a:p>
          <a:p>
            <a:pPr indent="-203199" lvl="1" marL="382587" marR="0" rtl="0" algn="l">
              <a:lnSpc>
                <a:spcPct val="80000"/>
              </a:lnSpc>
              <a:spcBef>
                <a:spcPts val="600"/>
              </a:spcBef>
              <a:spcAft>
                <a:spcPts val="0"/>
              </a:spcAft>
              <a:buClr>
                <a:schemeClr val="accent1"/>
              </a:buClr>
              <a:buSzPts val="3200"/>
              <a:buFont typeface="Calibri"/>
              <a:buChar char="◦"/>
            </a:pPr>
            <a:r>
              <a:rPr b="0" i="0" lang="en-US" sz="3200" u="none" cap="none" strike="noStrike">
                <a:solidFill>
                  <a:srgbClr val="404040"/>
                </a:solidFill>
                <a:latin typeface="Calibri"/>
                <a:ea typeface="Calibri"/>
                <a:cs typeface="Calibri"/>
                <a:sym typeface="Calibri"/>
              </a:rPr>
              <a:t>Flexibilidade (visualização, análise e interface);</a:t>
            </a:r>
            <a:endParaRPr/>
          </a:p>
          <a:p>
            <a:pPr indent="-203199" lvl="1" marL="382587" marR="0" rtl="0" algn="l">
              <a:lnSpc>
                <a:spcPct val="80000"/>
              </a:lnSpc>
              <a:spcBef>
                <a:spcPts val="600"/>
              </a:spcBef>
              <a:spcAft>
                <a:spcPts val="0"/>
              </a:spcAft>
              <a:buClr>
                <a:schemeClr val="accent1"/>
              </a:buClr>
              <a:buSzPts val="3200"/>
              <a:buFont typeface="Calibri"/>
              <a:buChar char="◦"/>
            </a:pPr>
            <a:r>
              <a:rPr b="0" i="0" lang="en-US" sz="3200" u="none" cap="none" strike="noStrike">
                <a:solidFill>
                  <a:srgbClr val="404040"/>
                </a:solidFill>
                <a:latin typeface="Calibri"/>
                <a:ea typeface="Calibri"/>
                <a:cs typeface="Calibri"/>
                <a:sym typeface="Calibri"/>
              </a:rPr>
              <a:t>Suporte a  múltiplos usuários.</a:t>
            </a:r>
            <a:endParaRPr/>
          </a:p>
        </p:txBody>
      </p:sp>
      <p:sp>
        <p:nvSpPr>
          <p:cNvPr id="336" name="Google Shape;336;p25"/>
          <p:cNvSpPr txBox="1"/>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6"/>
          <p:cNvSpPr txBox="1"/>
          <p:nvPr/>
        </p:nvSpPr>
        <p:spPr>
          <a:xfrm>
            <a:off x="8043862" y="6459537"/>
            <a:ext cx="1066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Times New Roman"/>
              <a:buNone/>
            </a:pPr>
            <a:fld id="{00000000-1234-1234-1234-123412341234}" type="slidenum">
              <a:rPr b="0" i="0" lang="en-US" sz="1200" u="none" cap="none" strike="noStrike">
                <a:solidFill>
                  <a:srgbClr val="898989"/>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grpSp>
        <p:nvGrpSpPr>
          <p:cNvPr id="342" name="Google Shape;342;p26"/>
          <p:cNvGrpSpPr/>
          <p:nvPr/>
        </p:nvGrpSpPr>
        <p:grpSpPr>
          <a:xfrm>
            <a:off x="2822575" y="2263775"/>
            <a:ext cx="2166937" cy="1997075"/>
            <a:chOff x="1641" y="1426"/>
            <a:chExt cx="1260" cy="1258"/>
          </a:xfrm>
        </p:grpSpPr>
        <p:sp>
          <p:nvSpPr>
            <p:cNvPr id="343" name="Google Shape;343;p26"/>
            <p:cNvSpPr/>
            <p:nvPr/>
          </p:nvSpPr>
          <p:spPr>
            <a:xfrm>
              <a:off x="1657" y="1426"/>
              <a:ext cx="1228" cy="252"/>
            </a:xfrm>
            <a:prstGeom prst="ellipse">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p26"/>
            <p:cNvSpPr/>
            <p:nvPr/>
          </p:nvSpPr>
          <p:spPr>
            <a:xfrm>
              <a:off x="1657" y="2432"/>
              <a:ext cx="1228" cy="252"/>
            </a:xfrm>
            <a:prstGeom prst="ellipse">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45" name="Google Shape;345;p26"/>
            <p:cNvCxnSpPr/>
            <p:nvPr/>
          </p:nvCxnSpPr>
          <p:spPr>
            <a:xfrm>
              <a:off x="1641" y="1569"/>
              <a:ext cx="0" cy="959"/>
            </a:xfrm>
            <a:prstGeom prst="straightConnector1">
              <a:avLst/>
            </a:prstGeom>
            <a:noFill/>
            <a:ln cap="flat" cmpd="sng" w="50800">
              <a:solidFill>
                <a:schemeClr val="dk1"/>
              </a:solidFill>
              <a:prstDash val="solid"/>
              <a:miter lim="800000"/>
              <a:headEnd len="sm" w="sm" type="none"/>
              <a:tailEnd len="sm" w="sm" type="none"/>
            </a:ln>
          </p:spPr>
        </p:cxnSp>
        <p:cxnSp>
          <p:nvCxnSpPr>
            <p:cNvPr id="346" name="Google Shape;346;p26"/>
            <p:cNvCxnSpPr/>
            <p:nvPr/>
          </p:nvCxnSpPr>
          <p:spPr>
            <a:xfrm>
              <a:off x="2901" y="1544"/>
              <a:ext cx="0" cy="960"/>
            </a:xfrm>
            <a:prstGeom prst="straightConnector1">
              <a:avLst/>
            </a:prstGeom>
            <a:noFill/>
            <a:ln cap="flat" cmpd="sng" w="50800">
              <a:solidFill>
                <a:schemeClr val="dk1"/>
              </a:solidFill>
              <a:prstDash val="solid"/>
              <a:miter lim="800000"/>
              <a:headEnd len="sm" w="sm" type="none"/>
              <a:tailEnd len="sm" w="sm" type="none"/>
            </a:ln>
          </p:spPr>
        </p:cxnSp>
        <p:sp>
          <p:nvSpPr>
            <p:cNvPr id="347" name="Google Shape;347;p26"/>
            <p:cNvSpPr txBox="1"/>
            <p:nvPr/>
          </p:nvSpPr>
          <p:spPr>
            <a:xfrm>
              <a:off x="1663" y="2381"/>
              <a:ext cx="1214" cy="2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48" name="Google Shape;348;p26"/>
          <p:cNvSpPr txBox="1"/>
          <p:nvPr/>
        </p:nvSpPr>
        <p:spPr>
          <a:xfrm>
            <a:off x="3008312" y="2989262"/>
            <a:ext cx="1768475" cy="704850"/>
          </a:xfrm>
          <a:prstGeom prst="rect">
            <a:avLst/>
          </a:prstGeom>
          <a:noFill/>
          <a:ln>
            <a:noFill/>
          </a:ln>
        </p:spPr>
        <p:txBody>
          <a:bodyPr anchorCtr="0" anchor="t" bIns="44450" lIns="90475" spcFirstLastPara="1" rIns="90475" wrap="square" tIns="44450">
            <a:sp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WAREHOUSE</a:t>
            </a:r>
            <a:endParaRPr b="0" i="0" sz="1400" u="none" cap="none" strike="noStrike">
              <a:solidFill>
                <a:srgbClr val="000000"/>
              </a:solidFill>
              <a:latin typeface="Arial"/>
              <a:ea typeface="Arial"/>
              <a:cs typeface="Arial"/>
              <a:sym typeface="Arial"/>
            </a:endParaRPr>
          </a:p>
        </p:txBody>
      </p:sp>
      <p:graphicFrame>
        <p:nvGraphicFramePr>
          <p:cNvPr id="349" name="Google Shape;349;p26"/>
          <p:cNvGraphicFramePr/>
          <p:nvPr/>
        </p:nvGraphicFramePr>
        <p:xfrm>
          <a:off x="903287" y="1333500"/>
          <a:ext cx="1154112" cy="822325"/>
        </p:xfrm>
        <a:graphic>
          <a:graphicData uri="http://schemas.openxmlformats.org/presentationml/2006/ole">
            <mc:AlternateContent>
              <mc:Choice Requires="v">
                <p:oleObj r:id="rId4" imgH="822325" imgW="1154112" progId="MS_ClipArt_Gallery.2" spid="_x0000_s1">
                  <p:embed/>
                </p:oleObj>
              </mc:Choice>
              <mc:Fallback>
                <p:oleObj r:id="rId5" imgH="822325" imgW="1154112" progId="MS_ClipArt_Gallery.2">
                  <p:embed/>
                  <p:pic>
                    <p:nvPicPr>
                      <p:cNvPr id="349" name="Google Shape;349;p26"/>
                      <p:cNvPicPr preferRelativeResize="0"/>
                      <p:nvPr/>
                    </p:nvPicPr>
                    <p:blipFill rotWithShape="1">
                      <a:blip r:embed="rId6">
                        <a:alphaModFix/>
                      </a:blip>
                      <a:srcRect b="0" l="0" r="0" t="0"/>
                      <a:stretch/>
                    </p:blipFill>
                    <p:spPr>
                      <a:xfrm>
                        <a:off x="903287" y="1333500"/>
                        <a:ext cx="1154112" cy="822325"/>
                      </a:xfrm>
                      <a:prstGeom prst="rect">
                        <a:avLst/>
                      </a:prstGeom>
                      <a:noFill/>
                      <a:ln>
                        <a:noFill/>
                      </a:ln>
                    </p:spPr>
                  </p:pic>
                </p:oleObj>
              </mc:Fallback>
            </mc:AlternateContent>
          </a:graphicData>
        </a:graphic>
      </p:graphicFrame>
      <p:graphicFrame>
        <p:nvGraphicFramePr>
          <p:cNvPr id="350" name="Google Shape;350;p26"/>
          <p:cNvGraphicFramePr/>
          <p:nvPr/>
        </p:nvGraphicFramePr>
        <p:xfrm>
          <a:off x="1130300" y="4733925"/>
          <a:ext cx="1127125" cy="804862"/>
        </p:xfrm>
        <a:graphic>
          <a:graphicData uri="http://schemas.openxmlformats.org/presentationml/2006/ole">
            <mc:AlternateContent>
              <mc:Choice Requires="v">
                <p:oleObj r:id="rId7" imgH="804862" imgW="1127125" progId="MS_ClipArt_Gallery.2" spid="_x0000_s2">
                  <p:embed/>
                </p:oleObj>
              </mc:Choice>
              <mc:Fallback>
                <p:oleObj r:id="rId8" imgH="804862" imgW="1127125" progId="MS_ClipArt_Gallery.2">
                  <p:embed/>
                  <p:pic>
                    <p:nvPicPr>
                      <p:cNvPr id="350" name="Google Shape;350;p26"/>
                      <p:cNvPicPr preferRelativeResize="0"/>
                      <p:nvPr/>
                    </p:nvPicPr>
                    <p:blipFill rotWithShape="1">
                      <a:blip r:embed="rId9">
                        <a:alphaModFix/>
                      </a:blip>
                      <a:srcRect b="0" l="0" r="0" t="0"/>
                      <a:stretch/>
                    </p:blipFill>
                    <p:spPr>
                      <a:xfrm>
                        <a:off x="1130300" y="4733925"/>
                        <a:ext cx="1127125" cy="804862"/>
                      </a:xfrm>
                      <a:prstGeom prst="rect">
                        <a:avLst/>
                      </a:prstGeom>
                      <a:noFill/>
                      <a:ln>
                        <a:noFill/>
                      </a:ln>
                    </p:spPr>
                  </p:pic>
                </p:oleObj>
              </mc:Fallback>
            </mc:AlternateContent>
          </a:graphicData>
        </a:graphic>
      </p:graphicFrame>
      <p:cxnSp>
        <p:nvCxnSpPr>
          <p:cNvPr id="351" name="Google Shape;351;p26"/>
          <p:cNvCxnSpPr/>
          <p:nvPr/>
        </p:nvCxnSpPr>
        <p:spPr>
          <a:xfrm rot="10800000">
            <a:off x="5040312" y="3151187"/>
            <a:ext cx="1693862" cy="263525"/>
          </a:xfrm>
          <a:prstGeom prst="straightConnector1">
            <a:avLst/>
          </a:prstGeom>
          <a:noFill/>
          <a:ln cap="flat" cmpd="sng" w="127000">
            <a:solidFill>
              <a:schemeClr val="dk1"/>
            </a:solidFill>
            <a:prstDash val="solid"/>
            <a:miter lim="800000"/>
            <a:headEnd len="sm" w="sm" type="none"/>
            <a:tailEnd len="med" w="med" type="stealth"/>
          </a:ln>
        </p:spPr>
      </p:cxnSp>
      <p:cxnSp>
        <p:nvCxnSpPr>
          <p:cNvPr id="352" name="Google Shape;352;p26"/>
          <p:cNvCxnSpPr/>
          <p:nvPr/>
        </p:nvCxnSpPr>
        <p:spPr>
          <a:xfrm>
            <a:off x="2098675" y="1865312"/>
            <a:ext cx="603250" cy="319087"/>
          </a:xfrm>
          <a:prstGeom prst="straightConnector1">
            <a:avLst/>
          </a:prstGeom>
          <a:noFill/>
          <a:ln cap="flat" cmpd="sng" w="12700">
            <a:solidFill>
              <a:schemeClr val="dk1"/>
            </a:solidFill>
            <a:prstDash val="solid"/>
            <a:miter lim="800000"/>
            <a:headEnd len="med" w="med" type="stealth"/>
            <a:tailEnd len="sm" w="sm" type="none"/>
          </a:ln>
        </p:spPr>
      </p:cxnSp>
      <p:cxnSp>
        <p:nvCxnSpPr>
          <p:cNvPr id="353" name="Google Shape;353;p26"/>
          <p:cNvCxnSpPr/>
          <p:nvPr/>
        </p:nvCxnSpPr>
        <p:spPr>
          <a:xfrm flipH="1">
            <a:off x="2316162" y="4389437"/>
            <a:ext cx="868362" cy="438150"/>
          </a:xfrm>
          <a:prstGeom prst="straightConnector1">
            <a:avLst/>
          </a:prstGeom>
          <a:noFill/>
          <a:ln cap="flat" cmpd="sng" w="12700">
            <a:solidFill>
              <a:schemeClr val="dk1"/>
            </a:solidFill>
            <a:prstDash val="solid"/>
            <a:miter lim="800000"/>
            <a:headEnd len="sm" w="sm" type="none"/>
            <a:tailEnd len="med" w="med" type="stealth"/>
          </a:ln>
        </p:spPr>
      </p:cxnSp>
      <p:grpSp>
        <p:nvGrpSpPr>
          <p:cNvPr id="354" name="Google Shape;354;p26"/>
          <p:cNvGrpSpPr/>
          <p:nvPr/>
        </p:nvGrpSpPr>
        <p:grpSpPr>
          <a:xfrm>
            <a:off x="5865812" y="950912"/>
            <a:ext cx="965200" cy="1093787"/>
            <a:chOff x="3411" y="599"/>
            <a:chExt cx="561" cy="689"/>
          </a:xfrm>
        </p:grpSpPr>
        <p:sp>
          <p:nvSpPr>
            <p:cNvPr id="355" name="Google Shape;355;p26"/>
            <p:cNvSpPr/>
            <p:nvPr/>
          </p:nvSpPr>
          <p:spPr>
            <a:xfrm>
              <a:off x="3419" y="599"/>
              <a:ext cx="545" cy="139"/>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6" name="Google Shape;356;p26"/>
            <p:cNvSpPr/>
            <p:nvPr/>
          </p:nvSpPr>
          <p:spPr>
            <a:xfrm>
              <a:off x="3419" y="1149"/>
              <a:ext cx="545" cy="139"/>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57" name="Google Shape;357;p26"/>
            <p:cNvCxnSpPr/>
            <p:nvPr/>
          </p:nvCxnSpPr>
          <p:spPr>
            <a:xfrm>
              <a:off x="3411" y="678"/>
              <a:ext cx="0" cy="524"/>
            </a:xfrm>
            <a:prstGeom prst="straightConnector1">
              <a:avLst/>
            </a:prstGeom>
            <a:noFill/>
            <a:ln cap="flat" cmpd="sng" w="25400">
              <a:solidFill>
                <a:schemeClr val="dk1"/>
              </a:solidFill>
              <a:prstDash val="solid"/>
              <a:miter lim="800000"/>
              <a:headEnd len="sm" w="sm" type="none"/>
              <a:tailEnd len="sm" w="sm" type="none"/>
            </a:ln>
          </p:spPr>
        </p:cxnSp>
        <p:cxnSp>
          <p:nvCxnSpPr>
            <p:cNvPr id="358" name="Google Shape;358;p26"/>
            <p:cNvCxnSpPr/>
            <p:nvPr/>
          </p:nvCxnSpPr>
          <p:spPr>
            <a:xfrm>
              <a:off x="3972" y="664"/>
              <a:ext cx="0" cy="526"/>
            </a:xfrm>
            <a:prstGeom prst="straightConnector1">
              <a:avLst/>
            </a:prstGeom>
            <a:noFill/>
            <a:ln cap="flat" cmpd="sng" w="25400">
              <a:solidFill>
                <a:schemeClr val="dk1"/>
              </a:solidFill>
              <a:prstDash val="solid"/>
              <a:miter lim="800000"/>
              <a:headEnd len="sm" w="sm" type="none"/>
              <a:tailEnd len="sm" w="sm" type="none"/>
            </a:ln>
          </p:spPr>
        </p:cxnSp>
        <p:sp>
          <p:nvSpPr>
            <p:cNvPr id="359" name="Google Shape;359;p26"/>
            <p:cNvSpPr txBox="1"/>
            <p:nvPr/>
          </p:nvSpPr>
          <p:spPr>
            <a:xfrm>
              <a:off x="3420" y="1122"/>
              <a:ext cx="541" cy="1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60" name="Google Shape;360;p26"/>
          <p:cNvSpPr txBox="1"/>
          <p:nvPr/>
        </p:nvSpPr>
        <p:spPr>
          <a:xfrm>
            <a:off x="5899150" y="1365250"/>
            <a:ext cx="827087" cy="458787"/>
          </a:xfrm>
          <a:prstGeom prst="rect">
            <a:avLst/>
          </a:prstGeom>
          <a:solidFill>
            <a:schemeClr val="lt1"/>
          </a:solid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BD 1</a:t>
            </a:r>
            <a:endParaRPr b="0" i="0" sz="1400" u="none" cap="none" strike="noStrike">
              <a:solidFill>
                <a:srgbClr val="000000"/>
              </a:solidFill>
              <a:latin typeface="Arial"/>
              <a:ea typeface="Arial"/>
              <a:cs typeface="Arial"/>
              <a:sym typeface="Arial"/>
            </a:endParaRPr>
          </a:p>
        </p:txBody>
      </p:sp>
      <p:grpSp>
        <p:nvGrpSpPr>
          <p:cNvPr id="361" name="Google Shape;361;p26"/>
          <p:cNvGrpSpPr/>
          <p:nvPr/>
        </p:nvGrpSpPr>
        <p:grpSpPr>
          <a:xfrm>
            <a:off x="6872287" y="2808287"/>
            <a:ext cx="990600" cy="1084262"/>
            <a:chOff x="3996" y="1769"/>
            <a:chExt cx="576" cy="683"/>
          </a:xfrm>
        </p:grpSpPr>
        <p:sp>
          <p:nvSpPr>
            <p:cNvPr id="362" name="Google Shape;362;p26"/>
            <p:cNvSpPr/>
            <p:nvPr/>
          </p:nvSpPr>
          <p:spPr>
            <a:xfrm>
              <a:off x="4004" y="1769"/>
              <a:ext cx="560" cy="139"/>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3" name="Google Shape;363;p26"/>
            <p:cNvSpPr/>
            <p:nvPr/>
          </p:nvSpPr>
          <p:spPr>
            <a:xfrm>
              <a:off x="4004" y="2313"/>
              <a:ext cx="560" cy="139"/>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64" name="Google Shape;364;p26"/>
            <p:cNvCxnSpPr/>
            <p:nvPr/>
          </p:nvCxnSpPr>
          <p:spPr>
            <a:xfrm>
              <a:off x="3996" y="1846"/>
              <a:ext cx="0" cy="521"/>
            </a:xfrm>
            <a:prstGeom prst="straightConnector1">
              <a:avLst/>
            </a:prstGeom>
            <a:noFill/>
            <a:ln cap="flat" cmpd="sng" w="25400">
              <a:solidFill>
                <a:schemeClr val="dk1"/>
              </a:solidFill>
              <a:prstDash val="solid"/>
              <a:miter lim="800000"/>
              <a:headEnd len="sm" w="sm" type="none"/>
              <a:tailEnd len="sm" w="sm" type="none"/>
            </a:ln>
          </p:spPr>
        </p:cxnSp>
        <p:cxnSp>
          <p:nvCxnSpPr>
            <p:cNvPr id="365" name="Google Shape;365;p26"/>
            <p:cNvCxnSpPr/>
            <p:nvPr/>
          </p:nvCxnSpPr>
          <p:spPr>
            <a:xfrm>
              <a:off x="4572" y="1833"/>
              <a:ext cx="0" cy="520"/>
            </a:xfrm>
            <a:prstGeom prst="straightConnector1">
              <a:avLst/>
            </a:prstGeom>
            <a:noFill/>
            <a:ln cap="flat" cmpd="sng" w="25400">
              <a:solidFill>
                <a:schemeClr val="dk1"/>
              </a:solidFill>
              <a:prstDash val="solid"/>
              <a:miter lim="800000"/>
              <a:headEnd len="sm" w="sm" type="none"/>
              <a:tailEnd len="sm" w="sm" type="none"/>
            </a:ln>
          </p:spPr>
        </p:cxnSp>
        <p:sp>
          <p:nvSpPr>
            <p:cNvPr id="366" name="Google Shape;366;p26"/>
            <p:cNvSpPr txBox="1"/>
            <p:nvPr/>
          </p:nvSpPr>
          <p:spPr>
            <a:xfrm>
              <a:off x="4005" y="2287"/>
              <a:ext cx="556" cy="11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67" name="Google Shape;367;p26"/>
          <p:cNvSpPr txBox="1"/>
          <p:nvPr/>
        </p:nvSpPr>
        <p:spPr>
          <a:xfrm>
            <a:off x="6972300" y="3240087"/>
            <a:ext cx="868362" cy="458787"/>
          </a:xfrm>
          <a:prstGeom prst="rect">
            <a:avLst/>
          </a:prstGeom>
          <a:solidFill>
            <a:schemeClr val="lt1"/>
          </a:solid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BD 2</a:t>
            </a:r>
            <a:endParaRPr b="0" i="0" sz="1400" u="none" cap="none" strike="noStrike">
              <a:solidFill>
                <a:srgbClr val="000000"/>
              </a:solidFill>
              <a:latin typeface="Arial"/>
              <a:ea typeface="Arial"/>
              <a:cs typeface="Arial"/>
              <a:sym typeface="Arial"/>
            </a:endParaRPr>
          </a:p>
        </p:txBody>
      </p:sp>
      <p:grpSp>
        <p:nvGrpSpPr>
          <p:cNvPr id="368" name="Google Shape;368;p26"/>
          <p:cNvGrpSpPr/>
          <p:nvPr/>
        </p:nvGrpSpPr>
        <p:grpSpPr>
          <a:xfrm>
            <a:off x="5473700" y="4789487"/>
            <a:ext cx="944562" cy="1084262"/>
            <a:chOff x="3183" y="3017"/>
            <a:chExt cx="549" cy="683"/>
          </a:xfrm>
        </p:grpSpPr>
        <p:sp>
          <p:nvSpPr>
            <p:cNvPr id="369" name="Google Shape;369;p26"/>
            <p:cNvSpPr/>
            <p:nvPr/>
          </p:nvSpPr>
          <p:spPr>
            <a:xfrm>
              <a:off x="3191" y="3017"/>
              <a:ext cx="533" cy="138"/>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0" name="Google Shape;370;p26"/>
            <p:cNvSpPr/>
            <p:nvPr/>
          </p:nvSpPr>
          <p:spPr>
            <a:xfrm>
              <a:off x="3191" y="3562"/>
              <a:ext cx="533" cy="138"/>
            </a:xfrm>
            <a:prstGeom prst="ellipse">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371" name="Google Shape;371;p26"/>
            <p:cNvCxnSpPr/>
            <p:nvPr/>
          </p:nvCxnSpPr>
          <p:spPr>
            <a:xfrm>
              <a:off x="3183" y="3095"/>
              <a:ext cx="0" cy="521"/>
            </a:xfrm>
            <a:prstGeom prst="straightConnector1">
              <a:avLst/>
            </a:prstGeom>
            <a:noFill/>
            <a:ln cap="flat" cmpd="sng" w="25400">
              <a:solidFill>
                <a:schemeClr val="dk1"/>
              </a:solidFill>
              <a:prstDash val="solid"/>
              <a:miter lim="800000"/>
              <a:headEnd len="sm" w="sm" type="none"/>
              <a:tailEnd len="sm" w="sm" type="none"/>
            </a:ln>
          </p:spPr>
        </p:cxnSp>
        <p:cxnSp>
          <p:nvCxnSpPr>
            <p:cNvPr id="372" name="Google Shape;372;p26"/>
            <p:cNvCxnSpPr/>
            <p:nvPr/>
          </p:nvCxnSpPr>
          <p:spPr>
            <a:xfrm>
              <a:off x="3732" y="3082"/>
              <a:ext cx="0" cy="520"/>
            </a:xfrm>
            <a:prstGeom prst="straightConnector1">
              <a:avLst/>
            </a:prstGeom>
            <a:noFill/>
            <a:ln cap="flat" cmpd="sng" w="25400">
              <a:solidFill>
                <a:schemeClr val="dk1"/>
              </a:solidFill>
              <a:prstDash val="solid"/>
              <a:miter lim="800000"/>
              <a:headEnd len="sm" w="sm" type="none"/>
              <a:tailEnd len="sm" w="sm" type="none"/>
            </a:ln>
          </p:spPr>
        </p:cxnSp>
        <p:sp>
          <p:nvSpPr>
            <p:cNvPr id="373" name="Google Shape;373;p26"/>
            <p:cNvSpPr txBox="1"/>
            <p:nvPr/>
          </p:nvSpPr>
          <p:spPr>
            <a:xfrm>
              <a:off x="3192" y="3535"/>
              <a:ext cx="530" cy="1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74" name="Google Shape;374;p26"/>
          <p:cNvSpPr txBox="1"/>
          <p:nvPr/>
        </p:nvSpPr>
        <p:spPr>
          <a:xfrm>
            <a:off x="5564187" y="5216525"/>
            <a:ext cx="811212" cy="828675"/>
          </a:xfrm>
          <a:prstGeom prst="rect">
            <a:avLst/>
          </a:prstGeom>
          <a:solidFill>
            <a:schemeClr val="lt1"/>
          </a:solid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chemeClr val="dk1"/>
              </a:buClr>
              <a:buSzPts val="2400"/>
              <a:buFont typeface="Times New Roman"/>
              <a:buNone/>
            </a:pPr>
            <a:r>
              <a:rPr b="0" i="1" lang="en-US" sz="2400" u="none" cap="none" strike="noStrike">
                <a:solidFill>
                  <a:schemeClr val="dk1"/>
                </a:solidFill>
                <a:latin typeface="Times New Roman"/>
                <a:ea typeface="Times New Roman"/>
                <a:cs typeface="Times New Roman"/>
                <a:sym typeface="Times New Roman"/>
              </a:rPr>
              <a:t>BD 3</a:t>
            </a:r>
            <a:endParaRPr b="0" i="0" sz="1400" u="none" cap="none" strike="noStrike">
              <a:solidFill>
                <a:srgbClr val="000000"/>
              </a:solidFill>
              <a:latin typeface="Arial"/>
              <a:ea typeface="Arial"/>
              <a:cs typeface="Arial"/>
              <a:sym typeface="Arial"/>
            </a:endParaRPr>
          </a:p>
        </p:txBody>
      </p:sp>
      <p:grpSp>
        <p:nvGrpSpPr>
          <p:cNvPr id="375" name="Google Shape;375;p26"/>
          <p:cNvGrpSpPr/>
          <p:nvPr/>
        </p:nvGrpSpPr>
        <p:grpSpPr>
          <a:xfrm>
            <a:off x="7288212" y="631825"/>
            <a:ext cx="1550987" cy="498475"/>
            <a:chOff x="4238" y="398"/>
            <a:chExt cx="902" cy="314"/>
          </a:xfrm>
        </p:grpSpPr>
        <p:sp>
          <p:nvSpPr>
            <p:cNvPr id="376" name="Google Shape;376;p26"/>
            <p:cNvSpPr txBox="1"/>
            <p:nvPr/>
          </p:nvSpPr>
          <p:spPr>
            <a:xfrm>
              <a:off x="4238" y="398"/>
              <a:ext cx="804" cy="22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7" name="Google Shape;377;p26"/>
            <p:cNvSpPr txBox="1"/>
            <p:nvPr/>
          </p:nvSpPr>
          <p:spPr>
            <a:xfrm>
              <a:off x="4286" y="446"/>
              <a:ext cx="804" cy="22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8" name="Google Shape;378;p26"/>
            <p:cNvSpPr txBox="1"/>
            <p:nvPr/>
          </p:nvSpPr>
          <p:spPr>
            <a:xfrm>
              <a:off x="4336" y="488"/>
              <a:ext cx="804" cy="22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aplicação</a:t>
              </a:r>
              <a:endParaRPr b="0" i="0" sz="1400" u="none" cap="none" strike="noStrike">
                <a:solidFill>
                  <a:srgbClr val="000000"/>
                </a:solidFill>
                <a:latin typeface="Arial"/>
                <a:ea typeface="Arial"/>
                <a:cs typeface="Arial"/>
                <a:sym typeface="Arial"/>
              </a:endParaRPr>
            </a:p>
          </p:txBody>
        </p:sp>
      </p:grpSp>
      <p:grpSp>
        <p:nvGrpSpPr>
          <p:cNvPr id="379" name="Google Shape;379;p26"/>
          <p:cNvGrpSpPr/>
          <p:nvPr/>
        </p:nvGrpSpPr>
        <p:grpSpPr>
          <a:xfrm>
            <a:off x="7659687" y="1908175"/>
            <a:ext cx="1550987" cy="498475"/>
            <a:chOff x="4454" y="1202"/>
            <a:chExt cx="902" cy="314"/>
          </a:xfrm>
        </p:grpSpPr>
        <p:sp>
          <p:nvSpPr>
            <p:cNvPr id="380" name="Google Shape;380;p26"/>
            <p:cNvSpPr txBox="1"/>
            <p:nvPr/>
          </p:nvSpPr>
          <p:spPr>
            <a:xfrm>
              <a:off x="4454" y="1202"/>
              <a:ext cx="804" cy="22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1" name="Google Shape;381;p26"/>
            <p:cNvSpPr txBox="1"/>
            <p:nvPr/>
          </p:nvSpPr>
          <p:spPr>
            <a:xfrm>
              <a:off x="4502" y="1250"/>
              <a:ext cx="804" cy="22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2" name="Google Shape;382;p26"/>
            <p:cNvSpPr txBox="1"/>
            <p:nvPr/>
          </p:nvSpPr>
          <p:spPr>
            <a:xfrm>
              <a:off x="4552" y="1292"/>
              <a:ext cx="804" cy="22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aplicação</a:t>
              </a:r>
              <a:endParaRPr b="0" i="0" sz="1400" u="none" cap="none" strike="noStrike">
                <a:solidFill>
                  <a:srgbClr val="000000"/>
                </a:solidFill>
                <a:latin typeface="Arial"/>
                <a:ea typeface="Arial"/>
                <a:cs typeface="Arial"/>
                <a:sym typeface="Arial"/>
              </a:endParaRPr>
            </a:p>
          </p:txBody>
        </p:sp>
      </p:grpSp>
      <p:grpSp>
        <p:nvGrpSpPr>
          <p:cNvPr id="383" name="Google Shape;383;p26"/>
          <p:cNvGrpSpPr/>
          <p:nvPr/>
        </p:nvGrpSpPr>
        <p:grpSpPr>
          <a:xfrm>
            <a:off x="7577137" y="4498975"/>
            <a:ext cx="1550987" cy="498475"/>
            <a:chOff x="4406" y="2834"/>
            <a:chExt cx="902" cy="314"/>
          </a:xfrm>
        </p:grpSpPr>
        <p:sp>
          <p:nvSpPr>
            <p:cNvPr id="384" name="Google Shape;384;p26"/>
            <p:cNvSpPr txBox="1"/>
            <p:nvPr/>
          </p:nvSpPr>
          <p:spPr>
            <a:xfrm>
              <a:off x="4406" y="2834"/>
              <a:ext cx="804" cy="22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5" name="Google Shape;385;p26"/>
            <p:cNvSpPr txBox="1"/>
            <p:nvPr/>
          </p:nvSpPr>
          <p:spPr>
            <a:xfrm>
              <a:off x="4454" y="2882"/>
              <a:ext cx="804" cy="22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6" name="Google Shape;386;p26"/>
            <p:cNvSpPr txBox="1"/>
            <p:nvPr/>
          </p:nvSpPr>
          <p:spPr>
            <a:xfrm>
              <a:off x="4504" y="2924"/>
              <a:ext cx="804" cy="224"/>
            </a:xfrm>
            <a:prstGeom prst="rect">
              <a:avLst/>
            </a:prstGeom>
            <a:solidFill>
              <a:schemeClr val="lt1"/>
            </a:solidFill>
            <a:ln cap="flat" cmpd="sng" w="25400">
              <a:solidFill>
                <a:schemeClr val="dk1"/>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aplicação</a:t>
              </a:r>
              <a:endParaRPr b="0" i="0" sz="1400" u="none" cap="none" strike="noStrike">
                <a:solidFill>
                  <a:srgbClr val="000000"/>
                </a:solidFill>
                <a:latin typeface="Arial"/>
                <a:ea typeface="Arial"/>
                <a:cs typeface="Arial"/>
                <a:sym typeface="Arial"/>
              </a:endParaRPr>
            </a:p>
          </p:txBody>
        </p:sp>
      </p:grpSp>
      <p:cxnSp>
        <p:nvCxnSpPr>
          <p:cNvPr id="387" name="Google Shape;387;p26"/>
          <p:cNvCxnSpPr/>
          <p:nvPr/>
        </p:nvCxnSpPr>
        <p:spPr>
          <a:xfrm flipH="1" rot="10800000">
            <a:off x="6496050" y="5018087"/>
            <a:ext cx="1166812" cy="385762"/>
          </a:xfrm>
          <a:prstGeom prst="straightConnector1">
            <a:avLst/>
          </a:prstGeom>
          <a:noFill/>
          <a:ln cap="flat" cmpd="sng" w="25400">
            <a:solidFill>
              <a:schemeClr val="dk1"/>
            </a:solidFill>
            <a:prstDash val="solid"/>
            <a:miter lim="800000"/>
            <a:headEnd len="med" w="med" type="stealth"/>
            <a:tailEnd len="med" w="med" type="stealth"/>
          </a:ln>
        </p:spPr>
      </p:cxnSp>
      <p:cxnSp>
        <p:nvCxnSpPr>
          <p:cNvPr id="388" name="Google Shape;388;p26"/>
          <p:cNvCxnSpPr/>
          <p:nvPr/>
        </p:nvCxnSpPr>
        <p:spPr>
          <a:xfrm flipH="1" rot="10800000">
            <a:off x="7981950" y="2560637"/>
            <a:ext cx="465137" cy="690562"/>
          </a:xfrm>
          <a:prstGeom prst="straightConnector1">
            <a:avLst/>
          </a:prstGeom>
          <a:noFill/>
          <a:ln cap="flat" cmpd="sng" w="25400">
            <a:solidFill>
              <a:schemeClr val="dk1"/>
            </a:solidFill>
            <a:prstDash val="solid"/>
            <a:miter lim="800000"/>
            <a:headEnd len="med" w="med" type="stealth"/>
            <a:tailEnd len="med" w="med" type="stealth"/>
          </a:ln>
        </p:spPr>
      </p:cxnSp>
      <p:cxnSp>
        <p:nvCxnSpPr>
          <p:cNvPr id="389" name="Google Shape;389;p26"/>
          <p:cNvCxnSpPr/>
          <p:nvPr/>
        </p:nvCxnSpPr>
        <p:spPr>
          <a:xfrm flipH="1" rot="10800000">
            <a:off x="6908800" y="1189037"/>
            <a:ext cx="939800" cy="347662"/>
          </a:xfrm>
          <a:prstGeom prst="straightConnector1">
            <a:avLst/>
          </a:prstGeom>
          <a:noFill/>
          <a:ln cap="flat" cmpd="sng" w="25400">
            <a:solidFill>
              <a:schemeClr val="dk1"/>
            </a:solidFill>
            <a:prstDash val="solid"/>
            <a:miter lim="800000"/>
            <a:headEnd len="med" w="med" type="stealth"/>
            <a:tailEnd len="med" w="med" type="stealth"/>
          </a:ln>
        </p:spPr>
      </p:cxnSp>
      <p:cxnSp>
        <p:nvCxnSpPr>
          <p:cNvPr id="390" name="Google Shape;390;p26"/>
          <p:cNvCxnSpPr/>
          <p:nvPr/>
        </p:nvCxnSpPr>
        <p:spPr>
          <a:xfrm rot="10800000">
            <a:off x="5072062" y="3652837"/>
            <a:ext cx="898525" cy="1077912"/>
          </a:xfrm>
          <a:prstGeom prst="straightConnector1">
            <a:avLst/>
          </a:prstGeom>
          <a:noFill/>
          <a:ln cap="flat" cmpd="sng" w="127000">
            <a:solidFill>
              <a:schemeClr val="dk1"/>
            </a:solidFill>
            <a:prstDash val="solid"/>
            <a:miter lim="800000"/>
            <a:headEnd len="sm" w="sm" type="none"/>
            <a:tailEnd len="med" w="med" type="stealth"/>
          </a:ln>
        </p:spPr>
      </p:cxnSp>
      <p:cxnSp>
        <p:nvCxnSpPr>
          <p:cNvPr id="391" name="Google Shape;391;p26"/>
          <p:cNvCxnSpPr/>
          <p:nvPr/>
        </p:nvCxnSpPr>
        <p:spPr>
          <a:xfrm flipH="1">
            <a:off x="5092700" y="2198687"/>
            <a:ext cx="1187450" cy="461962"/>
          </a:xfrm>
          <a:prstGeom prst="straightConnector1">
            <a:avLst/>
          </a:prstGeom>
          <a:noFill/>
          <a:ln cap="flat" cmpd="sng" w="127000">
            <a:solidFill>
              <a:schemeClr val="dk1"/>
            </a:solidFill>
            <a:prstDash val="solid"/>
            <a:miter lim="800000"/>
            <a:headEnd len="sm" w="sm" type="none"/>
            <a:tailEnd len="med" w="med" type="stealth"/>
          </a:ln>
        </p:spPr>
      </p:cxnSp>
      <p:sp>
        <p:nvSpPr>
          <p:cNvPr id="392" name="Google Shape;392;p26"/>
          <p:cNvSpPr txBox="1"/>
          <p:nvPr/>
        </p:nvSpPr>
        <p:spPr>
          <a:xfrm>
            <a:off x="1882775" y="976312"/>
            <a:ext cx="1447800" cy="736600"/>
          </a:xfrm>
          <a:prstGeom prst="rect">
            <a:avLst/>
          </a:prstGeom>
          <a:noFill/>
          <a:ln>
            <a:noFill/>
          </a:ln>
        </p:spPr>
        <p:txBody>
          <a:bodyPr anchorCtr="0" anchor="t" bIns="44450" lIns="90475" spcFirstLastPara="1" rIns="90475" wrap="square" tIns="44450">
            <a:spAutoFit/>
          </a:bodyPr>
          <a:lstStyle/>
          <a:p>
            <a:pPr indent="0" lvl="0" marL="0" marR="0" rtl="0" algn="l">
              <a:lnSpc>
                <a:spcPct val="7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Sistema de</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informações</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executivas</a:t>
            </a:r>
            <a:endParaRPr b="0" i="0" sz="1400" u="none" cap="none" strike="noStrike">
              <a:solidFill>
                <a:srgbClr val="000000"/>
              </a:solidFill>
              <a:latin typeface="Arial"/>
              <a:ea typeface="Arial"/>
              <a:cs typeface="Arial"/>
              <a:sym typeface="Arial"/>
            </a:endParaRPr>
          </a:p>
        </p:txBody>
      </p:sp>
      <p:sp>
        <p:nvSpPr>
          <p:cNvPr id="393" name="Google Shape;393;p26"/>
          <p:cNvSpPr txBox="1"/>
          <p:nvPr/>
        </p:nvSpPr>
        <p:spPr>
          <a:xfrm>
            <a:off x="2336800" y="5262562"/>
            <a:ext cx="1298575" cy="736600"/>
          </a:xfrm>
          <a:prstGeom prst="rect">
            <a:avLst/>
          </a:prstGeom>
          <a:noFill/>
          <a:ln>
            <a:noFill/>
          </a:ln>
        </p:spPr>
        <p:txBody>
          <a:bodyPr anchorCtr="0" anchor="t" bIns="44450" lIns="90475" spcFirstLastPara="1" rIns="90475" wrap="square" tIns="44450">
            <a:spAutoFit/>
          </a:bodyPr>
          <a:lstStyle/>
          <a:p>
            <a:pPr indent="0" lvl="0" marL="0" marR="0" rtl="0" algn="l">
              <a:lnSpc>
                <a:spcPct val="7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Sistema de</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suporte à</a:t>
            </a:r>
            <a:endParaRPr b="0" i="0" sz="1400" u="none" cap="none" strike="noStrike">
              <a:solidFill>
                <a:srgbClr val="000000"/>
              </a:solidFill>
              <a:latin typeface="Arial"/>
              <a:ea typeface="Arial"/>
              <a:cs typeface="Arial"/>
              <a:sym typeface="Arial"/>
            </a:endParaRPr>
          </a:p>
          <a:p>
            <a:pPr indent="0" lvl="0" marL="0" marR="0" rtl="0" algn="l">
              <a:lnSpc>
                <a:spcPct val="7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decisão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7"/>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Oportunidades de uso</a:t>
            </a:r>
            <a:endParaRPr/>
          </a:p>
        </p:txBody>
      </p:sp>
      <p:sp>
        <p:nvSpPr>
          <p:cNvPr id="399" name="Google Shape;399;p27"/>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3600"/>
              <a:buFont typeface="Calibri"/>
              <a:buChar char=" "/>
            </a:pPr>
            <a:r>
              <a:rPr b="0" i="0" lang="en-US" sz="3600" u="none">
                <a:solidFill>
                  <a:srgbClr val="404040"/>
                </a:solidFill>
                <a:latin typeface="Calibri"/>
                <a:ea typeface="Calibri"/>
                <a:cs typeface="Calibri"/>
                <a:sym typeface="Calibri"/>
              </a:rPr>
              <a:t>Perguntas fundamentais:</a:t>
            </a:r>
            <a:endParaRPr/>
          </a:p>
          <a:p>
            <a:pPr indent="0" lvl="0" marL="90487" marR="0" rtl="0" algn="l">
              <a:lnSpc>
                <a:spcPct val="90000"/>
              </a:lnSpc>
              <a:spcBef>
                <a:spcPts val="1400"/>
              </a:spcBef>
              <a:spcAft>
                <a:spcPts val="0"/>
              </a:spcAft>
              <a:buClr>
                <a:schemeClr val="accent1"/>
              </a:buClr>
              <a:buSzPts val="3600"/>
              <a:buFont typeface="Calibri"/>
              <a:buNone/>
            </a:pPr>
            <a:r>
              <a:t/>
            </a:r>
            <a:endParaRPr b="0" i="0" sz="3600" u="none">
              <a:solidFill>
                <a:srgbClr val="404040"/>
              </a:solidFill>
              <a:latin typeface="Calibri"/>
              <a:ea typeface="Calibri"/>
              <a:cs typeface="Calibri"/>
              <a:sym typeface="Calibri"/>
            </a:endParaRPr>
          </a:p>
          <a:p>
            <a:pPr indent="-203199" lvl="1" marL="382587" marR="0" rtl="0" algn="l">
              <a:lnSpc>
                <a:spcPct val="90000"/>
              </a:lnSpc>
              <a:spcBef>
                <a:spcPts val="400"/>
              </a:spcBef>
              <a:spcAft>
                <a:spcPts val="0"/>
              </a:spcAft>
              <a:buClr>
                <a:schemeClr val="accent1"/>
              </a:buClr>
              <a:buSzPts val="3200"/>
              <a:buFont typeface="Calibri"/>
              <a:buChar char="◦"/>
            </a:pPr>
            <a:r>
              <a:rPr b="1" i="1" lang="en-US" sz="3200" u="none" cap="none" strike="noStrike">
                <a:solidFill>
                  <a:srgbClr val="404040"/>
                </a:solidFill>
                <a:latin typeface="Calibri"/>
                <a:ea typeface="Calibri"/>
                <a:cs typeface="Calibri"/>
                <a:sym typeface="Calibri"/>
              </a:rPr>
              <a:t>Onde</a:t>
            </a:r>
            <a:r>
              <a:rPr b="0" i="0" lang="en-US" sz="3200" u="none" cap="none" strike="noStrike">
                <a:solidFill>
                  <a:srgbClr val="404040"/>
                </a:solidFill>
                <a:latin typeface="Calibri"/>
                <a:ea typeface="Calibri"/>
                <a:cs typeface="Calibri"/>
                <a:sym typeface="Calibri"/>
              </a:rPr>
              <a:t> utilizar BI?</a:t>
            </a:r>
            <a:endParaRPr/>
          </a:p>
          <a:p>
            <a:pPr indent="-203199" lvl="1" marL="382587" marR="0" rtl="0" algn="l">
              <a:lnSpc>
                <a:spcPct val="90000"/>
              </a:lnSpc>
              <a:spcBef>
                <a:spcPts val="600"/>
              </a:spcBef>
              <a:spcAft>
                <a:spcPts val="0"/>
              </a:spcAft>
              <a:buClr>
                <a:schemeClr val="accent1"/>
              </a:buClr>
              <a:buSzPts val="3200"/>
              <a:buFont typeface="Calibri"/>
              <a:buChar char="◦"/>
            </a:pPr>
            <a:r>
              <a:rPr b="1" i="1" lang="en-US" sz="3200" u="none" cap="none" strike="noStrike">
                <a:solidFill>
                  <a:srgbClr val="404040"/>
                </a:solidFill>
                <a:latin typeface="Calibri"/>
                <a:ea typeface="Calibri"/>
                <a:cs typeface="Calibri"/>
                <a:sym typeface="Calibri"/>
              </a:rPr>
              <a:t>Quem</a:t>
            </a:r>
            <a:r>
              <a:rPr b="0" i="0" lang="en-US" sz="3200" u="none" cap="none" strike="noStrike">
                <a:solidFill>
                  <a:srgbClr val="404040"/>
                </a:solidFill>
                <a:latin typeface="Calibri"/>
                <a:ea typeface="Calibri"/>
                <a:cs typeface="Calibri"/>
                <a:sym typeface="Calibri"/>
              </a:rPr>
              <a:t> utilizará BI?</a:t>
            </a:r>
            <a:endParaRPr/>
          </a:p>
          <a:p>
            <a:pPr indent="-203199" lvl="1" marL="382587" marR="0" rtl="0" algn="l">
              <a:lnSpc>
                <a:spcPct val="90000"/>
              </a:lnSpc>
              <a:spcBef>
                <a:spcPts val="600"/>
              </a:spcBef>
              <a:spcAft>
                <a:spcPts val="0"/>
              </a:spcAft>
              <a:buClr>
                <a:schemeClr val="accent1"/>
              </a:buClr>
              <a:buSzPts val="3200"/>
              <a:buFont typeface="Calibri"/>
              <a:buChar char="◦"/>
            </a:pPr>
            <a:r>
              <a:rPr b="1" i="1" lang="en-US" sz="3200" u="none" cap="none" strike="noStrike">
                <a:solidFill>
                  <a:srgbClr val="404040"/>
                </a:solidFill>
                <a:latin typeface="Calibri"/>
                <a:ea typeface="Calibri"/>
                <a:cs typeface="Calibri"/>
                <a:sym typeface="Calibri"/>
              </a:rPr>
              <a:t>Quais informações</a:t>
            </a:r>
            <a:r>
              <a:rPr b="0" i="0" lang="en-US" sz="3200" u="none" cap="none" strike="noStrike">
                <a:solidFill>
                  <a:srgbClr val="404040"/>
                </a:solidFill>
                <a:latin typeface="Calibri"/>
                <a:ea typeface="Calibri"/>
                <a:cs typeface="Calibri"/>
                <a:sym typeface="Calibri"/>
              </a:rPr>
              <a:t> devem participar do modelo de BI?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8"/>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1" i="1" lang="en-US" sz="4800" u="none">
                <a:solidFill>
                  <a:srgbClr val="404040"/>
                </a:solidFill>
                <a:latin typeface="Calibri"/>
                <a:ea typeface="Calibri"/>
                <a:cs typeface="Calibri"/>
                <a:sym typeface="Calibri"/>
              </a:rPr>
              <a:t>Onde?</a:t>
            </a:r>
            <a:endParaRPr/>
          </a:p>
        </p:txBody>
      </p:sp>
      <p:sp>
        <p:nvSpPr>
          <p:cNvPr id="405" name="Google Shape;405;p28"/>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rmAutofit/>
          </a:bodyPr>
          <a:lstStyle/>
          <a:p>
            <a:pPr indent="-90487" lvl="0" marL="90487" marR="0" rtl="0" algn="l">
              <a:lnSpc>
                <a:spcPct val="80000"/>
              </a:lnSpc>
              <a:spcBef>
                <a:spcPts val="0"/>
              </a:spcBef>
              <a:spcAft>
                <a:spcPts val="0"/>
              </a:spcAft>
              <a:buClr>
                <a:schemeClr val="accent1"/>
              </a:buClr>
              <a:buSzPts val="3000"/>
              <a:buFont typeface="Calibri"/>
              <a:buChar char=" "/>
            </a:pPr>
            <a:r>
              <a:rPr b="0" i="0" lang="en-US" sz="3000" u="none">
                <a:solidFill>
                  <a:srgbClr val="404040"/>
                </a:solidFill>
                <a:latin typeface="Calibri"/>
                <a:ea typeface="Calibri"/>
                <a:cs typeface="Calibri"/>
                <a:sym typeface="Calibri"/>
              </a:rPr>
              <a:t>O que está funcionando bem?</a:t>
            </a:r>
            <a:endParaRPr/>
          </a:p>
          <a:p>
            <a:pPr indent="-90487" lvl="0" marL="90487" marR="0" rtl="0" algn="l">
              <a:lnSpc>
                <a:spcPct val="80000"/>
              </a:lnSpc>
              <a:spcBef>
                <a:spcPts val="1200"/>
              </a:spcBef>
              <a:spcAft>
                <a:spcPts val="0"/>
              </a:spcAft>
              <a:buClr>
                <a:schemeClr val="accent1"/>
              </a:buClr>
              <a:buSzPts val="3000"/>
              <a:buFont typeface="Calibri"/>
              <a:buChar char=" "/>
            </a:pPr>
            <a:r>
              <a:rPr b="0" i="0" lang="en-US" sz="3000" u="none">
                <a:solidFill>
                  <a:srgbClr val="404040"/>
                </a:solidFill>
                <a:latin typeface="Calibri"/>
                <a:ea typeface="Calibri"/>
                <a:cs typeface="Calibri"/>
                <a:sym typeface="Calibri"/>
              </a:rPr>
              <a:t>O que está funcionando mal?</a:t>
            </a:r>
            <a:endParaRPr/>
          </a:p>
          <a:p>
            <a:pPr indent="-90487" lvl="0" marL="90487" marR="0" rtl="0" algn="l">
              <a:lnSpc>
                <a:spcPct val="80000"/>
              </a:lnSpc>
              <a:spcBef>
                <a:spcPts val="1200"/>
              </a:spcBef>
              <a:spcAft>
                <a:spcPts val="0"/>
              </a:spcAft>
              <a:buClr>
                <a:schemeClr val="accent1"/>
              </a:buClr>
              <a:buSzPts val="3000"/>
              <a:buFont typeface="Calibri"/>
              <a:buChar char=" "/>
            </a:pPr>
            <a:r>
              <a:rPr b="0" i="0" lang="en-US" sz="3000" u="none">
                <a:solidFill>
                  <a:srgbClr val="404040"/>
                </a:solidFill>
                <a:latin typeface="Calibri"/>
                <a:ea typeface="Calibri"/>
                <a:cs typeface="Calibri"/>
                <a:sym typeface="Calibri"/>
              </a:rPr>
              <a:t>O que está consumindo muitos recursos?</a:t>
            </a:r>
            <a:endParaRPr/>
          </a:p>
          <a:p>
            <a:pPr indent="-90487" lvl="0" marL="90487" marR="0" rtl="0" algn="l">
              <a:lnSpc>
                <a:spcPct val="80000"/>
              </a:lnSpc>
              <a:spcBef>
                <a:spcPts val="1200"/>
              </a:spcBef>
              <a:spcAft>
                <a:spcPts val="0"/>
              </a:spcAft>
              <a:buClr>
                <a:schemeClr val="accent1"/>
              </a:buClr>
              <a:buSzPts val="3000"/>
              <a:buFont typeface="Calibri"/>
              <a:buChar char=" "/>
            </a:pPr>
            <a:r>
              <a:rPr b="0" i="0" lang="en-US" sz="3000" u="none">
                <a:solidFill>
                  <a:srgbClr val="404040"/>
                </a:solidFill>
                <a:latin typeface="Calibri"/>
                <a:ea typeface="Calibri"/>
                <a:cs typeface="Calibri"/>
                <a:sym typeface="Calibri"/>
              </a:rPr>
              <a:t>O que está consumindo muito tempo?</a:t>
            </a:r>
            <a:endParaRPr/>
          </a:p>
          <a:p>
            <a:pPr indent="-90487" lvl="0" marL="90487" marR="0" rtl="0" algn="l">
              <a:lnSpc>
                <a:spcPct val="80000"/>
              </a:lnSpc>
              <a:spcBef>
                <a:spcPts val="1200"/>
              </a:spcBef>
              <a:spcAft>
                <a:spcPts val="0"/>
              </a:spcAft>
              <a:buClr>
                <a:schemeClr val="accent1"/>
              </a:buClr>
              <a:buSzPts val="3000"/>
              <a:buFont typeface="Calibri"/>
              <a:buChar char=" "/>
            </a:pPr>
            <a:r>
              <a:rPr b="0" i="0" lang="en-US" sz="3000" u="none">
                <a:solidFill>
                  <a:srgbClr val="404040"/>
                </a:solidFill>
                <a:latin typeface="Calibri"/>
                <a:ea typeface="Calibri"/>
                <a:cs typeface="Calibri"/>
                <a:sym typeface="Calibri"/>
              </a:rPr>
              <a:t>Onde podem existir oportunidades não aproveitadas?</a:t>
            </a:r>
            <a:endParaRPr/>
          </a:p>
          <a:p>
            <a:pPr indent="-90487" lvl="0" marL="90487" marR="0" rtl="0" algn="l">
              <a:lnSpc>
                <a:spcPct val="80000"/>
              </a:lnSpc>
              <a:spcBef>
                <a:spcPts val="1200"/>
              </a:spcBef>
              <a:spcAft>
                <a:spcPts val="0"/>
              </a:spcAft>
              <a:buClr>
                <a:schemeClr val="accent1"/>
              </a:buClr>
              <a:buSzPts val="3000"/>
              <a:buFont typeface="Calibri"/>
              <a:buChar char=" "/>
            </a:pPr>
            <a:r>
              <a:rPr b="0" i="0" lang="en-US" sz="3000" u="none">
                <a:solidFill>
                  <a:srgbClr val="404040"/>
                </a:solidFill>
                <a:latin typeface="Calibri"/>
                <a:ea typeface="Calibri"/>
                <a:cs typeface="Calibri"/>
                <a:sym typeface="Calibri"/>
              </a:rPr>
              <a:t>Onde estão sendo tomadas decisões ruins?</a:t>
            </a:r>
            <a:endParaRPr/>
          </a:p>
          <a:p>
            <a:pPr indent="-90487" lvl="0" marL="90487" marR="0" rtl="0" algn="l">
              <a:lnSpc>
                <a:spcPct val="80000"/>
              </a:lnSpc>
              <a:spcBef>
                <a:spcPts val="1200"/>
              </a:spcBef>
              <a:spcAft>
                <a:spcPts val="0"/>
              </a:spcAft>
              <a:buClr>
                <a:schemeClr val="accent1"/>
              </a:buClr>
              <a:buSzPts val="3000"/>
              <a:buFont typeface="Calibri"/>
              <a:buChar char=" "/>
            </a:pPr>
            <a:r>
              <a:rPr b="0" i="0" lang="en-US" sz="3000" u="none">
                <a:solidFill>
                  <a:srgbClr val="404040"/>
                </a:solidFill>
                <a:latin typeface="Calibri"/>
                <a:ea typeface="Calibri"/>
                <a:cs typeface="Calibri"/>
                <a:sym typeface="Calibri"/>
              </a:rPr>
              <a:t>Onde estão sendo tomadas decisões boas?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9"/>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1" i="1" lang="en-US" sz="4800" u="none">
                <a:solidFill>
                  <a:srgbClr val="404040"/>
                </a:solidFill>
                <a:latin typeface="Calibri"/>
                <a:ea typeface="Calibri"/>
                <a:cs typeface="Calibri"/>
                <a:sym typeface="Calibri"/>
              </a:rPr>
              <a:t>Quem?</a:t>
            </a:r>
            <a:endParaRPr/>
          </a:p>
        </p:txBody>
      </p:sp>
      <p:sp>
        <p:nvSpPr>
          <p:cNvPr id="411" name="Google Shape;411;p29"/>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rmAutofit lnSpcReduction="20000"/>
          </a:bodyPr>
          <a:lstStyle/>
          <a:p>
            <a:pPr indent="-209550" lvl="0" marL="90487" marR="0" rtl="0" algn="l">
              <a:lnSpc>
                <a:spcPct val="90000"/>
              </a:lnSpc>
              <a:spcBef>
                <a:spcPts val="0"/>
              </a:spcBef>
              <a:spcAft>
                <a:spcPts val="0"/>
              </a:spcAft>
              <a:buClr>
                <a:schemeClr val="accent1"/>
              </a:buClr>
              <a:buSzPts val="3300"/>
              <a:buFont typeface="Calibri"/>
              <a:buChar char=" "/>
            </a:pPr>
            <a:r>
              <a:rPr b="0" i="0" lang="en-US" sz="3300" u="none">
                <a:solidFill>
                  <a:srgbClr val="404040"/>
                </a:solidFill>
                <a:latin typeface="Calibri"/>
                <a:ea typeface="Calibri"/>
                <a:cs typeface="Calibri"/>
                <a:sym typeface="Calibri"/>
              </a:rPr>
              <a:t>Regra heurística básica: identifique o grau hierárquico relativo de seus usuários em potencial.</a:t>
            </a:r>
            <a:endParaRPr/>
          </a:p>
          <a:p>
            <a:pPr indent="-419100" lvl="2" marL="1371600" marR="0" rtl="0" algn="l">
              <a:lnSpc>
                <a:spcPct val="90000"/>
              </a:lnSpc>
              <a:spcBef>
                <a:spcPts val="400"/>
              </a:spcBef>
              <a:spcAft>
                <a:spcPts val="0"/>
              </a:spcAft>
              <a:buClr>
                <a:schemeClr val="accent1"/>
              </a:buClr>
              <a:buSzPts val="3000"/>
              <a:buFont typeface="Calibri"/>
              <a:buChar char="◦"/>
            </a:pPr>
            <a:r>
              <a:rPr b="0" i="0" lang="en-US" sz="3000" u="none" cap="none" strike="noStrike">
                <a:solidFill>
                  <a:srgbClr val="404040"/>
                </a:solidFill>
                <a:latin typeface="Calibri"/>
                <a:ea typeface="Calibri"/>
                <a:cs typeface="Calibri"/>
                <a:sym typeface="Calibri"/>
              </a:rPr>
              <a:t>Posições </a:t>
            </a:r>
            <a:r>
              <a:rPr b="1" i="0" lang="en-US" sz="3000" u="none" cap="none" strike="noStrike">
                <a:solidFill>
                  <a:srgbClr val="404040"/>
                </a:solidFill>
              </a:rPr>
              <a:t>hierárquicas mais baixas</a:t>
            </a:r>
            <a:r>
              <a:rPr b="0" i="0" lang="en-US" sz="3000" u="none" cap="none" strike="noStrike">
                <a:solidFill>
                  <a:srgbClr val="404040"/>
                </a:solidFill>
                <a:latin typeface="Calibri"/>
                <a:ea typeface="Calibri"/>
                <a:cs typeface="Calibri"/>
                <a:sym typeface="Calibri"/>
              </a:rPr>
              <a:t> – dados específicos, detalhados, altamente especializados e de apoio as atividades operacionais.</a:t>
            </a:r>
            <a:endParaRPr b="0" i="0" sz="3000" u="none" cap="none" strike="noStrike">
              <a:solidFill>
                <a:srgbClr val="404040"/>
              </a:solidFill>
              <a:latin typeface="Calibri"/>
              <a:ea typeface="Calibri"/>
              <a:cs typeface="Calibri"/>
              <a:sym typeface="Calibri"/>
            </a:endParaRPr>
          </a:p>
          <a:p>
            <a:pPr indent="0" lvl="0" marL="1371600" marR="0" rtl="0" algn="l">
              <a:lnSpc>
                <a:spcPct val="90000"/>
              </a:lnSpc>
              <a:spcBef>
                <a:spcPts val="400"/>
              </a:spcBef>
              <a:spcAft>
                <a:spcPts val="0"/>
              </a:spcAft>
              <a:buNone/>
            </a:pPr>
            <a:r>
              <a:t/>
            </a:r>
            <a:endParaRPr sz="3000"/>
          </a:p>
          <a:p>
            <a:pPr indent="-419100" lvl="2" marL="1371600" marR="0" rtl="0" algn="l">
              <a:lnSpc>
                <a:spcPct val="90000"/>
              </a:lnSpc>
              <a:spcBef>
                <a:spcPts val="600"/>
              </a:spcBef>
              <a:spcAft>
                <a:spcPts val="0"/>
              </a:spcAft>
              <a:buClr>
                <a:schemeClr val="accent1"/>
              </a:buClr>
              <a:buSzPts val="3000"/>
              <a:buFont typeface="Calibri"/>
              <a:buChar char="◦"/>
            </a:pPr>
            <a:r>
              <a:rPr b="0" i="0" lang="en-US" sz="3000" u="none" cap="none" strike="noStrike">
                <a:solidFill>
                  <a:srgbClr val="404040"/>
                </a:solidFill>
                <a:latin typeface="Calibri"/>
                <a:ea typeface="Calibri"/>
                <a:cs typeface="Calibri"/>
                <a:sym typeface="Calibri"/>
              </a:rPr>
              <a:t>Posições hierárquicas mais altas – dados gerais, sumarizados e de apoio as atividades gerenciais.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0"/>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1" i="1" lang="en-US" sz="4800" u="none">
                <a:solidFill>
                  <a:srgbClr val="404040"/>
                </a:solidFill>
                <a:latin typeface="Calibri"/>
                <a:ea typeface="Calibri"/>
                <a:cs typeface="Calibri"/>
                <a:sym typeface="Calibri"/>
              </a:rPr>
              <a:t>Quais informações?</a:t>
            </a:r>
            <a:endParaRPr/>
          </a:p>
        </p:txBody>
      </p:sp>
      <p:sp>
        <p:nvSpPr>
          <p:cNvPr id="417" name="Google Shape;417;p30"/>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rmAutofit/>
          </a:bodyPr>
          <a:lstStyle/>
          <a:p>
            <a:pPr indent="-533400" lvl="0" marL="533400" marR="0" rtl="0" algn="l">
              <a:lnSpc>
                <a:spcPct val="80000"/>
              </a:lnSpc>
              <a:spcBef>
                <a:spcPts val="0"/>
              </a:spcBef>
              <a:spcAft>
                <a:spcPts val="0"/>
              </a:spcAft>
              <a:buClr>
                <a:schemeClr val="accent1"/>
              </a:buClr>
              <a:buSzPts val="3200"/>
              <a:buFont typeface="Calibri"/>
              <a:buChar char=" "/>
            </a:pPr>
            <a:r>
              <a:rPr b="0" i="0" lang="en-US" sz="3200" u="none">
                <a:solidFill>
                  <a:srgbClr val="404040"/>
                </a:solidFill>
                <a:latin typeface="Calibri"/>
                <a:ea typeface="Calibri"/>
                <a:cs typeface="Calibri"/>
                <a:sym typeface="Calibri"/>
              </a:rPr>
              <a:t>Sequência ideal:</a:t>
            </a:r>
            <a:endParaRPr/>
          </a:p>
          <a:p>
            <a:pPr indent="-495300" lvl="1" marL="952500" marR="0" rtl="0" algn="l">
              <a:lnSpc>
                <a:spcPct val="80000"/>
              </a:lnSpc>
              <a:spcBef>
                <a:spcPts val="400"/>
              </a:spcBef>
              <a:spcAft>
                <a:spcPts val="0"/>
              </a:spcAft>
              <a:buClr>
                <a:schemeClr val="accent1"/>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Identifique os valores.</a:t>
            </a:r>
            <a:endParaRPr/>
          </a:p>
          <a:p>
            <a:pPr indent="-495300" lvl="1" marL="952500" marR="0" rtl="0" algn="l">
              <a:lnSpc>
                <a:spcPct val="80000"/>
              </a:lnSpc>
              <a:spcBef>
                <a:spcPts val="600"/>
              </a:spcBef>
              <a:spcAft>
                <a:spcPts val="0"/>
              </a:spcAft>
              <a:buClr>
                <a:schemeClr val="accent1"/>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Classifique os valores como sendo </a:t>
            </a:r>
            <a:r>
              <a:rPr b="1" i="1" lang="en-US" sz="2800" u="none" cap="none" strike="noStrike">
                <a:solidFill>
                  <a:srgbClr val="404040"/>
                </a:solidFill>
                <a:latin typeface="Calibri"/>
                <a:ea typeface="Calibri"/>
                <a:cs typeface="Calibri"/>
                <a:sym typeface="Calibri"/>
              </a:rPr>
              <a:t>de obtenção direta</a:t>
            </a:r>
            <a:r>
              <a:rPr b="0" i="0" lang="en-US" sz="2800" u="none" cap="none" strike="noStrike">
                <a:solidFill>
                  <a:srgbClr val="404040"/>
                </a:solidFill>
                <a:latin typeface="Calibri"/>
                <a:ea typeface="Calibri"/>
                <a:cs typeface="Calibri"/>
                <a:sym typeface="Calibri"/>
              </a:rPr>
              <a:t> (por exemplo por mensuração ou observação) ou </a:t>
            </a:r>
            <a:r>
              <a:rPr b="1" i="1" lang="en-US" sz="2800" u="none" cap="none" strike="noStrike">
                <a:solidFill>
                  <a:srgbClr val="404040"/>
                </a:solidFill>
                <a:latin typeface="Calibri"/>
                <a:ea typeface="Calibri"/>
                <a:cs typeface="Calibri"/>
                <a:sym typeface="Calibri"/>
              </a:rPr>
              <a:t>de obtenção indireta</a:t>
            </a:r>
            <a:r>
              <a:rPr b="0" i="0" lang="en-US" sz="2800" u="none" cap="none" strike="noStrike">
                <a:solidFill>
                  <a:srgbClr val="404040"/>
                </a:solidFill>
                <a:latin typeface="Calibri"/>
                <a:ea typeface="Calibri"/>
                <a:cs typeface="Calibri"/>
                <a:sym typeface="Calibri"/>
              </a:rPr>
              <a:t> (por exemplo através de cálculos e equações).</a:t>
            </a:r>
            <a:endParaRPr/>
          </a:p>
          <a:p>
            <a:pPr indent="-495300" lvl="1" marL="952500" marR="0" rtl="0" algn="l">
              <a:lnSpc>
                <a:spcPct val="80000"/>
              </a:lnSpc>
              <a:spcBef>
                <a:spcPts val="600"/>
              </a:spcBef>
              <a:spcAft>
                <a:spcPts val="0"/>
              </a:spcAft>
              <a:buClr>
                <a:schemeClr val="accent1"/>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Identifique as medidas que colocarão os valores em um contexto.</a:t>
            </a:r>
            <a:endParaRPr/>
          </a:p>
          <a:p>
            <a:pPr indent="-495300" lvl="1" marL="952500" marR="0" rtl="0" algn="l">
              <a:lnSpc>
                <a:spcPct val="80000"/>
              </a:lnSpc>
              <a:spcBef>
                <a:spcPts val="600"/>
              </a:spcBef>
              <a:spcAft>
                <a:spcPts val="0"/>
              </a:spcAft>
              <a:buClr>
                <a:schemeClr val="accent1"/>
              </a:buClr>
              <a:buSzPts val="2800"/>
              <a:buFont typeface="Noto Sans Symbols"/>
              <a:buAutoNum type="arabicPeriod"/>
            </a:pPr>
            <a:r>
              <a:rPr b="0" i="0" lang="en-US" sz="2800" u="none" cap="none" strike="noStrike">
                <a:solidFill>
                  <a:srgbClr val="404040"/>
                </a:solidFill>
                <a:latin typeface="Calibri"/>
                <a:ea typeface="Calibri"/>
                <a:cs typeface="Calibri"/>
                <a:sym typeface="Calibri"/>
              </a:rPr>
              <a:t>Defina o grau de detalhamento necessário para valores e dimensões.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1" i="1" lang="en-US" sz="4800" u="none">
                <a:solidFill>
                  <a:srgbClr val="404040"/>
                </a:solidFill>
                <a:latin typeface="Calibri"/>
                <a:ea typeface="Calibri"/>
                <a:cs typeface="Calibri"/>
                <a:sym typeface="Calibri"/>
              </a:rPr>
              <a:t>Quais informações?</a:t>
            </a:r>
            <a:endParaRPr/>
          </a:p>
        </p:txBody>
      </p:sp>
      <p:sp>
        <p:nvSpPr>
          <p:cNvPr id="423" name="Google Shape;423;p31"/>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rmAutofit/>
          </a:bodyPr>
          <a:lstStyle/>
          <a:p>
            <a:pPr indent="-90487" lvl="0" marL="90487" marR="0" rtl="0" algn="l">
              <a:lnSpc>
                <a:spcPct val="80000"/>
              </a:lnSpc>
              <a:spcBef>
                <a:spcPts val="0"/>
              </a:spcBef>
              <a:spcAft>
                <a:spcPts val="0"/>
              </a:spcAft>
              <a:buClr>
                <a:schemeClr val="accent1"/>
              </a:buClr>
              <a:buSzPts val="3600"/>
              <a:buFont typeface="Calibri"/>
              <a:buChar char=" "/>
            </a:pPr>
            <a:r>
              <a:rPr b="0" i="0" lang="en-US" sz="3600" u="none">
                <a:solidFill>
                  <a:srgbClr val="404040"/>
                </a:solidFill>
                <a:latin typeface="Calibri"/>
                <a:ea typeface="Calibri"/>
                <a:cs typeface="Calibri"/>
                <a:sym typeface="Calibri"/>
              </a:rPr>
              <a:t>Com as dimensões e valores em mãos, é possível identificar </a:t>
            </a:r>
            <a:r>
              <a:rPr b="1" i="1" lang="en-US" sz="3600" u="none">
                <a:solidFill>
                  <a:srgbClr val="404040"/>
                </a:solidFill>
                <a:latin typeface="Calibri"/>
                <a:ea typeface="Calibri"/>
                <a:cs typeface="Calibri"/>
                <a:sym typeface="Calibri"/>
              </a:rPr>
              <a:t>áreas de oportunidades</a:t>
            </a:r>
            <a:r>
              <a:rPr b="0" i="0" lang="en-US" sz="3600" u="none">
                <a:solidFill>
                  <a:srgbClr val="404040"/>
                </a:solidFill>
                <a:latin typeface="Calibri"/>
                <a:ea typeface="Calibri"/>
                <a:cs typeface="Calibri"/>
                <a:sym typeface="Calibri"/>
              </a:rPr>
              <a:t>, que são grupamentos de valores e dimensões que caracterizam sistemas (ou seja, hiper-cubos multidimensionais) relativamente independentes que podem servir de apoio à tomada de decisões.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1" i="1" lang="en-US" sz="4800" u="none">
                <a:solidFill>
                  <a:srgbClr val="404040"/>
                </a:solidFill>
                <a:latin typeface="Calibri"/>
                <a:ea typeface="Calibri"/>
                <a:cs typeface="Calibri"/>
                <a:sym typeface="Calibri"/>
              </a:rPr>
              <a:t>Quais informações?</a:t>
            </a:r>
            <a:endParaRPr/>
          </a:p>
        </p:txBody>
      </p:sp>
      <p:sp>
        <p:nvSpPr>
          <p:cNvPr id="429" name="Google Shape;429;p32"/>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rmAutofit/>
          </a:bodyPr>
          <a:lstStyle/>
          <a:p>
            <a:pPr indent="-90487" lvl="0" marL="90487" marR="0" rtl="0" algn="l">
              <a:lnSpc>
                <a:spcPct val="80000"/>
              </a:lnSpc>
              <a:spcBef>
                <a:spcPts val="0"/>
              </a:spcBef>
              <a:spcAft>
                <a:spcPts val="0"/>
              </a:spcAft>
              <a:buClr>
                <a:schemeClr val="accent1"/>
              </a:buClr>
              <a:buSzPts val="3200"/>
              <a:buFont typeface="Calibri"/>
              <a:buChar char=" "/>
            </a:pPr>
            <a:r>
              <a:rPr b="0" i="0" lang="en-US" sz="3200" u="none">
                <a:solidFill>
                  <a:srgbClr val="404040"/>
                </a:solidFill>
                <a:latin typeface="Calibri"/>
                <a:ea typeface="Calibri"/>
                <a:cs typeface="Calibri"/>
                <a:sym typeface="Calibri"/>
              </a:rPr>
              <a:t>As áreas de oportunidade podem ser ordenadas segundo diferentes critérios. Dois critérios básicos são </a:t>
            </a:r>
            <a:r>
              <a:rPr b="1" i="1" lang="en-US" sz="3200" u="none">
                <a:solidFill>
                  <a:srgbClr val="404040"/>
                </a:solidFill>
                <a:latin typeface="Calibri"/>
                <a:ea typeface="Calibri"/>
                <a:cs typeface="Calibri"/>
                <a:sym typeface="Calibri"/>
              </a:rPr>
              <a:t>impacto potencial</a:t>
            </a:r>
            <a:r>
              <a:rPr b="0" i="0" lang="en-US" sz="3200" u="none">
                <a:solidFill>
                  <a:srgbClr val="404040"/>
                </a:solidFill>
                <a:latin typeface="Calibri"/>
                <a:ea typeface="Calibri"/>
                <a:cs typeface="Calibri"/>
                <a:sym typeface="Calibri"/>
              </a:rPr>
              <a:t> e </a:t>
            </a:r>
            <a:r>
              <a:rPr b="1" i="1" lang="en-US" sz="3200" u="none">
                <a:solidFill>
                  <a:srgbClr val="404040"/>
                </a:solidFill>
                <a:latin typeface="Calibri"/>
                <a:ea typeface="Calibri"/>
                <a:cs typeface="Calibri"/>
                <a:sym typeface="Calibri"/>
              </a:rPr>
              <a:t>dificuldade de operacionalização</a:t>
            </a:r>
            <a:r>
              <a:rPr b="0" i="0" lang="en-US" sz="3200" u="none">
                <a:solidFill>
                  <a:srgbClr val="404040"/>
                </a:solidFill>
                <a:latin typeface="Calibri"/>
                <a:ea typeface="Calibri"/>
                <a:cs typeface="Calibri"/>
                <a:sym typeface="Calibri"/>
              </a:rPr>
              <a:t>.</a:t>
            </a:r>
            <a:endParaRPr/>
          </a:p>
          <a:p>
            <a:pPr indent="0" lvl="0" marL="90487" marR="0" rtl="0" algn="l">
              <a:lnSpc>
                <a:spcPct val="80000"/>
              </a:lnSpc>
              <a:spcBef>
                <a:spcPts val="1200"/>
              </a:spcBef>
              <a:spcAft>
                <a:spcPts val="0"/>
              </a:spcAft>
              <a:buClr>
                <a:schemeClr val="accent1"/>
              </a:buClr>
              <a:buSzPts val="3200"/>
              <a:buFont typeface="Calibri"/>
              <a:buNone/>
            </a:pPr>
            <a:r>
              <a:t/>
            </a:r>
            <a:endParaRPr b="0" i="0" sz="3200" u="none">
              <a:solidFill>
                <a:srgbClr val="404040"/>
              </a:solidFill>
              <a:latin typeface="Calibri"/>
              <a:ea typeface="Calibri"/>
              <a:cs typeface="Calibri"/>
              <a:sym typeface="Calibri"/>
            </a:endParaRPr>
          </a:p>
          <a:p>
            <a:pPr indent="-90487" lvl="0" marL="90487" marR="0" rtl="0" algn="l">
              <a:lnSpc>
                <a:spcPct val="80000"/>
              </a:lnSpc>
              <a:spcBef>
                <a:spcPts val="1200"/>
              </a:spcBef>
              <a:spcAft>
                <a:spcPts val="0"/>
              </a:spcAft>
              <a:buClr>
                <a:schemeClr val="accent1"/>
              </a:buClr>
              <a:buSzPts val="3200"/>
              <a:buFont typeface="Calibri"/>
              <a:buChar char=" "/>
            </a:pPr>
            <a:r>
              <a:rPr b="0" i="0" lang="en-US" sz="3200" u="none">
                <a:solidFill>
                  <a:srgbClr val="404040"/>
                </a:solidFill>
                <a:latin typeface="Calibri"/>
                <a:ea typeface="Calibri"/>
                <a:cs typeface="Calibri"/>
                <a:sym typeface="Calibri"/>
              </a:rPr>
              <a:t>Com base por exemplo nesses dois critérios podem ser construídos </a:t>
            </a:r>
            <a:r>
              <a:rPr b="1" i="1" lang="en-US" sz="3200" u="none">
                <a:solidFill>
                  <a:srgbClr val="404040"/>
                </a:solidFill>
                <a:latin typeface="Calibri"/>
                <a:ea typeface="Calibri"/>
                <a:cs typeface="Calibri"/>
                <a:sym typeface="Calibri"/>
              </a:rPr>
              <a:t>mapas de interesse</a:t>
            </a:r>
            <a:r>
              <a:rPr b="0" i="0" lang="en-US" sz="3200" u="none">
                <a:solidFill>
                  <a:srgbClr val="404040"/>
                </a:solidFill>
                <a:latin typeface="Calibri"/>
                <a:ea typeface="Calibri"/>
                <a:cs typeface="Calibri"/>
                <a:sym typeface="Calibri"/>
              </a:rPr>
              <a:t> que indicarão os sistemas prioritários para desenvolvimento.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3"/>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1" i="1" lang="en-US" sz="4800" u="none">
                <a:solidFill>
                  <a:srgbClr val="404040"/>
                </a:solidFill>
                <a:latin typeface="Calibri"/>
                <a:ea typeface="Calibri"/>
                <a:cs typeface="Calibri"/>
                <a:sym typeface="Calibri"/>
              </a:rPr>
              <a:t>Quais informações?</a:t>
            </a:r>
            <a:endParaRPr/>
          </a:p>
        </p:txBody>
      </p:sp>
      <p:sp>
        <p:nvSpPr>
          <p:cNvPr id="435" name="Google Shape;435;p33"/>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rmAutofit/>
          </a:bodyPr>
          <a:lstStyle/>
          <a:p>
            <a:pPr indent="-90487" lvl="0" marL="90487" marR="0" rtl="0" algn="l">
              <a:lnSpc>
                <a:spcPct val="80000"/>
              </a:lnSpc>
              <a:spcBef>
                <a:spcPts val="0"/>
              </a:spcBef>
              <a:spcAft>
                <a:spcPts val="0"/>
              </a:spcAft>
              <a:buClr>
                <a:schemeClr val="accent1"/>
              </a:buClr>
              <a:buSzPts val="3200"/>
              <a:buFont typeface="Calibri"/>
              <a:buChar char=" "/>
            </a:pPr>
            <a:r>
              <a:rPr b="0" i="0" lang="en-US" sz="3200" u="none">
                <a:solidFill>
                  <a:srgbClr val="404040"/>
                </a:solidFill>
                <a:latin typeface="Calibri"/>
                <a:ea typeface="Calibri"/>
                <a:cs typeface="Calibri"/>
                <a:sym typeface="Calibri"/>
              </a:rPr>
              <a:t>Os critérios de ordenação das áreas de oportunidade, se necessário, podem ser detalhados. </a:t>
            </a:r>
            <a:endParaRPr/>
          </a:p>
          <a:p>
            <a:pPr indent="-90487" lvl="0" marL="90487" marR="0" rtl="0" algn="l">
              <a:lnSpc>
                <a:spcPct val="80000"/>
              </a:lnSpc>
              <a:spcBef>
                <a:spcPts val="0"/>
              </a:spcBef>
              <a:spcAft>
                <a:spcPts val="0"/>
              </a:spcAft>
              <a:buClr>
                <a:schemeClr val="accent1"/>
              </a:buClr>
              <a:buSzPts val="3200"/>
              <a:buFont typeface="Calibri"/>
              <a:buChar char=" "/>
            </a:pPr>
            <a:r>
              <a:rPr b="0" i="0" lang="en-US" sz="3200" u="none">
                <a:solidFill>
                  <a:srgbClr val="404040"/>
                </a:solidFill>
                <a:latin typeface="Calibri"/>
                <a:ea typeface="Calibri"/>
                <a:cs typeface="Calibri"/>
                <a:sym typeface="Calibri"/>
              </a:rPr>
              <a:t>Por exemplo, o </a:t>
            </a:r>
            <a:r>
              <a:rPr b="1" i="1" lang="en-US" sz="3200" u="none">
                <a:solidFill>
                  <a:srgbClr val="404040"/>
                </a:solidFill>
                <a:latin typeface="Calibri"/>
                <a:ea typeface="Calibri"/>
                <a:cs typeface="Calibri"/>
                <a:sym typeface="Calibri"/>
              </a:rPr>
              <a:t>impacto potencial</a:t>
            </a:r>
            <a:r>
              <a:rPr b="0" i="0" lang="en-US" sz="3200" u="none">
                <a:solidFill>
                  <a:srgbClr val="404040"/>
                </a:solidFill>
                <a:latin typeface="Calibri"/>
                <a:ea typeface="Calibri"/>
                <a:cs typeface="Calibri"/>
                <a:sym typeface="Calibri"/>
              </a:rPr>
              <a:t> pode ser desmembrado em </a:t>
            </a:r>
            <a:r>
              <a:rPr b="1" i="1" lang="en-US" sz="3200" u="none">
                <a:solidFill>
                  <a:srgbClr val="404040"/>
                </a:solidFill>
                <a:latin typeface="Calibri"/>
                <a:ea typeface="Calibri"/>
                <a:cs typeface="Calibri"/>
                <a:sym typeface="Calibri"/>
              </a:rPr>
              <a:t>potencial para gerar ações concretas</a:t>
            </a:r>
            <a:r>
              <a:rPr b="0" i="0" lang="en-US" sz="3200" u="none">
                <a:solidFill>
                  <a:srgbClr val="404040"/>
                </a:solidFill>
                <a:latin typeface="Calibri"/>
                <a:ea typeface="Calibri"/>
                <a:cs typeface="Calibri"/>
                <a:sym typeface="Calibri"/>
              </a:rPr>
              <a:t> e </a:t>
            </a:r>
            <a:r>
              <a:rPr b="1" i="1" lang="en-US" sz="3200" u="none">
                <a:solidFill>
                  <a:srgbClr val="404040"/>
                </a:solidFill>
                <a:latin typeface="Calibri"/>
                <a:ea typeface="Calibri"/>
                <a:cs typeface="Calibri"/>
                <a:sym typeface="Calibri"/>
              </a:rPr>
              <a:t>mensurabilidade objetiva dos resultados</a:t>
            </a:r>
            <a:r>
              <a:rPr b="0" i="0" lang="en-US" sz="3200" u="none">
                <a:solidFill>
                  <a:srgbClr val="404040"/>
                </a:solidFill>
                <a:latin typeface="Calibri"/>
                <a:ea typeface="Calibri"/>
                <a:cs typeface="Calibri"/>
                <a:sym typeface="Calibri"/>
              </a:rPr>
              <a:t>, e a </a:t>
            </a:r>
            <a:r>
              <a:rPr b="1" i="1" lang="en-US" sz="3200" u="none">
                <a:solidFill>
                  <a:srgbClr val="404040"/>
                </a:solidFill>
                <a:latin typeface="Calibri"/>
                <a:ea typeface="Calibri"/>
                <a:cs typeface="Calibri"/>
                <a:sym typeface="Calibri"/>
              </a:rPr>
              <a:t>dificuldade de operacionalização</a:t>
            </a:r>
            <a:r>
              <a:rPr b="0" i="0" lang="en-US" sz="3200" u="none">
                <a:solidFill>
                  <a:srgbClr val="404040"/>
                </a:solidFill>
                <a:latin typeface="Calibri"/>
                <a:ea typeface="Calibri"/>
                <a:cs typeface="Calibri"/>
                <a:sym typeface="Calibri"/>
              </a:rPr>
              <a:t> pode ser desmembrada em </a:t>
            </a:r>
            <a:r>
              <a:rPr b="1" i="1" lang="en-US" sz="3200" u="none">
                <a:solidFill>
                  <a:srgbClr val="404040"/>
                </a:solidFill>
                <a:latin typeface="Calibri"/>
                <a:ea typeface="Calibri"/>
                <a:cs typeface="Calibri"/>
                <a:sym typeface="Calibri"/>
              </a:rPr>
              <a:t>dificuldade para obtenção de dados</a:t>
            </a:r>
            <a:r>
              <a:rPr b="0" i="0" lang="en-US" sz="3200" u="none">
                <a:solidFill>
                  <a:srgbClr val="404040"/>
                </a:solidFill>
                <a:latin typeface="Calibri"/>
                <a:ea typeface="Calibri"/>
                <a:cs typeface="Calibri"/>
                <a:sym typeface="Calibri"/>
              </a:rPr>
              <a:t> e </a:t>
            </a:r>
            <a:r>
              <a:rPr b="1" i="1" lang="en-US" sz="3200" u="none">
                <a:solidFill>
                  <a:srgbClr val="404040"/>
                </a:solidFill>
                <a:latin typeface="Calibri"/>
                <a:ea typeface="Calibri"/>
                <a:cs typeface="Calibri"/>
                <a:sym typeface="Calibri"/>
              </a:rPr>
              <a:t>complexidade do modelo matemático</a:t>
            </a:r>
            <a:r>
              <a:rPr b="0" i="0" lang="en-US" sz="3200" u="none">
                <a:solidFill>
                  <a:srgbClr val="404040"/>
                </a:solidFill>
                <a:latin typeface="Calibri"/>
                <a:ea typeface="Calibri"/>
                <a:cs typeface="Calibri"/>
                <a:sym typeface="Calibri"/>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5"/>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Conclusão</a:t>
            </a:r>
            <a:endParaRPr/>
          </a:p>
        </p:txBody>
      </p:sp>
      <p:sp>
        <p:nvSpPr>
          <p:cNvPr id="441" name="Google Shape;441;p35"/>
          <p:cNvSpPr txBox="1"/>
          <p:nvPr>
            <p:ph idx="1" type="body"/>
          </p:nvPr>
        </p:nvSpPr>
        <p:spPr>
          <a:xfrm>
            <a:off x="892175" y="1846262"/>
            <a:ext cx="8172450" cy="4022725"/>
          </a:xfrm>
          <a:prstGeom prst="rect">
            <a:avLst/>
          </a:prstGeom>
          <a:noFill/>
          <a:ln>
            <a:noFill/>
          </a:ln>
        </p:spPr>
        <p:txBody>
          <a:bodyPr anchorCtr="0" anchor="t" bIns="45700" lIns="0" spcFirstLastPara="1" rIns="0" wrap="square" tIns="45700">
            <a:normAutofit/>
          </a:bodyPr>
          <a:lstStyle/>
          <a:p>
            <a:pPr indent="-90487" lvl="0" marL="90487" marR="0" rtl="0" algn="l">
              <a:lnSpc>
                <a:spcPct val="80000"/>
              </a:lnSpc>
              <a:spcBef>
                <a:spcPts val="0"/>
              </a:spcBef>
              <a:spcAft>
                <a:spcPts val="0"/>
              </a:spcAft>
              <a:buClr>
                <a:schemeClr val="accent1"/>
              </a:buClr>
              <a:buSzPts val="3200"/>
              <a:buFont typeface="Calibri"/>
              <a:buChar char=" "/>
            </a:pPr>
            <a:r>
              <a:rPr b="0" i="0" lang="en-US" sz="3200" u="none">
                <a:solidFill>
                  <a:srgbClr val="404040"/>
                </a:solidFill>
                <a:latin typeface="Calibri"/>
                <a:ea typeface="Calibri"/>
                <a:cs typeface="Calibri"/>
                <a:sym typeface="Calibri"/>
              </a:rPr>
              <a:t>Business Intelligence:</a:t>
            </a:r>
            <a:endParaRPr/>
          </a:p>
          <a:p>
            <a:pPr indent="-4760" lvl="1" marL="382587" marR="0" rtl="0" algn="l">
              <a:lnSpc>
                <a:spcPct val="80000"/>
              </a:lnSpc>
              <a:spcBef>
                <a:spcPts val="200"/>
              </a:spcBef>
              <a:spcAft>
                <a:spcPts val="0"/>
              </a:spcAft>
              <a:buClr>
                <a:schemeClr val="accent1"/>
              </a:buClr>
              <a:buSzPts val="2800"/>
              <a:buFont typeface="Calibri"/>
              <a:buNone/>
            </a:pPr>
            <a:r>
              <a:t/>
            </a:r>
            <a:endParaRPr b="0" i="0" sz="2800" u="none" cap="none" strike="noStrike">
              <a:solidFill>
                <a:srgbClr val="404040"/>
              </a:solidFill>
              <a:latin typeface="Calibri"/>
              <a:ea typeface="Calibri"/>
              <a:cs typeface="Calibri"/>
              <a:sym typeface="Calibri"/>
            </a:endParaRPr>
          </a:p>
          <a:p>
            <a:pPr indent="-182560" lvl="1" marL="382587" marR="0" rtl="0" algn="l">
              <a:lnSpc>
                <a:spcPct val="80000"/>
              </a:lnSpc>
              <a:spcBef>
                <a:spcPts val="200"/>
              </a:spcBef>
              <a:spcAft>
                <a:spcPts val="0"/>
              </a:spcAft>
              <a:buClr>
                <a:schemeClr val="accent1"/>
              </a:buClr>
              <a:buSzPts val="2800"/>
              <a:buFont typeface="Calibri"/>
              <a:buChar char="◦"/>
            </a:pPr>
            <a:r>
              <a:rPr b="0" i="0" lang="en-US" sz="2800" u="none" cap="none" strike="noStrike">
                <a:solidFill>
                  <a:srgbClr val="404040"/>
                </a:solidFill>
                <a:latin typeface="Calibri"/>
                <a:ea typeface="Calibri"/>
                <a:cs typeface="Calibri"/>
                <a:sym typeface="Calibri"/>
              </a:rPr>
              <a:t>Conjunto de práticas organizacionais que viabilizam a tomada de decisões com grande eficiência e eficácia, e no momento exato.</a:t>
            </a:r>
            <a:endParaRPr/>
          </a:p>
          <a:p>
            <a:pPr indent="-4760" lvl="1" marL="382587" marR="0" rtl="0" algn="l">
              <a:lnSpc>
                <a:spcPct val="80000"/>
              </a:lnSpc>
              <a:spcBef>
                <a:spcPts val="200"/>
              </a:spcBef>
              <a:spcAft>
                <a:spcPts val="0"/>
              </a:spcAft>
              <a:buClr>
                <a:schemeClr val="accent1"/>
              </a:buClr>
              <a:buSzPts val="2800"/>
              <a:buFont typeface="Calibri"/>
              <a:buNone/>
            </a:pPr>
            <a:r>
              <a:t/>
            </a:r>
            <a:endParaRPr b="0" i="0" sz="2800" u="none" cap="none" strike="noStrike">
              <a:solidFill>
                <a:srgbClr val="404040"/>
              </a:solidFill>
              <a:latin typeface="Calibri"/>
              <a:ea typeface="Calibri"/>
              <a:cs typeface="Calibri"/>
              <a:sym typeface="Calibri"/>
            </a:endParaRPr>
          </a:p>
          <a:p>
            <a:pPr indent="-182560" lvl="1" marL="382587" marR="0" rtl="0" algn="l">
              <a:lnSpc>
                <a:spcPct val="80000"/>
              </a:lnSpc>
              <a:spcBef>
                <a:spcPts val="200"/>
              </a:spcBef>
              <a:spcAft>
                <a:spcPts val="0"/>
              </a:spcAft>
              <a:buClr>
                <a:schemeClr val="accent1"/>
              </a:buClr>
              <a:buSzPts val="2800"/>
              <a:buFont typeface="Calibri"/>
              <a:buChar char="◦"/>
            </a:pPr>
            <a:r>
              <a:rPr b="0" i="0" lang="en-US" sz="2800" u="none" cap="none" strike="noStrike">
                <a:solidFill>
                  <a:srgbClr val="404040"/>
                </a:solidFill>
                <a:latin typeface="Calibri"/>
                <a:ea typeface="Calibri"/>
                <a:cs typeface="Calibri"/>
                <a:sym typeface="Calibri"/>
              </a:rPr>
              <a:t>Formulação e implementação de BI se tornou possível graças à disponibilidade de recursos computacionais e de gerenciamento de informações (por exemplo OLAP).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04deb80ba6_0_37"/>
          <p:cNvSpPr txBox="1"/>
          <p:nvPr>
            <p:ph type="title"/>
          </p:nvPr>
        </p:nvSpPr>
        <p:spPr>
          <a:xfrm>
            <a:off x="892175" y="287337"/>
            <a:ext cx="8172600" cy="1449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Lake </a:t>
            </a:r>
            <a:endParaRPr/>
          </a:p>
          <a:p>
            <a:pPr indent="0" lvl="0" marL="0" rtl="0" algn="l">
              <a:spcBef>
                <a:spcPts val="0"/>
              </a:spcBef>
              <a:spcAft>
                <a:spcPts val="0"/>
              </a:spcAft>
              <a:buNone/>
            </a:pPr>
            <a:r>
              <a:rPr lang="en-US"/>
              <a:t>(Lago de Dados)</a:t>
            </a:r>
            <a:endParaRPr/>
          </a:p>
        </p:txBody>
      </p:sp>
      <p:sp>
        <p:nvSpPr>
          <p:cNvPr id="138" name="Google Shape;138;g304deb80ba6_0_37"/>
          <p:cNvSpPr txBox="1"/>
          <p:nvPr>
            <p:ph idx="1" type="body"/>
          </p:nvPr>
        </p:nvSpPr>
        <p:spPr>
          <a:xfrm>
            <a:off x="892175" y="1846262"/>
            <a:ext cx="8172600" cy="40227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rPr lang="en-US" sz="2700"/>
              <a:t>O que é: Um grande repositório que armazena dados em seu formato bruto, estruturados e não estruturados.</a:t>
            </a:r>
            <a:br>
              <a:rPr lang="en-US" sz="2700"/>
            </a:br>
            <a:endParaRPr sz="2700"/>
          </a:p>
          <a:p>
            <a:pPr indent="0" lvl="0" marL="457200" rtl="0" algn="l">
              <a:spcBef>
                <a:spcPts val="1200"/>
              </a:spcBef>
              <a:spcAft>
                <a:spcPts val="0"/>
              </a:spcAft>
              <a:buNone/>
            </a:pPr>
            <a:r>
              <a:rPr lang="en-US" sz="2700"/>
              <a:t>Características:</a:t>
            </a:r>
            <a:endParaRPr sz="2700"/>
          </a:p>
          <a:p>
            <a:pPr indent="-387350" lvl="1" marL="914400" rtl="0" algn="l">
              <a:spcBef>
                <a:spcPts val="200"/>
              </a:spcBef>
              <a:spcAft>
                <a:spcPts val="0"/>
              </a:spcAft>
              <a:buSzPts val="2500"/>
              <a:buChar char="○"/>
            </a:pPr>
            <a:r>
              <a:rPr lang="en-US" sz="2500"/>
              <a:t>Pode conter arquivos CSV, imagens, vídeos, logs, etc.</a:t>
            </a:r>
            <a:endParaRPr sz="2500"/>
          </a:p>
          <a:p>
            <a:pPr indent="-387350" lvl="1" marL="914400" rtl="0" algn="l">
              <a:spcBef>
                <a:spcPts val="200"/>
              </a:spcBef>
              <a:spcAft>
                <a:spcPts val="0"/>
              </a:spcAft>
              <a:buSzPts val="2500"/>
              <a:buChar char="○"/>
            </a:pPr>
            <a:r>
              <a:rPr lang="en-US" sz="2500"/>
              <a:t>Flexível e escalável, mas exige mais processamento para análise.</a:t>
            </a:r>
            <a:endParaRPr sz="2500"/>
          </a:p>
          <a:p>
            <a:pPr indent="0" lvl="0" marL="0" rtl="0" algn="l">
              <a:spcBef>
                <a:spcPts val="1200"/>
              </a:spcBef>
              <a:spcAft>
                <a:spcPts val="0"/>
              </a:spcAft>
              <a:buNone/>
            </a:pPr>
            <a:r>
              <a:t/>
            </a:r>
            <a:endParaRPr sz="2700"/>
          </a:p>
          <a:p>
            <a:pPr indent="0" lvl="0" marL="0" rtl="0" algn="l">
              <a:spcBef>
                <a:spcPts val="1200"/>
              </a:spcBef>
              <a:spcAft>
                <a:spcPts val="0"/>
              </a:spcAft>
              <a:buNone/>
            </a:pPr>
            <a:r>
              <a:rPr lang="en-US" sz="2700"/>
              <a:t>Exemplo de uso: Armazenar dados de sensores IoT, cliques de usuários, áudios para análise posterior.</a:t>
            </a:r>
            <a:endParaRPr sz="2700"/>
          </a:p>
        </p:txBody>
      </p:sp>
      <p:sp>
        <p:nvSpPr>
          <p:cNvPr id="139" name="Google Shape;139;g304deb80ba6_0_37"/>
          <p:cNvSpPr txBox="1"/>
          <p:nvPr>
            <p:ph idx="12" type="sldNum"/>
          </p:nvPr>
        </p:nvSpPr>
        <p:spPr>
          <a:xfrm>
            <a:off x="8043862" y="6459537"/>
            <a:ext cx="1066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FFFFF"/>
              </a:buClr>
              <a:buSzPts val="1000"/>
              <a:buFont typeface="Calibri"/>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120d979bcc8_0_0"/>
          <p:cNvSpPr txBox="1"/>
          <p:nvPr>
            <p:ph type="title"/>
          </p:nvPr>
        </p:nvSpPr>
        <p:spPr>
          <a:xfrm>
            <a:off x="892175" y="287337"/>
            <a:ext cx="8172600" cy="14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lang="en-US"/>
              <a:t>Data Mart</a:t>
            </a:r>
            <a:endParaRPr/>
          </a:p>
        </p:txBody>
      </p:sp>
      <p:sp>
        <p:nvSpPr>
          <p:cNvPr id="447" name="Google Shape;447;g120d979bcc8_0_0"/>
          <p:cNvSpPr txBox="1"/>
          <p:nvPr>
            <p:ph idx="1" type="body"/>
          </p:nvPr>
        </p:nvSpPr>
        <p:spPr>
          <a:xfrm>
            <a:off x="892175" y="1846262"/>
            <a:ext cx="8172600" cy="4022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SzPts val="1800"/>
              <a:buNone/>
            </a:pPr>
            <a:r>
              <a:rPr lang="en-US" sz="3200"/>
              <a:t>É uma subseção do DW</a:t>
            </a:r>
            <a:endParaRPr sz="3200"/>
          </a:p>
          <a:p>
            <a:pPr indent="-228600" lvl="0" marL="457200" marR="0" rtl="0" algn="l">
              <a:lnSpc>
                <a:spcPct val="90000"/>
              </a:lnSpc>
              <a:spcBef>
                <a:spcPts val="0"/>
              </a:spcBef>
              <a:spcAft>
                <a:spcPts val="0"/>
              </a:spcAft>
              <a:buSzPts val="3200"/>
              <a:buNone/>
            </a:pPr>
            <a:r>
              <a:t/>
            </a:r>
            <a:endParaRPr sz="3200"/>
          </a:p>
          <a:p>
            <a:pPr indent="0" lvl="0" marL="0" marR="0" rtl="0" algn="l">
              <a:lnSpc>
                <a:spcPct val="90000"/>
              </a:lnSpc>
              <a:spcBef>
                <a:spcPts val="0"/>
              </a:spcBef>
              <a:spcAft>
                <a:spcPts val="0"/>
              </a:spcAft>
              <a:buSzPts val="1800"/>
              <a:buNone/>
            </a:pPr>
            <a:r>
              <a:rPr lang="en-US" sz="3200"/>
              <a:t>Apresenta as mesmas características estruturais</a:t>
            </a:r>
            <a:endParaRPr sz="3200"/>
          </a:p>
          <a:p>
            <a:pPr indent="0" lvl="0" marL="0" marR="0" rtl="0" algn="l">
              <a:lnSpc>
                <a:spcPct val="90000"/>
              </a:lnSpc>
              <a:spcBef>
                <a:spcPts val="0"/>
              </a:spcBef>
              <a:spcAft>
                <a:spcPts val="0"/>
              </a:spcAft>
              <a:buSzPts val="1800"/>
              <a:buNone/>
            </a:pPr>
            <a:r>
              <a:t/>
            </a:r>
            <a:endParaRPr sz="3200"/>
          </a:p>
          <a:p>
            <a:pPr indent="0" lvl="0" marL="0" marR="0" rtl="0" algn="l">
              <a:lnSpc>
                <a:spcPct val="90000"/>
              </a:lnSpc>
              <a:spcBef>
                <a:spcPts val="0"/>
              </a:spcBef>
              <a:spcAft>
                <a:spcPts val="0"/>
              </a:spcAft>
              <a:buSzPts val="1800"/>
              <a:buNone/>
            </a:pPr>
            <a:r>
              <a:rPr lang="en-US" sz="3200"/>
              <a:t>Tem por objetivo tratar de um assunto específico ou de um departamento da organização</a:t>
            </a:r>
            <a:endParaRPr sz="3200"/>
          </a:p>
          <a:p>
            <a:pPr indent="-228600" lvl="0" marL="457200" marR="0" rtl="0" algn="l">
              <a:lnSpc>
                <a:spcPct val="90000"/>
              </a:lnSpc>
              <a:spcBef>
                <a:spcPts val="0"/>
              </a:spcBef>
              <a:spcAft>
                <a:spcPts val="0"/>
              </a:spcAft>
              <a:buSzPts val="3200"/>
              <a:buNone/>
            </a:pPr>
            <a:r>
              <a:t/>
            </a:r>
            <a:endParaRPr sz="3200"/>
          </a:p>
          <a:p>
            <a:pPr indent="0" lvl="0" marL="0" marR="0" rtl="0" algn="l">
              <a:lnSpc>
                <a:spcPct val="90000"/>
              </a:lnSpc>
              <a:spcBef>
                <a:spcPts val="0"/>
              </a:spcBef>
              <a:spcAft>
                <a:spcPts val="0"/>
              </a:spcAft>
              <a:buSzPts val="1800"/>
              <a:buNone/>
            </a:pPr>
            <a:r>
              <a:t/>
            </a:r>
            <a:endParaRPr sz="3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120d979bcc8_0_5"/>
          <p:cNvSpPr txBox="1"/>
          <p:nvPr>
            <p:ph type="title"/>
          </p:nvPr>
        </p:nvSpPr>
        <p:spPr>
          <a:xfrm>
            <a:off x="892175" y="287337"/>
            <a:ext cx="8172600" cy="14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lang="en-US"/>
              <a:t>Data Lake</a:t>
            </a:r>
            <a:endParaRPr/>
          </a:p>
        </p:txBody>
      </p:sp>
      <p:sp>
        <p:nvSpPr>
          <p:cNvPr id="453" name="Google Shape;453;g120d979bcc8_0_5"/>
          <p:cNvSpPr txBox="1"/>
          <p:nvPr>
            <p:ph idx="1" type="body"/>
          </p:nvPr>
        </p:nvSpPr>
        <p:spPr>
          <a:xfrm>
            <a:off x="892175" y="1846262"/>
            <a:ext cx="8172600" cy="4022700"/>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3200"/>
              <a:buFont typeface="Calibri"/>
              <a:buChar char=" "/>
            </a:pPr>
            <a:r>
              <a:rPr lang="en-US" sz="3200"/>
              <a:t>O lago de dados armazena dados brutos de diferentes formatos, tais como:</a:t>
            </a:r>
            <a:endParaRPr sz="3200"/>
          </a:p>
          <a:p>
            <a:pPr indent="-271462" lvl="1" marL="382587" marR="0" rtl="0" algn="l">
              <a:lnSpc>
                <a:spcPct val="90000"/>
              </a:lnSpc>
              <a:spcBef>
                <a:spcPts val="0"/>
              </a:spcBef>
              <a:spcAft>
                <a:spcPts val="0"/>
              </a:spcAft>
              <a:buSzPts val="3200"/>
              <a:buChar char="◦"/>
            </a:pPr>
            <a:r>
              <a:rPr lang="en-US" sz="3200"/>
              <a:t>texto</a:t>
            </a:r>
            <a:endParaRPr sz="3200"/>
          </a:p>
          <a:p>
            <a:pPr indent="-271462" lvl="1" marL="382587" marR="0" rtl="0" algn="l">
              <a:lnSpc>
                <a:spcPct val="90000"/>
              </a:lnSpc>
              <a:spcBef>
                <a:spcPts val="0"/>
              </a:spcBef>
              <a:spcAft>
                <a:spcPts val="0"/>
              </a:spcAft>
              <a:buSzPts val="3200"/>
              <a:buChar char="◦"/>
            </a:pPr>
            <a:r>
              <a:rPr lang="en-US" sz="3200"/>
              <a:t>vídeos</a:t>
            </a:r>
            <a:endParaRPr sz="3200"/>
          </a:p>
          <a:p>
            <a:pPr indent="-271462" lvl="1" marL="382587" marR="0" rtl="0" algn="l">
              <a:lnSpc>
                <a:spcPct val="90000"/>
              </a:lnSpc>
              <a:spcBef>
                <a:spcPts val="0"/>
              </a:spcBef>
              <a:spcAft>
                <a:spcPts val="0"/>
              </a:spcAft>
              <a:buSzPts val="3200"/>
              <a:buChar char="◦"/>
            </a:pPr>
            <a:r>
              <a:rPr lang="en-US" sz="3200"/>
              <a:t>imagens</a:t>
            </a:r>
            <a:endParaRPr sz="3200"/>
          </a:p>
          <a:p>
            <a:pPr indent="-271462" lvl="1" marL="382587" marR="0" rtl="0" algn="l">
              <a:lnSpc>
                <a:spcPct val="90000"/>
              </a:lnSpc>
              <a:spcBef>
                <a:spcPts val="0"/>
              </a:spcBef>
              <a:spcAft>
                <a:spcPts val="0"/>
              </a:spcAft>
              <a:buSzPts val="3200"/>
              <a:buChar char="◦"/>
            </a:pPr>
            <a:r>
              <a:rPr lang="en-US" sz="3200"/>
              <a:t>fontes externas (URLs)</a:t>
            </a:r>
            <a:endParaRPr sz="3200"/>
          </a:p>
          <a:p>
            <a:pPr indent="-271462" lvl="1" marL="382587" marR="0" rtl="0" algn="l">
              <a:lnSpc>
                <a:spcPct val="90000"/>
              </a:lnSpc>
              <a:spcBef>
                <a:spcPts val="0"/>
              </a:spcBef>
              <a:spcAft>
                <a:spcPts val="0"/>
              </a:spcAft>
              <a:buSzPts val="3200"/>
              <a:buChar char="◦"/>
            </a:pPr>
            <a:r>
              <a:rPr lang="en-US" sz="3200"/>
              <a:t>streams</a:t>
            </a:r>
            <a:endParaRPr sz="3200"/>
          </a:p>
          <a:p>
            <a:pPr indent="0" lvl="0" marL="0" marR="0" rtl="0" algn="l">
              <a:lnSpc>
                <a:spcPct val="90000"/>
              </a:lnSpc>
              <a:spcBef>
                <a:spcPts val="0"/>
              </a:spcBef>
              <a:spcAft>
                <a:spcPts val="0"/>
              </a:spcAft>
              <a:buSzPts val="1800"/>
              <a:buNone/>
            </a:pPr>
            <a:r>
              <a:rPr lang="en-US" sz="3200"/>
              <a:t>Bancos de dados tradicionais não processam </a:t>
            </a:r>
            <a:endParaRPr sz="3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20d979bcc8_0_10"/>
          <p:cNvSpPr txBox="1"/>
          <p:nvPr>
            <p:ph type="title"/>
          </p:nvPr>
        </p:nvSpPr>
        <p:spPr>
          <a:xfrm>
            <a:off x="892175" y="287337"/>
            <a:ext cx="8172600" cy="14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lang="en-US"/>
              <a:t>Data Lake</a:t>
            </a:r>
            <a:endParaRPr/>
          </a:p>
        </p:txBody>
      </p:sp>
      <p:sp>
        <p:nvSpPr>
          <p:cNvPr id="459" name="Google Shape;459;g120d979bcc8_0_10"/>
          <p:cNvSpPr txBox="1"/>
          <p:nvPr>
            <p:ph idx="1" type="body"/>
          </p:nvPr>
        </p:nvSpPr>
        <p:spPr>
          <a:xfrm>
            <a:off x="892175" y="1846262"/>
            <a:ext cx="8172600" cy="402270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SzPts val="1800"/>
              <a:buNone/>
            </a:pPr>
            <a:r>
              <a:rPr lang="en-US" sz="3200"/>
              <a:t>É possível fazer análises, como machine learning, em novas fontes, como arquivos de log, dados de fluxos de cliques, mídia social e dispositivos conectados à Internet armazenados no data lake.</a:t>
            </a:r>
            <a:endParaRPr sz="3200"/>
          </a:p>
          <a:p>
            <a:pPr indent="0" lvl="0" marL="0" marR="0" rtl="0" algn="l">
              <a:lnSpc>
                <a:spcPct val="90000"/>
              </a:lnSpc>
              <a:spcBef>
                <a:spcPts val="0"/>
              </a:spcBef>
              <a:spcAft>
                <a:spcPts val="0"/>
              </a:spcAft>
              <a:buSzPts val="1800"/>
              <a:buNone/>
            </a:pPr>
            <a:r>
              <a:rPr lang="en-US" sz="3200"/>
              <a:t>Isso ajuda a identificar e agir de acordo com as oportunidades de crescimento dos negócios mais rapidamente, atraindo e retendo clientes, aumentando a produtividade, mantendo dispositivos proativamente e tomando decisões informadas.</a:t>
            </a:r>
            <a:endParaRPr sz="3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120d979bcc8_0_16"/>
          <p:cNvSpPr txBox="1"/>
          <p:nvPr>
            <p:ph type="title"/>
          </p:nvPr>
        </p:nvSpPr>
        <p:spPr>
          <a:xfrm>
            <a:off x="892175" y="287337"/>
            <a:ext cx="8172600" cy="14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lang="en-US"/>
              <a:t>Diferenças</a:t>
            </a:r>
            <a:endParaRPr/>
          </a:p>
        </p:txBody>
      </p:sp>
      <p:sp>
        <p:nvSpPr>
          <p:cNvPr id="465" name="Google Shape;465;g120d979bcc8_0_16"/>
          <p:cNvSpPr txBox="1"/>
          <p:nvPr>
            <p:ph idx="1" type="body"/>
          </p:nvPr>
        </p:nvSpPr>
        <p:spPr>
          <a:xfrm>
            <a:off x="892175" y="1846262"/>
            <a:ext cx="8172600" cy="40227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950">
                <a:solidFill>
                  <a:srgbClr val="333333"/>
                </a:solidFill>
                <a:latin typeface="Arial"/>
                <a:ea typeface="Arial"/>
                <a:cs typeface="Arial"/>
                <a:sym typeface="Arial"/>
              </a:rPr>
              <a:t>Dependendo dos requisitos, uma organização típica exigirá um data warehouse e um data lake, pois atendem a diferentes necessidades e casos de uso.</a:t>
            </a:r>
            <a:endParaRPr sz="1950">
              <a:solidFill>
                <a:srgbClr val="333333"/>
              </a:solidFill>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950">
                <a:solidFill>
                  <a:srgbClr val="333333"/>
                </a:solidFill>
                <a:latin typeface="Arial"/>
                <a:ea typeface="Arial"/>
                <a:cs typeface="Arial"/>
                <a:sym typeface="Arial"/>
              </a:rPr>
              <a:t>Um </a:t>
            </a:r>
            <a:r>
              <a:rPr b="1" lang="en-US" sz="1950">
                <a:solidFill>
                  <a:srgbClr val="333333"/>
                </a:solidFill>
                <a:latin typeface="Arial"/>
                <a:ea typeface="Arial"/>
                <a:cs typeface="Arial"/>
                <a:sym typeface="Arial"/>
              </a:rPr>
              <a:t>data warehouse</a:t>
            </a:r>
            <a:r>
              <a:rPr lang="en-US" sz="1950">
                <a:solidFill>
                  <a:srgbClr val="333333"/>
                </a:solidFill>
                <a:latin typeface="Arial"/>
                <a:ea typeface="Arial"/>
                <a:cs typeface="Arial"/>
                <a:sym typeface="Arial"/>
              </a:rPr>
              <a:t> é um banco de dados otimizado para analisar dados relacionais provenientes de sistemas transacionais e aplicações de linha de negócios. A estrutura de dados e o esquema são definidos antecipadamente para otimizar consultas SQL rápidas, em que os resultados são normalmente usados para relatórios e análises operacionais. Os dados são limpos, enriquecidos e transformados para que possam atuar como a “fonte única da verdade” em que os usuários podem confiar.</a:t>
            </a:r>
            <a:endParaRPr sz="1950">
              <a:solidFill>
                <a:srgbClr val="333333"/>
              </a:solidFill>
              <a:latin typeface="Arial"/>
              <a:ea typeface="Arial"/>
              <a:cs typeface="Arial"/>
              <a:sym typeface="Arial"/>
            </a:endParaRPr>
          </a:p>
          <a:p>
            <a:pPr indent="0" lvl="0" marL="0" rtl="0" algn="l">
              <a:lnSpc>
                <a:spcPct val="115000"/>
              </a:lnSpc>
              <a:spcBef>
                <a:spcPts val="1100"/>
              </a:spcBef>
              <a:spcAft>
                <a:spcPts val="0"/>
              </a:spcAft>
              <a:buSzPts val="1800"/>
              <a:buNone/>
            </a:pPr>
            <a:r>
              <a:t/>
            </a:r>
            <a:endParaRPr sz="41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120d979bcc8_0_22"/>
          <p:cNvSpPr txBox="1"/>
          <p:nvPr>
            <p:ph type="title"/>
          </p:nvPr>
        </p:nvSpPr>
        <p:spPr>
          <a:xfrm>
            <a:off x="866700" y="12"/>
            <a:ext cx="8172600" cy="14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lang="en-US"/>
              <a:t>Diferenças</a:t>
            </a:r>
            <a:endParaRPr/>
          </a:p>
        </p:txBody>
      </p:sp>
      <p:sp>
        <p:nvSpPr>
          <p:cNvPr id="471" name="Google Shape;471;g120d979bcc8_0_22"/>
          <p:cNvSpPr txBox="1"/>
          <p:nvPr>
            <p:ph idx="1" type="body"/>
          </p:nvPr>
        </p:nvSpPr>
        <p:spPr>
          <a:xfrm>
            <a:off x="866700" y="1449298"/>
            <a:ext cx="8172600" cy="47979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1100"/>
              </a:spcBef>
              <a:spcAft>
                <a:spcPts val="0"/>
              </a:spcAft>
              <a:buSzPts val="1800"/>
              <a:buNone/>
            </a:pPr>
            <a:r>
              <a:rPr lang="en-US" sz="1750">
                <a:solidFill>
                  <a:srgbClr val="333333"/>
                </a:solidFill>
                <a:latin typeface="Arial"/>
                <a:ea typeface="Arial"/>
                <a:cs typeface="Arial"/>
                <a:sym typeface="Arial"/>
              </a:rPr>
              <a:t>Um </a:t>
            </a:r>
            <a:r>
              <a:rPr b="1" lang="en-US" sz="1750">
                <a:solidFill>
                  <a:srgbClr val="333333"/>
                </a:solidFill>
                <a:latin typeface="Arial"/>
                <a:ea typeface="Arial"/>
                <a:cs typeface="Arial"/>
                <a:sym typeface="Arial"/>
              </a:rPr>
              <a:t>data lake</a:t>
            </a:r>
            <a:r>
              <a:rPr lang="en-US" sz="1750">
                <a:solidFill>
                  <a:srgbClr val="333333"/>
                </a:solidFill>
                <a:latin typeface="Arial"/>
                <a:ea typeface="Arial"/>
                <a:cs typeface="Arial"/>
                <a:sym typeface="Arial"/>
              </a:rPr>
              <a:t> é diferente porque armazena dados relacionais de aplicações de linha de negócios e dados não relacionais de aplicativos móveis, dispositivos IoT e mídias sociais. </a:t>
            </a:r>
            <a:endParaRPr sz="1750">
              <a:solidFill>
                <a:srgbClr val="333333"/>
              </a:solidFill>
              <a:latin typeface="Arial"/>
              <a:ea typeface="Arial"/>
              <a:cs typeface="Arial"/>
              <a:sym typeface="Arial"/>
            </a:endParaRPr>
          </a:p>
          <a:p>
            <a:pPr indent="0" lvl="0" marL="0" rtl="0" algn="l">
              <a:lnSpc>
                <a:spcPct val="115000"/>
              </a:lnSpc>
              <a:spcBef>
                <a:spcPts val="1100"/>
              </a:spcBef>
              <a:spcAft>
                <a:spcPts val="0"/>
              </a:spcAft>
              <a:buSzPts val="1800"/>
              <a:buNone/>
            </a:pPr>
            <a:r>
              <a:rPr lang="en-US" sz="1750">
                <a:solidFill>
                  <a:srgbClr val="333333"/>
                </a:solidFill>
                <a:latin typeface="Arial"/>
                <a:ea typeface="Arial"/>
                <a:cs typeface="Arial"/>
                <a:sym typeface="Arial"/>
              </a:rPr>
              <a:t>A estrutura dos dados ou esquema não é definida quando os dados são capturados. Isso significa que você pode armazenar todos os seus dados sem um design cuidadoso ou a necessidade de saber para quais perguntas você pode precisar de respostas no futuro. </a:t>
            </a:r>
            <a:endParaRPr sz="1750">
              <a:solidFill>
                <a:srgbClr val="333333"/>
              </a:solidFill>
              <a:latin typeface="Arial"/>
              <a:ea typeface="Arial"/>
              <a:cs typeface="Arial"/>
              <a:sym typeface="Arial"/>
            </a:endParaRPr>
          </a:p>
          <a:p>
            <a:pPr indent="0" lvl="0" marL="0" rtl="0" algn="l">
              <a:lnSpc>
                <a:spcPct val="115000"/>
              </a:lnSpc>
              <a:spcBef>
                <a:spcPts val="1100"/>
              </a:spcBef>
              <a:spcAft>
                <a:spcPts val="0"/>
              </a:spcAft>
              <a:buSzPts val="1800"/>
              <a:buNone/>
            </a:pPr>
            <a:r>
              <a:rPr lang="en-US" sz="1750">
                <a:solidFill>
                  <a:srgbClr val="333333"/>
                </a:solidFill>
                <a:latin typeface="Arial"/>
                <a:ea typeface="Arial"/>
                <a:cs typeface="Arial"/>
                <a:sym typeface="Arial"/>
              </a:rPr>
              <a:t>Diferentes tipos de análise em seus dados, como consultas SQL, análise de big data, pesquisa de texto completo, análise em tempo real e machine learning, podem ser usados para descobrir insights.</a:t>
            </a:r>
            <a:endParaRPr sz="1750">
              <a:solidFill>
                <a:srgbClr val="333333"/>
              </a:solidFill>
              <a:latin typeface="Arial"/>
              <a:ea typeface="Arial"/>
              <a:cs typeface="Arial"/>
              <a:sym typeface="Arial"/>
            </a:endParaRPr>
          </a:p>
          <a:p>
            <a:pPr indent="0" lvl="0" marL="0" rtl="0" algn="l">
              <a:lnSpc>
                <a:spcPct val="115000"/>
              </a:lnSpc>
              <a:spcBef>
                <a:spcPts val="1100"/>
              </a:spcBef>
              <a:spcAft>
                <a:spcPts val="0"/>
              </a:spcAft>
              <a:buSzPts val="1800"/>
              <a:buNone/>
            </a:pPr>
            <a:r>
              <a:rPr lang="en-US" sz="1750">
                <a:solidFill>
                  <a:srgbClr val="333333"/>
                </a:solidFill>
                <a:latin typeface="Arial"/>
                <a:ea typeface="Arial"/>
                <a:cs typeface="Arial"/>
                <a:sym typeface="Arial"/>
              </a:rPr>
              <a:t>À medida que as organizações com data warehouses veem os benefícios dos data lakes, elas evoluem seu warehouse para incluir data lakes e habilitar diversos recursos de consulta, casos de uso de ciência de dados e recursos avançados para descobrir novos modelos de informações. </a:t>
            </a:r>
            <a:endParaRPr sz="39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120d979bcc8_0_27"/>
          <p:cNvSpPr txBox="1"/>
          <p:nvPr>
            <p:ph type="title"/>
          </p:nvPr>
        </p:nvSpPr>
        <p:spPr>
          <a:xfrm>
            <a:off x="892175" y="287337"/>
            <a:ext cx="8172600" cy="14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lang="en-US"/>
              <a:t>Diferenças</a:t>
            </a:r>
            <a:endParaRPr/>
          </a:p>
        </p:txBody>
      </p:sp>
      <p:pic>
        <p:nvPicPr>
          <p:cNvPr id="477" name="Google Shape;477;g120d979bcc8_0_27"/>
          <p:cNvPicPr preferRelativeResize="0"/>
          <p:nvPr/>
        </p:nvPicPr>
        <p:blipFill rotWithShape="1">
          <a:blip r:embed="rId3">
            <a:alphaModFix/>
          </a:blip>
          <a:srcRect b="0" l="0" r="0" t="0"/>
          <a:stretch/>
        </p:blipFill>
        <p:spPr>
          <a:xfrm>
            <a:off x="152400" y="2431737"/>
            <a:ext cx="9601201" cy="3015657"/>
          </a:xfrm>
          <a:prstGeom prst="rect">
            <a:avLst/>
          </a:prstGeom>
          <a:noFill/>
          <a:ln>
            <a:noFill/>
          </a:ln>
        </p:spPr>
      </p:pic>
      <p:sp>
        <p:nvSpPr>
          <p:cNvPr id="478" name="Google Shape;478;g120d979bcc8_0_27"/>
          <p:cNvSpPr txBox="1"/>
          <p:nvPr/>
        </p:nvSpPr>
        <p:spPr>
          <a:xfrm>
            <a:off x="1158900" y="5891450"/>
            <a:ext cx="758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https://aws.amazon.com/pt/big-data/datalakes-and-analytics/what-is-a-data-lake/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120d979bcc8_0_36"/>
          <p:cNvSpPr txBox="1"/>
          <p:nvPr>
            <p:ph type="title"/>
          </p:nvPr>
        </p:nvSpPr>
        <p:spPr>
          <a:xfrm>
            <a:off x="892175" y="287337"/>
            <a:ext cx="8172600" cy="14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lang="en-US"/>
              <a:t>Diferenças</a:t>
            </a:r>
            <a:endParaRPr/>
          </a:p>
        </p:txBody>
      </p:sp>
      <p:pic>
        <p:nvPicPr>
          <p:cNvPr id="484" name="Google Shape;484;g120d979bcc8_0_36"/>
          <p:cNvPicPr preferRelativeResize="0"/>
          <p:nvPr/>
        </p:nvPicPr>
        <p:blipFill rotWithShape="1">
          <a:blip r:embed="rId3">
            <a:alphaModFix/>
          </a:blip>
          <a:srcRect b="0" l="0" r="0" t="0"/>
          <a:stretch/>
        </p:blipFill>
        <p:spPr>
          <a:xfrm>
            <a:off x="412325" y="2107237"/>
            <a:ext cx="8886825" cy="3838575"/>
          </a:xfrm>
          <a:prstGeom prst="rect">
            <a:avLst/>
          </a:prstGeom>
          <a:noFill/>
          <a:ln>
            <a:noFill/>
          </a:ln>
        </p:spPr>
      </p:pic>
      <p:pic>
        <p:nvPicPr>
          <p:cNvPr id="485" name="Google Shape;485;g120d979bcc8_0_36"/>
          <p:cNvPicPr preferRelativeResize="0"/>
          <p:nvPr/>
        </p:nvPicPr>
        <p:blipFill>
          <a:blip r:embed="rId4">
            <a:alphaModFix/>
          </a:blip>
          <a:stretch>
            <a:fillRect/>
          </a:stretch>
        </p:blipFill>
        <p:spPr>
          <a:xfrm>
            <a:off x="1692400" y="2301889"/>
            <a:ext cx="7968951" cy="36438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120d979bcc8_0_43"/>
          <p:cNvSpPr txBox="1"/>
          <p:nvPr>
            <p:ph type="title"/>
          </p:nvPr>
        </p:nvSpPr>
        <p:spPr>
          <a:xfrm>
            <a:off x="892175" y="287337"/>
            <a:ext cx="8172600" cy="14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lang="en-US"/>
              <a:t>Diferenças</a:t>
            </a:r>
            <a:endParaRPr/>
          </a:p>
        </p:txBody>
      </p:sp>
      <p:pic>
        <p:nvPicPr>
          <p:cNvPr id="491" name="Google Shape;491;g120d979bcc8_0_43"/>
          <p:cNvPicPr preferRelativeResize="0"/>
          <p:nvPr/>
        </p:nvPicPr>
        <p:blipFill rotWithShape="1">
          <a:blip r:embed="rId3">
            <a:alphaModFix/>
          </a:blip>
          <a:srcRect b="0" l="0" r="0" t="0"/>
          <a:stretch/>
        </p:blipFill>
        <p:spPr>
          <a:xfrm>
            <a:off x="1257575" y="2244262"/>
            <a:ext cx="7143750" cy="3581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120d979bcc8_0_55"/>
          <p:cNvSpPr txBox="1"/>
          <p:nvPr>
            <p:ph type="title"/>
          </p:nvPr>
        </p:nvSpPr>
        <p:spPr>
          <a:xfrm>
            <a:off x="892175" y="287337"/>
            <a:ext cx="8172600" cy="14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lang="en-US"/>
              <a:t>Datalakehouse</a:t>
            </a:r>
            <a:endParaRPr/>
          </a:p>
        </p:txBody>
      </p:sp>
      <p:sp>
        <p:nvSpPr>
          <p:cNvPr id="497" name="Google Shape;497;g120d979bcc8_0_55"/>
          <p:cNvSpPr txBox="1"/>
          <p:nvPr>
            <p:ph idx="1" type="body"/>
          </p:nvPr>
        </p:nvSpPr>
        <p:spPr>
          <a:xfrm>
            <a:off x="892175" y="1846262"/>
            <a:ext cx="8172600" cy="4022700"/>
          </a:xfrm>
          <a:prstGeom prst="rect">
            <a:avLst/>
          </a:prstGeom>
          <a:noFill/>
          <a:ln>
            <a:noFill/>
          </a:ln>
        </p:spPr>
        <p:txBody>
          <a:bodyPr anchorCtr="0" anchor="t" bIns="45700" lIns="0" spcFirstLastPara="1" rIns="0" wrap="square" tIns="45700">
            <a:noAutofit/>
          </a:bodyPr>
          <a:lstStyle/>
          <a:p>
            <a:pPr indent="0" lvl="0" marL="0" rtl="0" algn="l">
              <a:lnSpc>
                <a:spcPct val="115000"/>
              </a:lnSpc>
              <a:spcBef>
                <a:spcPts val="1100"/>
              </a:spcBef>
              <a:spcAft>
                <a:spcPts val="0"/>
              </a:spcAft>
              <a:buSzPts val="1800"/>
              <a:buNone/>
            </a:pPr>
            <a:r>
              <a:rPr lang="en-US" sz="2250">
                <a:solidFill>
                  <a:srgbClr val="333333"/>
                </a:solidFill>
                <a:latin typeface="Arial"/>
                <a:ea typeface="Arial"/>
                <a:cs typeface="Arial"/>
                <a:sym typeface="Arial"/>
              </a:rPr>
              <a:t>O que é um Data Lakehouse?</a:t>
            </a:r>
            <a:endParaRPr sz="2250">
              <a:solidFill>
                <a:srgbClr val="333333"/>
              </a:solidFill>
              <a:latin typeface="Arial"/>
              <a:ea typeface="Arial"/>
              <a:cs typeface="Arial"/>
              <a:sym typeface="Arial"/>
            </a:endParaRPr>
          </a:p>
          <a:p>
            <a:pPr indent="0" lvl="0" marL="0" rtl="0" algn="l">
              <a:lnSpc>
                <a:spcPct val="115000"/>
              </a:lnSpc>
              <a:spcBef>
                <a:spcPts val="1100"/>
              </a:spcBef>
              <a:spcAft>
                <a:spcPts val="0"/>
              </a:spcAft>
              <a:buSzPts val="1800"/>
              <a:buNone/>
            </a:pPr>
            <a:r>
              <a:rPr lang="en-US" sz="2250">
                <a:solidFill>
                  <a:srgbClr val="333333"/>
                </a:solidFill>
                <a:latin typeface="Arial"/>
                <a:ea typeface="Arial"/>
                <a:cs typeface="Arial"/>
                <a:sym typeface="Arial"/>
              </a:rPr>
              <a:t>Um data lakehouse é uma nova arquitetura de gerenciamento de dados aberta que combina flexibilidade, economia e escala de data lakes com gerenciamento de dados e transações ACID de data warehouses, permitindo business intelligence (BI) e machine learning (ML) em todos dados.</a:t>
            </a:r>
            <a:endParaRPr sz="2250">
              <a:solidFill>
                <a:srgbClr val="333333"/>
              </a:solidFill>
              <a:latin typeface="Arial"/>
              <a:ea typeface="Arial"/>
              <a:cs typeface="Arial"/>
              <a:sym typeface="Arial"/>
            </a:endParaRPr>
          </a:p>
          <a:p>
            <a:pPr indent="0" lvl="0" marL="0" rtl="0" algn="l">
              <a:lnSpc>
                <a:spcPct val="115000"/>
              </a:lnSpc>
              <a:spcBef>
                <a:spcPts val="1100"/>
              </a:spcBef>
              <a:spcAft>
                <a:spcPts val="0"/>
              </a:spcAft>
              <a:buSzPts val="1800"/>
              <a:buNone/>
            </a:pPr>
            <a:r>
              <a:t/>
            </a:r>
            <a:endParaRPr sz="2250">
              <a:solidFill>
                <a:srgbClr val="333333"/>
              </a:solidFill>
              <a:latin typeface="Arial"/>
              <a:ea typeface="Arial"/>
              <a:cs typeface="Arial"/>
              <a:sym typeface="Arial"/>
            </a:endParaRPr>
          </a:p>
        </p:txBody>
      </p:sp>
      <p:sp>
        <p:nvSpPr>
          <p:cNvPr id="498" name="Google Shape;498;g120d979bcc8_0_55"/>
          <p:cNvSpPr txBox="1"/>
          <p:nvPr/>
        </p:nvSpPr>
        <p:spPr>
          <a:xfrm>
            <a:off x="2812275" y="5693625"/>
            <a:ext cx="450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https://databricks.com/glossary/data-lakehouse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120d979bcc8_0_49"/>
          <p:cNvSpPr txBox="1"/>
          <p:nvPr>
            <p:ph type="title"/>
          </p:nvPr>
        </p:nvSpPr>
        <p:spPr>
          <a:xfrm>
            <a:off x="892175" y="287337"/>
            <a:ext cx="8172600" cy="14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lang="en-US"/>
              <a:t>Diferenças</a:t>
            </a:r>
            <a:endParaRPr/>
          </a:p>
        </p:txBody>
      </p:sp>
      <p:pic>
        <p:nvPicPr>
          <p:cNvPr id="504" name="Google Shape;504;g120d979bcc8_0_49"/>
          <p:cNvPicPr preferRelativeResize="0"/>
          <p:nvPr/>
        </p:nvPicPr>
        <p:blipFill rotWithShape="1">
          <a:blip r:embed="rId3">
            <a:alphaModFix/>
          </a:blip>
          <a:srcRect b="0" l="0" r="0" t="0"/>
          <a:stretch/>
        </p:blipFill>
        <p:spPr>
          <a:xfrm>
            <a:off x="438550" y="1839687"/>
            <a:ext cx="9174405" cy="48165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04deb80ba6_0_44"/>
          <p:cNvSpPr txBox="1"/>
          <p:nvPr>
            <p:ph type="title"/>
          </p:nvPr>
        </p:nvSpPr>
        <p:spPr>
          <a:xfrm>
            <a:off x="892175" y="287337"/>
            <a:ext cx="8172600" cy="1449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Lakehouse </a:t>
            </a:r>
            <a:endParaRPr/>
          </a:p>
          <a:p>
            <a:pPr indent="0" lvl="0" marL="0" rtl="0" algn="l">
              <a:spcBef>
                <a:spcPts val="0"/>
              </a:spcBef>
              <a:spcAft>
                <a:spcPts val="0"/>
              </a:spcAft>
              <a:buNone/>
            </a:pPr>
            <a:r>
              <a:rPr lang="en-US"/>
              <a:t>(Mistura de Lago e Armazém)</a:t>
            </a:r>
            <a:endParaRPr/>
          </a:p>
        </p:txBody>
      </p:sp>
      <p:sp>
        <p:nvSpPr>
          <p:cNvPr id="146" name="Google Shape;146;g304deb80ba6_0_44"/>
          <p:cNvSpPr txBox="1"/>
          <p:nvPr>
            <p:ph idx="1" type="body"/>
          </p:nvPr>
        </p:nvSpPr>
        <p:spPr>
          <a:xfrm>
            <a:off x="892175" y="1846262"/>
            <a:ext cx="8172600" cy="4022700"/>
          </a:xfrm>
          <a:prstGeom prst="rect">
            <a:avLst/>
          </a:prstGeom>
        </p:spPr>
        <p:txBody>
          <a:bodyPr anchorCtr="0" anchor="t" bIns="45700" lIns="0" spcFirstLastPara="1" rIns="0" wrap="square" tIns="45700">
            <a:noAutofit/>
          </a:bodyPr>
          <a:lstStyle/>
          <a:p>
            <a:pPr indent="0" lvl="0" marL="0" rtl="0" algn="l">
              <a:spcBef>
                <a:spcPts val="1200"/>
              </a:spcBef>
              <a:spcAft>
                <a:spcPts val="0"/>
              </a:spcAft>
              <a:buClr>
                <a:schemeClr val="dk1"/>
              </a:buClr>
              <a:buSzPts val="1100"/>
              <a:buFont typeface="Arial"/>
              <a:buNone/>
            </a:pPr>
            <a:r>
              <a:rPr lang="en-US" sz="2300"/>
              <a:t>O que é: Uma arquitetura que combina o melhor do Data Lake e do Data Warehouse.</a:t>
            </a:r>
            <a:br>
              <a:rPr lang="en-US" sz="2300"/>
            </a:br>
            <a:endParaRPr sz="2300"/>
          </a:p>
          <a:p>
            <a:pPr indent="0" lvl="0" marL="0" rtl="0" algn="l">
              <a:spcBef>
                <a:spcPts val="1200"/>
              </a:spcBef>
              <a:spcAft>
                <a:spcPts val="0"/>
              </a:spcAft>
              <a:buClr>
                <a:schemeClr val="dk1"/>
              </a:buClr>
              <a:buSzPts val="1100"/>
              <a:buFont typeface="Arial"/>
              <a:buNone/>
            </a:pPr>
            <a:r>
              <a:rPr lang="en-US" sz="2300"/>
              <a:t>Características:</a:t>
            </a:r>
            <a:endParaRPr sz="2300"/>
          </a:p>
          <a:p>
            <a:pPr indent="-361950" lvl="0" marL="457200" rtl="0" algn="l">
              <a:spcBef>
                <a:spcPts val="1200"/>
              </a:spcBef>
              <a:spcAft>
                <a:spcPts val="0"/>
              </a:spcAft>
              <a:buSzPts val="2100"/>
              <a:buChar char="●"/>
            </a:pPr>
            <a:r>
              <a:rPr lang="en-US" sz="2300"/>
              <a:t>Armazena dados brutos como o Data Lake.</a:t>
            </a:r>
            <a:endParaRPr sz="2300"/>
          </a:p>
          <a:p>
            <a:pPr indent="-361950" lvl="0" marL="457200" rtl="0" algn="l">
              <a:spcBef>
                <a:spcPts val="1200"/>
              </a:spcBef>
              <a:spcAft>
                <a:spcPts val="0"/>
              </a:spcAft>
              <a:buSzPts val="2100"/>
              <a:buChar char="●"/>
            </a:pPr>
            <a:r>
              <a:rPr lang="en-US" sz="2300"/>
              <a:t>Permite análises rápidas como um Data Warehouse.</a:t>
            </a:r>
            <a:endParaRPr sz="2300"/>
          </a:p>
          <a:p>
            <a:pPr indent="-361950" lvl="0" marL="457200" rtl="0" algn="l">
              <a:spcBef>
                <a:spcPts val="1200"/>
              </a:spcBef>
              <a:spcAft>
                <a:spcPts val="0"/>
              </a:spcAft>
              <a:buSzPts val="2100"/>
              <a:buChar char="●"/>
            </a:pPr>
            <a:r>
              <a:rPr lang="en-US" sz="2300"/>
              <a:t>Usa tecnologias que suportam dados estruturados e não estruturados.</a:t>
            </a:r>
            <a:br>
              <a:rPr lang="en-US" sz="2300"/>
            </a:br>
            <a:endParaRPr sz="2300"/>
          </a:p>
          <a:p>
            <a:pPr indent="0" lvl="0" marL="0" rtl="0" algn="l">
              <a:spcBef>
                <a:spcPts val="1200"/>
              </a:spcBef>
              <a:spcAft>
                <a:spcPts val="0"/>
              </a:spcAft>
              <a:buNone/>
            </a:pPr>
            <a:r>
              <a:rPr lang="en-US" sz="2300"/>
              <a:t>Exemplo de uso: Plataforma única para análise de dados em tempo real e dados históricos, como o Delta Lake (Databricks).</a:t>
            </a:r>
            <a:endParaRPr sz="2300"/>
          </a:p>
        </p:txBody>
      </p:sp>
      <p:sp>
        <p:nvSpPr>
          <p:cNvPr id="147" name="Google Shape;147;g304deb80ba6_0_44"/>
          <p:cNvSpPr txBox="1"/>
          <p:nvPr>
            <p:ph idx="12" type="sldNum"/>
          </p:nvPr>
        </p:nvSpPr>
        <p:spPr>
          <a:xfrm>
            <a:off x="8043862" y="6459537"/>
            <a:ext cx="1066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FFFFF"/>
              </a:buClr>
              <a:buSzPts val="1000"/>
              <a:buFont typeface="Calibri"/>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120d979bcc8_0_65"/>
          <p:cNvSpPr txBox="1"/>
          <p:nvPr>
            <p:ph type="title"/>
          </p:nvPr>
        </p:nvSpPr>
        <p:spPr>
          <a:xfrm>
            <a:off x="892175" y="287337"/>
            <a:ext cx="8172600" cy="1449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lang="en-US"/>
              <a:t>Diferenças</a:t>
            </a:r>
            <a:endParaRPr/>
          </a:p>
        </p:txBody>
      </p:sp>
      <p:pic>
        <p:nvPicPr>
          <p:cNvPr id="510" name="Google Shape;510;g120d979bcc8_0_65"/>
          <p:cNvPicPr preferRelativeResize="0"/>
          <p:nvPr/>
        </p:nvPicPr>
        <p:blipFill rotWithShape="1">
          <a:blip r:embed="rId3">
            <a:alphaModFix/>
          </a:blip>
          <a:srcRect b="0" l="0" r="0" t="0"/>
          <a:stretch/>
        </p:blipFill>
        <p:spPr>
          <a:xfrm>
            <a:off x="1810150" y="1889037"/>
            <a:ext cx="5715000" cy="428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04deb80ba6_0_57"/>
          <p:cNvSpPr txBox="1"/>
          <p:nvPr>
            <p:ph type="title"/>
          </p:nvPr>
        </p:nvSpPr>
        <p:spPr>
          <a:xfrm>
            <a:off x="892175" y="287337"/>
            <a:ext cx="8172600" cy="1449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Comparação</a:t>
            </a:r>
            <a:endParaRPr/>
          </a:p>
          <a:p>
            <a:pPr indent="0" lvl="0" marL="0" rtl="0" algn="l">
              <a:spcBef>
                <a:spcPts val="0"/>
              </a:spcBef>
              <a:spcAft>
                <a:spcPts val="0"/>
              </a:spcAft>
              <a:buNone/>
            </a:pPr>
            <a:r>
              <a:t/>
            </a:r>
            <a:endParaRPr/>
          </a:p>
        </p:txBody>
      </p:sp>
      <p:sp>
        <p:nvSpPr>
          <p:cNvPr id="154" name="Google Shape;154;g304deb80ba6_0_57"/>
          <p:cNvSpPr txBox="1"/>
          <p:nvPr>
            <p:ph idx="1" type="body"/>
          </p:nvPr>
        </p:nvSpPr>
        <p:spPr>
          <a:xfrm>
            <a:off x="892175" y="1846262"/>
            <a:ext cx="8172600" cy="4022700"/>
          </a:xfrm>
          <a:prstGeom prst="rect">
            <a:avLst/>
          </a:prstGeom>
        </p:spPr>
        <p:txBody>
          <a:bodyPr anchorCtr="0" anchor="t" bIns="45700" lIns="0" spcFirstLastPara="1" rIns="0" wrap="square" tIns="45700">
            <a:noAutofit/>
          </a:bodyPr>
          <a:lstStyle/>
          <a:p>
            <a:pPr indent="0" lvl="0" marL="0" rtl="0" algn="l">
              <a:spcBef>
                <a:spcPts val="1200"/>
              </a:spcBef>
              <a:spcAft>
                <a:spcPts val="0"/>
              </a:spcAft>
              <a:buNone/>
            </a:pPr>
            <a:r>
              <a:t/>
            </a:r>
            <a:endParaRPr/>
          </a:p>
        </p:txBody>
      </p:sp>
      <p:sp>
        <p:nvSpPr>
          <p:cNvPr id="155" name="Google Shape;155;g304deb80ba6_0_57"/>
          <p:cNvSpPr txBox="1"/>
          <p:nvPr>
            <p:ph idx="12" type="sldNum"/>
          </p:nvPr>
        </p:nvSpPr>
        <p:spPr>
          <a:xfrm>
            <a:off x="8043862" y="6459537"/>
            <a:ext cx="1066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FFFFFF"/>
              </a:buClr>
              <a:buSzPts val="1000"/>
              <a:buFont typeface="Calibri"/>
              <a:buNone/>
            </a:pPr>
            <a:fld id="{00000000-1234-1234-1234-123412341234}" type="slidenum">
              <a:rPr lang="en-US"/>
              <a:t>‹#›</a:t>
            </a:fld>
            <a:endParaRPr/>
          </a:p>
        </p:txBody>
      </p:sp>
      <p:pic>
        <p:nvPicPr>
          <p:cNvPr id="156" name="Google Shape;156;g304deb80ba6_0_57"/>
          <p:cNvPicPr preferRelativeResize="0"/>
          <p:nvPr/>
        </p:nvPicPr>
        <p:blipFill>
          <a:blip r:embed="rId3">
            <a:alphaModFix/>
          </a:blip>
          <a:stretch>
            <a:fillRect/>
          </a:stretch>
        </p:blipFill>
        <p:spPr>
          <a:xfrm>
            <a:off x="440626" y="1088575"/>
            <a:ext cx="8498243" cy="5736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Business Intelligence</a:t>
            </a:r>
            <a:endParaRPr/>
          </a:p>
        </p:txBody>
      </p:sp>
      <p:sp>
        <p:nvSpPr>
          <p:cNvPr id="162" name="Google Shape;162;p2"/>
          <p:cNvSpPr txBox="1"/>
          <p:nvPr>
            <p:ph idx="1" type="body"/>
          </p:nvPr>
        </p:nvSpPr>
        <p:spPr>
          <a:xfrm>
            <a:off x="764500" y="2205025"/>
            <a:ext cx="8674200" cy="4032300"/>
          </a:xfrm>
          <a:prstGeom prst="rect">
            <a:avLst/>
          </a:prstGeom>
          <a:noFill/>
          <a:ln>
            <a:noFill/>
          </a:ln>
        </p:spPr>
        <p:txBody>
          <a:bodyPr anchorCtr="0" anchor="t" bIns="45700" lIns="0" spcFirstLastPara="1" rIns="0" wrap="square" tIns="45700">
            <a:noAutofit/>
          </a:bodyPr>
          <a:lstStyle/>
          <a:p>
            <a:pPr indent="0" lvl="0" marL="457200" marR="0" rtl="0" algn="l">
              <a:lnSpc>
                <a:spcPct val="90000"/>
              </a:lnSpc>
              <a:spcBef>
                <a:spcPts val="0"/>
              </a:spcBef>
              <a:spcAft>
                <a:spcPts val="0"/>
              </a:spcAft>
              <a:buNone/>
            </a:pPr>
            <a:r>
              <a:rPr b="0" i="0" lang="en-US" sz="2400" u="none" cap="none" strike="noStrike">
                <a:solidFill>
                  <a:srgbClr val="404040"/>
                </a:solidFill>
                <a:latin typeface="Calibri"/>
                <a:ea typeface="Calibri"/>
                <a:cs typeface="Calibri"/>
                <a:sym typeface="Calibri"/>
              </a:rPr>
              <a:t>BI – </a:t>
            </a:r>
            <a:r>
              <a:rPr b="0" i="1" lang="en-US" sz="2400" u="none" cap="none" strike="noStrike">
                <a:solidFill>
                  <a:srgbClr val="404040"/>
                </a:solidFill>
                <a:latin typeface="Calibri"/>
                <a:ea typeface="Calibri"/>
                <a:cs typeface="Calibri"/>
                <a:sym typeface="Calibri"/>
              </a:rPr>
              <a:t>Business Intelligence</a:t>
            </a:r>
            <a:r>
              <a:rPr b="0" i="0" lang="en-US" sz="2400" u="none" cap="none" strike="noStrike">
                <a:solidFill>
                  <a:srgbClr val="404040"/>
                </a:solidFill>
                <a:latin typeface="Calibri"/>
                <a:ea typeface="Calibri"/>
                <a:cs typeface="Calibri"/>
                <a:sym typeface="Calibri"/>
              </a:rPr>
              <a:t>, ou seja, </a:t>
            </a:r>
            <a:r>
              <a:rPr b="1" i="1" lang="en-US" sz="2400" u="none" cap="none" strike="noStrike">
                <a:solidFill>
                  <a:srgbClr val="404040"/>
                </a:solidFill>
                <a:latin typeface="Calibri"/>
                <a:ea typeface="Calibri"/>
                <a:cs typeface="Calibri"/>
                <a:sym typeface="Calibri"/>
              </a:rPr>
              <a:t>INTELIGÊNCIA </a:t>
            </a:r>
            <a:r>
              <a:rPr b="1" i="1" lang="en-US" sz="2400" u="sng" cap="none" strike="noStrike">
                <a:solidFill>
                  <a:srgbClr val="404040"/>
                </a:solidFill>
                <a:latin typeface="Calibri"/>
                <a:ea typeface="Calibri"/>
                <a:cs typeface="Calibri"/>
                <a:sym typeface="Calibri"/>
              </a:rPr>
              <a:t>DOS</a:t>
            </a:r>
            <a:r>
              <a:rPr b="1" i="1" lang="en-US" sz="2400" u="none" cap="none" strike="noStrike">
                <a:solidFill>
                  <a:srgbClr val="404040"/>
                </a:solidFill>
                <a:latin typeface="Calibri"/>
                <a:ea typeface="Calibri"/>
                <a:cs typeface="Calibri"/>
                <a:sym typeface="Calibri"/>
              </a:rPr>
              <a:t> NEGÓCIOS</a:t>
            </a:r>
            <a:br>
              <a:rPr b="1" i="1" lang="en-US" sz="2400" u="none" cap="none" strike="noStrike">
                <a:solidFill>
                  <a:srgbClr val="404040"/>
                </a:solidFill>
                <a:latin typeface="Calibri"/>
                <a:ea typeface="Calibri"/>
                <a:cs typeface="Calibri"/>
                <a:sym typeface="Calibri"/>
              </a:rPr>
            </a:br>
            <a:br>
              <a:rPr b="1" i="1" lang="en-US" sz="2400" u="none" cap="none" strike="noStrike">
                <a:solidFill>
                  <a:srgbClr val="404040"/>
                </a:solidFill>
                <a:latin typeface="Calibri"/>
                <a:ea typeface="Calibri"/>
                <a:cs typeface="Calibri"/>
                <a:sym typeface="Calibri"/>
              </a:rPr>
            </a:br>
            <a:r>
              <a:rPr b="0" i="0" lang="en-US" sz="2400" u="none" cap="none" strike="noStrike">
                <a:solidFill>
                  <a:srgbClr val="404040"/>
                </a:solidFill>
                <a:latin typeface="Calibri"/>
                <a:ea typeface="Calibri"/>
                <a:cs typeface="Calibri"/>
                <a:sym typeface="Calibri"/>
              </a:rPr>
              <a:t> ou alternativamente </a:t>
            </a:r>
            <a:r>
              <a:rPr b="1" i="1" lang="en-US" sz="2400" u="none" cap="none" strike="noStrike">
                <a:solidFill>
                  <a:srgbClr val="404040"/>
                </a:solidFill>
                <a:latin typeface="Calibri"/>
                <a:ea typeface="Calibri"/>
                <a:cs typeface="Calibri"/>
                <a:sym typeface="Calibri"/>
              </a:rPr>
              <a:t>INTELIGÊNCIA </a:t>
            </a:r>
            <a:r>
              <a:rPr b="1" i="1" lang="en-US" sz="2400" u="sng" cap="none" strike="noStrike">
                <a:solidFill>
                  <a:srgbClr val="404040"/>
                </a:solidFill>
                <a:latin typeface="Calibri"/>
                <a:ea typeface="Calibri"/>
                <a:cs typeface="Calibri"/>
                <a:sym typeface="Calibri"/>
              </a:rPr>
              <a:t>NOS</a:t>
            </a:r>
            <a:r>
              <a:rPr b="1" i="1" lang="en-US" sz="2400" u="none" cap="none" strike="noStrike">
                <a:solidFill>
                  <a:srgbClr val="404040"/>
                </a:solidFill>
                <a:latin typeface="Calibri"/>
                <a:ea typeface="Calibri"/>
                <a:cs typeface="Calibri"/>
                <a:sym typeface="Calibri"/>
              </a:rPr>
              <a:t> NEGÓCIOS</a:t>
            </a:r>
            <a:r>
              <a:rPr b="0" i="0" lang="en-US" sz="2400" u="none" cap="none" strike="noStrike">
                <a:solidFill>
                  <a:srgbClr val="404040"/>
                </a:solidFill>
                <a:latin typeface="Calibri"/>
                <a:ea typeface="Calibri"/>
                <a:cs typeface="Calibri"/>
                <a:sym typeface="Calibri"/>
              </a:rPr>
              <a:t>.</a:t>
            </a:r>
            <a:endParaRPr b="0" i="0" sz="2400" u="none" cap="none" strike="noStrike">
              <a:solidFill>
                <a:srgbClr val="404040"/>
              </a:solidFill>
              <a:latin typeface="Calibri"/>
              <a:ea typeface="Calibri"/>
              <a:cs typeface="Calibri"/>
              <a:sym typeface="Calibri"/>
            </a:endParaRPr>
          </a:p>
          <a:p>
            <a:pPr indent="-90487" lvl="0" marL="90487" marR="0" rtl="0" algn="l">
              <a:lnSpc>
                <a:spcPct val="90000"/>
              </a:lnSpc>
              <a:spcBef>
                <a:spcPts val="0"/>
              </a:spcBef>
              <a:spcAft>
                <a:spcPts val="0"/>
              </a:spcAft>
              <a:buSzPts val="2400"/>
              <a:buChar char=" "/>
            </a:pPr>
            <a:r>
              <a:t/>
            </a:r>
            <a:endParaRPr sz="2400"/>
          </a:p>
          <a:p>
            <a:pPr indent="-90487" lvl="0" marL="90487" marR="0" rtl="0" algn="l">
              <a:lnSpc>
                <a:spcPct val="90000"/>
              </a:lnSpc>
              <a:spcBef>
                <a:spcPts val="1200"/>
              </a:spcBef>
              <a:spcAft>
                <a:spcPts val="0"/>
              </a:spcAft>
              <a:buClr>
                <a:schemeClr val="accent1"/>
              </a:buClr>
              <a:buSzPts val="2400"/>
              <a:buFont typeface="Calibri"/>
              <a:buChar char=" "/>
            </a:pPr>
            <a:r>
              <a:rPr b="0" i="0" lang="en-US" sz="2400" u="none" cap="none" strike="noStrike">
                <a:solidFill>
                  <a:srgbClr val="404040"/>
                </a:solidFill>
                <a:latin typeface="Calibri"/>
                <a:ea typeface="Calibri"/>
                <a:cs typeface="Calibri"/>
                <a:sym typeface="Calibri"/>
              </a:rPr>
              <a:t>Infra-estrutura tecnológica e organizacional para o suporte à tomada de decisões, conduzindo a decisões </a:t>
            </a:r>
            <a:r>
              <a:rPr b="1" i="1" lang="en-US" sz="2400" u="none" cap="none" strike="noStrike">
                <a:solidFill>
                  <a:srgbClr val="404040"/>
                </a:solidFill>
                <a:latin typeface="Calibri"/>
                <a:ea typeface="Calibri"/>
                <a:cs typeface="Calibri"/>
                <a:sym typeface="Calibri"/>
              </a:rPr>
              <a:t>de melhor qualidade</a:t>
            </a:r>
            <a:r>
              <a:rPr b="0" i="0" lang="en-US" sz="2400" u="none" cap="none" strike="noStrike">
                <a:solidFill>
                  <a:srgbClr val="404040"/>
                </a:solidFill>
                <a:latin typeface="Calibri"/>
                <a:ea typeface="Calibri"/>
                <a:cs typeface="Calibri"/>
                <a:sym typeface="Calibri"/>
              </a:rPr>
              <a:t> e </a:t>
            </a:r>
            <a:r>
              <a:rPr b="1" i="1" lang="en-US" sz="2400" u="none" cap="none" strike="noStrike">
                <a:solidFill>
                  <a:srgbClr val="404040"/>
                </a:solidFill>
                <a:latin typeface="Calibri"/>
                <a:ea typeface="Calibri"/>
                <a:cs typeface="Calibri"/>
                <a:sym typeface="Calibri"/>
              </a:rPr>
              <a:t>no momento exato</a:t>
            </a:r>
            <a:r>
              <a:rPr b="0" i="0" lang="en-US" sz="2400" u="none" cap="none" strike="noStrike">
                <a:solidFill>
                  <a:srgbClr val="404040"/>
                </a:solidFill>
                <a:latin typeface="Calibri"/>
                <a:ea typeface="Calibri"/>
                <a:cs typeface="Calibri"/>
                <a:sym typeface="Calibri"/>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Objetivos</a:t>
            </a:r>
            <a:endParaRPr/>
          </a:p>
        </p:txBody>
      </p:sp>
      <p:sp>
        <p:nvSpPr>
          <p:cNvPr id="168" name="Google Shape;168;p3"/>
          <p:cNvSpPr txBox="1"/>
          <p:nvPr>
            <p:ph idx="1" type="body"/>
          </p:nvPr>
        </p:nvSpPr>
        <p:spPr>
          <a:xfrm>
            <a:off x="892175" y="2263515"/>
            <a:ext cx="8172450" cy="3605472"/>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3600"/>
              <a:buFont typeface="Calibri"/>
              <a:buChar char=" "/>
            </a:pPr>
            <a:r>
              <a:rPr b="0" i="0" lang="en-US" sz="3600" u="none" cap="none" strike="noStrike">
                <a:solidFill>
                  <a:srgbClr val="404040"/>
                </a:solidFill>
                <a:latin typeface="Calibri"/>
                <a:ea typeface="Calibri"/>
                <a:cs typeface="Calibri"/>
                <a:sym typeface="Calibri"/>
              </a:rPr>
              <a:t>Tomada de decisões – decisões </a:t>
            </a:r>
            <a:r>
              <a:rPr b="1" i="1" lang="en-US" sz="3600" u="none" cap="none" strike="noStrike">
                <a:solidFill>
                  <a:srgbClr val="404040"/>
                </a:solidFill>
                <a:latin typeface="Calibri"/>
                <a:ea typeface="Calibri"/>
                <a:cs typeface="Calibri"/>
                <a:sym typeface="Calibri"/>
              </a:rPr>
              <a:t>melhores</a:t>
            </a:r>
            <a:r>
              <a:rPr b="0" i="0" lang="en-US" sz="3600" u="none" cap="none" strike="noStrike">
                <a:solidFill>
                  <a:srgbClr val="404040"/>
                </a:solidFill>
                <a:latin typeface="Calibri"/>
                <a:ea typeface="Calibri"/>
                <a:cs typeface="Calibri"/>
                <a:sym typeface="Calibri"/>
              </a:rPr>
              <a:t> e </a:t>
            </a:r>
            <a:r>
              <a:rPr b="1" i="1" lang="en-US" sz="3600" u="none" cap="none" strike="noStrike">
                <a:solidFill>
                  <a:srgbClr val="404040"/>
                </a:solidFill>
                <a:latin typeface="Calibri"/>
                <a:ea typeface="Calibri"/>
                <a:cs typeface="Calibri"/>
                <a:sym typeface="Calibri"/>
              </a:rPr>
              <a:t>no momento exato</a:t>
            </a:r>
            <a:r>
              <a:rPr b="0" i="0" lang="en-US" sz="3600" u="none" cap="none" strike="noStrike">
                <a:solidFill>
                  <a:srgbClr val="404040"/>
                </a:solidFill>
                <a:latin typeface="Calibri"/>
                <a:ea typeface="Calibri"/>
                <a:cs typeface="Calibri"/>
                <a:sym typeface="Calibri"/>
              </a:rPr>
              <a:t>.</a:t>
            </a:r>
            <a:endParaRPr/>
          </a:p>
          <a:p>
            <a:pPr indent="-90487" lvl="0" marL="90487" marR="0" rtl="0" algn="l">
              <a:lnSpc>
                <a:spcPct val="90000"/>
              </a:lnSpc>
              <a:spcBef>
                <a:spcPts val="1400"/>
              </a:spcBef>
              <a:spcAft>
                <a:spcPts val="0"/>
              </a:spcAft>
              <a:buClr>
                <a:schemeClr val="accent1"/>
              </a:buClr>
              <a:buSzPts val="3600"/>
              <a:buFont typeface="Calibri"/>
              <a:buChar char=" "/>
            </a:pPr>
            <a:r>
              <a:rPr b="0" i="0" lang="en-US" sz="3600" u="none" cap="none" strike="noStrike">
                <a:solidFill>
                  <a:srgbClr val="404040"/>
                </a:solidFill>
                <a:latin typeface="Calibri"/>
                <a:ea typeface="Calibri"/>
                <a:cs typeface="Calibri"/>
                <a:sym typeface="Calibri"/>
              </a:rPr>
              <a:t>Maior grau de abstração – </a:t>
            </a:r>
            <a:r>
              <a:rPr b="1" i="1" lang="en-US" sz="3600" u="none" cap="none" strike="noStrike">
                <a:solidFill>
                  <a:srgbClr val="404040"/>
                </a:solidFill>
                <a:latin typeface="Calibri"/>
                <a:ea typeface="Calibri"/>
                <a:cs typeface="Calibri"/>
                <a:sym typeface="Calibri"/>
              </a:rPr>
              <a:t>dados → informações → conhecimento</a:t>
            </a:r>
            <a:r>
              <a:rPr b="0" i="0" lang="en-US" sz="3600" u="none" cap="none" strike="noStrike">
                <a:solidFill>
                  <a:srgbClr val="404040"/>
                </a:solidFill>
                <a:latin typeface="Calibri"/>
                <a:ea typeface="Calibri"/>
                <a:cs typeface="Calibri"/>
                <a:sym typeface="Calibri"/>
              </a:rPr>
              <a:t>.</a:t>
            </a:r>
            <a:endParaRPr/>
          </a:p>
          <a:p>
            <a:pPr indent="-90487" lvl="0" marL="90487" marR="0" rtl="0" algn="l">
              <a:lnSpc>
                <a:spcPct val="90000"/>
              </a:lnSpc>
              <a:spcBef>
                <a:spcPts val="1400"/>
              </a:spcBef>
              <a:spcAft>
                <a:spcPts val="0"/>
              </a:spcAft>
              <a:buClr>
                <a:schemeClr val="accent1"/>
              </a:buClr>
              <a:buSzPts val="3600"/>
              <a:buFont typeface="Calibri"/>
              <a:buChar char=" "/>
            </a:pPr>
            <a:r>
              <a:rPr b="0" i="0" lang="en-US" sz="3600" u="none" cap="none" strike="noStrike">
                <a:solidFill>
                  <a:srgbClr val="404040"/>
                </a:solidFill>
                <a:latin typeface="Calibri"/>
                <a:ea typeface="Calibri"/>
                <a:cs typeface="Calibri"/>
                <a:sym typeface="Calibri"/>
              </a:rPr>
              <a:t>Maior racionalidade nas atividades de gerenciamento.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
          <p:cNvSpPr/>
          <p:nvPr/>
        </p:nvSpPr>
        <p:spPr>
          <a:xfrm>
            <a:off x="2649537" y="3284537"/>
            <a:ext cx="4751387" cy="2665412"/>
          </a:xfrm>
          <a:prstGeom prst="ellipse">
            <a:avLst/>
          </a:prstGeom>
          <a:solidFill>
            <a:schemeClr val="accent1">
              <a:alpha val="29411"/>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6000"/>
              <a:buFont typeface="Arial"/>
              <a:buNone/>
            </a:pPr>
            <a:r>
              <a:rPr b="1" i="0" lang="en-US" sz="6000" u="none" cap="none" strike="noStrike">
                <a:solidFill>
                  <a:schemeClr val="dk1"/>
                </a:solidFill>
                <a:latin typeface="Arial"/>
                <a:ea typeface="Arial"/>
                <a:cs typeface="Arial"/>
                <a:sym typeface="Arial"/>
              </a:rPr>
              <a:t>BI</a:t>
            </a:r>
            <a:endParaRPr b="0" i="0" sz="1400" u="none" cap="none" strike="noStrike">
              <a:solidFill>
                <a:srgbClr val="000000"/>
              </a:solidFill>
              <a:latin typeface="Arial"/>
              <a:ea typeface="Arial"/>
              <a:cs typeface="Arial"/>
              <a:sym typeface="Arial"/>
            </a:endParaRPr>
          </a:p>
        </p:txBody>
      </p:sp>
      <p:sp>
        <p:nvSpPr>
          <p:cNvPr id="174" name="Google Shape;174;p4"/>
          <p:cNvSpPr txBox="1"/>
          <p:nvPr>
            <p:ph type="title"/>
          </p:nvPr>
        </p:nvSpPr>
        <p:spPr>
          <a:xfrm>
            <a:off x="892175" y="287337"/>
            <a:ext cx="8172450" cy="144938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404040"/>
              </a:buClr>
              <a:buSzPts val="4800"/>
              <a:buFont typeface="Calibri"/>
              <a:buNone/>
            </a:pPr>
            <a:r>
              <a:rPr b="0" i="0" lang="en-US" sz="4800" u="none">
                <a:solidFill>
                  <a:srgbClr val="404040"/>
                </a:solidFill>
                <a:latin typeface="Calibri"/>
                <a:ea typeface="Calibri"/>
                <a:cs typeface="Calibri"/>
                <a:sym typeface="Calibri"/>
              </a:rPr>
              <a:t>O ciclo de atividades</a:t>
            </a:r>
            <a:endParaRPr/>
          </a:p>
        </p:txBody>
      </p:sp>
      <p:sp>
        <p:nvSpPr>
          <p:cNvPr id="175" name="Google Shape;175;p4"/>
          <p:cNvSpPr txBox="1"/>
          <p:nvPr>
            <p:ph idx="1" type="body"/>
          </p:nvPr>
        </p:nvSpPr>
        <p:spPr>
          <a:xfrm>
            <a:off x="892175" y="1849436"/>
            <a:ext cx="8172450" cy="4022725"/>
          </a:xfrm>
          <a:prstGeom prst="rect">
            <a:avLst/>
          </a:prstGeom>
          <a:noFill/>
          <a:ln>
            <a:noFill/>
          </a:ln>
        </p:spPr>
        <p:txBody>
          <a:bodyPr anchorCtr="0" anchor="t" bIns="45700" lIns="0" spcFirstLastPara="1" rIns="0" wrap="square" tIns="45700">
            <a:noAutofit/>
          </a:bodyPr>
          <a:lstStyle/>
          <a:p>
            <a:pPr indent="-90487" lvl="0" marL="90487" marR="0" rtl="0" algn="l">
              <a:lnSpc>
                <a:spcPct val="90000"/>
              </a:lnSpc>
              <a:spcBef>
                <a:spcPts val="0"/>
              </a:spcBef>
              <a:spcAft>
                <a:spcPts val="0"/>
              </a:spcAft>
              <a:buClr>
                <a:schemeClr val="accent1"/>
              </a:buClr>
              <a:buSzPts val="2000"/>
              <a:buFont typeface="Calibri"/>
              <a:buChar char=" "/>
            </a:pPr>
            <a:r>
              <a:rPr b="0" i="0" lang="en-US" sz="2800" u="none" cap="none" strike="noStrike">
                <a:solidFill>
                  <a:srgbClr val="404040"/>
                </a:solidFill>
                <a:latin typeface="Calibri"/>
                <a:ea typeface="Calibri"/>
                <a:cs typeface="Calibri"/>
                <a:sym typeface="Calibri"/>
              </a:rPr>
              <a:t>BI se caracteriza pela interação ordenada de quatro processos: </a:t>
            </a:r>
            <a:r>
              <a:rPr b="1" i="1" lang="en-US" sz="2800" u="none" cap="none" strike="noStrike">
                <a:solidFill>
                  <a:srgbClr val="404040"/>
                </a:solidFill>
                <a:latin typeface="Calibri"/>
                <a:ea typeface="Calibri"/>
                <a:cs typeface="Calibri"/>
                <a:sym typeface="Calibri"/>
              </a:rPr>
              <a:t>análise</a:t>
            </a:r>
            <a:r>
              <a:rPr b="0" i="0" lang="en-US" sz="2800" u="none" cap="none" strike="noStrike">
                <a:solidFill>
                  <a:srgbClr val="404040"/>
                </a:solidFill>
                <a:latin typeface="Calibri"/>
                <a:ea typeface="Calibri"/>
                <a:cs typeface="Calibri"/>
                <a:sym typeface="Calibri"/>
              </a:rPr>
              <a:t>, </a:t>
            </a:r>
            <a:r>
              <a:rPr b="1" i="1" lang="en-US" sz="2800" u="none" cap="none" strike="noStrike">
                <a:solidFill>
                  <a:srgbClr val="404040"/>
                </a:solidFill>
                <a:latin typeface="Calibri"/>
                <a:ea typeface="Calibri"/>
                <a:cs typeface="Calibri"/>
                <a:sym typeface="Calibri"/>
              </a:rPr>
              <a:t>entendimento</a:t>
            </a:r>
            <a:r>
              <a:rPr b="0" i="0" lang="en-US" sz="2800" u="none" cap="none" strike="noStrike">
                <a:solidFill>
                  <a:srgbClr val="404040"/>
                </a:solidFill>
                <a:latin typeface="Calibri"/>
                <a:ea typeface="Calibri"/>
                <a:cs typeface="Calibri"/>
                <a:sym typeface="Calibri"/>
              </a:rPr>
              <a:t>, </a:t>
            </a:r>
            <a:r>
              <a:rPr b="1" i="1" lang="en-US" sz="2800" u="none" cap="none" strike="noStrike">
                <a:solidFill>
                  <a:srgbClr val="404040"/>
                </a:solidFill>
                <a:latin typeface="Calibri"/>
                <a:ea typeface="Calibri"/>
                <a:cs typeface="Calibri"/>
                <a:sym typeface="Calibri"/>
              </a:rPr>
              <a:t>ação</a:t>
            </a:r>
            <a:r>
              <a:rPr b="0" i="0" lang="en-US" sz="2800" u="none" cap="none" strike="noStrike">
                <a:solidFill>
                  <a:srgbClr val="404040"/>
                </a:solidFill>
                <a:latin typeface="Calibri"/>
                <a:ea typeface="Calibri"/>
                <a:cs typeface="Calibri"/>
                <a:sym typeface="Calibri"/>
              </a:rPr>
              <a:t> e </a:t>
            </a:r>
            <a:r>
              <a:rPr b="1" i="1" lang="en-US" sz="2800" u="none" cap="none" strike="noStrike">
                <a:solidFill>
                  <a:srgbClr val="404040"/>
                </a:solidFill>
                <a:latin typeface="Calibri"/>
                <a:ea typeface="Calibri"/>
                <a:cs typeface="Calibri"/>
                <a:sym typeface="Calibri"/>
              </a:rPr>
              <a:t>monitoramento</a:t>
            </a:r>
            <a:r>
              <a:rPr b="0" i="0" lang="en-US" sz="2800" u="none" cap="none" strike="noStrike">
                <a:solidFill>
                  <a:srgbClr val="404040"/>
                </a:solidFill>
                <a:latin typeface="Calibri"/>
                <a:ea typeface="Calibri"/>
                <a:cs typeface="Calibri"/>
                <a:sym typeface="Calibri"/>
              </a:rPr>
              <a:t>.</a:t>
            </a:r>
            <a:endParaRPr sz="2800"/>
          </a:p>
        </p:txBody>
      </p:sp>
      <p:sp>
        <p:nvSpPr>
          <p:cNvPr id="176" name="Google Shape;176;p4"/>
          <p:cNvSpPr txBox="1"/>
          <p:nvPr/>
        </p:nvSpPr>
        <p:spPr>
          <a:xfrm>
            <a:off x="2576512" y="3284537"/>
            <a:ext cx="1800225"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análise</a:t>
            </a:r>
            <a:endParaRPr b="0" i="0" sz="1400" u="none" cap="none" strike="noStrike">
              <a:solidFill>
                <a:srgbClr val="000000"/>
              </a:solidFill>
              <a:latin typeface="Arial"/>
              <a:ea typeface="Arial"/>
              <a:cs typeface="Arial"/>
              <a:sym typeface="Arial"/>
            </a:endParaRPr>
          </a:p>
        </p:txBody>
      </p:sp>
      <p:sp>
        <p:nvSpPr>
          <p:cNvPr id="177" name="Google Shape;177;p4"/>
          <p:cNvSpPr txBox="1"/>
          <p:nvPr/>
        </p:nvSpPr>
        <p:spPr>
          <a:xfrm>
            <a:off x="2576512" y="5445125"/>
            <a:ext cx="1800225"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monitoramento</a:t>
            </a:r>
            <a:endParaRPr b="0" i="0" sz="1400" u="none" cap="none" strike="noStrike">
              <a:solidFill>
                <a:srgbClr val="000000"/>
              </a:solidFill>
              <a:latin typeface="Arial"/>
              <a:ea typeface="Arial"/>
              <a:cs typeface="Arial"/>
              <a:sym typeface="Arial"/>
            </a:endParaRPr>
          </a:p>
        </p:txBody>
      </p:sp>
      <p:sp>
        <p:nvSpPr>
          <p:cNvPr id="178" name="Google Shape;178;p4"/>
          <p:cNvSpPr txBox="1"/>
          <p:nvPr/>
        </p:nvSpPr>
        <p:spPr>
          <a:xfrm>
            <a:off x="5673725" y="3284537"/>
            <a:ext cx="1800225"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entendimento</a:t>
            </a:r>
            <a:endParaRPr b="0" i="0" sz="1400" u="none" cap="none" strike="noStrike">
              <a:solidFill>
                <a:srgbClr val="000000"/>
              </a:solidFill>
              <a:latin typeface="Arial"/>
              <a:ea typeface="Arial"/>
              <a:cs typeface="Arial"/>
              <a:sym typeface="Arial"/>
            </a:endParaRPr>
          </a:p>
        </p:txBody>
      </p:sp>
      <p:sp>
        <p:nvSpPr>
          <p:cNvPr id="179" name="Google Shape;179;p4"/>
          <p:cNvSpPr txBox="1"/>
          <p:nvPr/>
        </p:nvSpPr>
        <p:spPr>
          <a:xfrm>
            <a:off x="5673725" y="5445125"/>
            <a:ext cx="1800225"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ação</a:t>
            </a:r>
            <a:endParaRPr b="0" i="0" sz="1400" u="none" cap="none" strike="noStrike">
              <a:solidFill>
                <a:srgbClr val="000000"/>
              </a:solidFill>
              <a:latin typeface="Arial"/>
              <a:ea typeface="Arial"/>
              <a:cs typeface="Arial"/>
              <a:sym typeface="Arial"/>
            </a:endParaRPr>
          </a:p>
        </p:txBody>
      </p:sp>
      <p:cxnSp>
        <p:nvCxnSpPr>
          <p:cNvPr id="180" name="Google Shape;180;p4"/>
          <p:cNvCxnSpPr/>
          <p:nvPr/>
        </p:nvCxnSpPr>
        <p:spPr>
          <a:xfrm rot="-5400000">
            <a:off x="1496962" y="4652999"/>
            <a:ext cx="2160600" cy="1500"/>
          </a:xfrm>
          <a:prstGeom prst="curvedConnector3">
            <a:avLst>
              <a:gd fmla="val 0" name="adj1"/>
            </a:avLst>
          </a:prstGeom>
          <a:noFill/>
          <a:ln cap="flat" cmpd="sng" w="9525">
            <a:solidFill>
              <a:schemeClr val="dk1"/>
            </a:solidFill>
            <a:prstDash val="solid"/>
            <a:miter lim="800000"/>
            <a:headEnd len="sm" w="sm" type="none"/>
            <a:tailEnd len="med" w="med" type="triangle"/>
          </a:ln>
        </p:spPr>
      </p:cxnSp>
      <p:cxnSp>
        <p:nvCxnSpPr>
          <p:cNvPr id="181" name="Google Shape;181;p4"/>
          <p:cNvCxnSpPr/>
          <p:nvPr/>
        </p:nvCxnSpPr>
        <p:spPr>
          <a:xfrm>
            <a:off x="3476625" y="3284538"/>
            <a:ext cx="3097200" cy="1500"/>
          </a:xfrm>
          <a:prstGeom prst="curvedConnector3">
            <a:avLst>
              <a:gd fmla="val 0" name="adj1"/>
            </a:avLst>
          </a:prstGeom>
          <a:noFill/>
          <a:ln cap="flat" cmpd="sng" w="9525">
            <a:solidFill>
              <a:schemeClr val="dk1"/>
            </a:solidFill>
            <a:prstDash val="solid"/>
            <a:miter lim="800000"/>
            <a:headEnd len="sm" w="sm" type="none"/>
            <a:tailEnd len="med" w="med" type="triangle"/>
          </a:ln>
        </p:spPr>
      </p:cxnSp>
      <p:cxnSp>
        <p:nvCxnSpPr>
          <p:cNvPr id="182" name="Google Shape;182;p4"/>
          <p:cNvCxnSpPr/>
          <p:nvPr/>
        </p:nvCxnSpPr>
        <p:spPr>
          <a:xfrm flipH="1" rot="-5400000">
            <a:off x="6394400" y="4653012"/>
            <a:ext cx="2160600" cy="1500"/>
          </a:xfrm>
          <a:prstGeom prst="curvedConnector3">
            <a:avLst>
              <a:gd fmla="val 0" name="adj1"/>
            </a:avLst>
          </a:prstGeom>
          <a:noFill/>
          <a:ln cap="flat" cmpd="sng" w="9525">
            <a:solidFill>
              <a:schemeClr val="dk1"/>
            </a:solidFill>
            <a:prstDash val="solid"/>
            <a:miter lim="800000"/>
            <a:headEnd len="sm" w="sm" type="none"/>
            <a:tailEnd len="med" w="med" type="triangle"/>
          </a:ln>
        </p:spPr>
      </p:cxnSp>
      <p:cxnSp>
        <p:nvCxnSpPr>
          <p:cNvPr id="183" name="Google Shape;183;p4"/>
          <p:cNvCxnSpPr/>
          <p:nvPr/>
        </p:nvCxnSpPr>
        <p:spPr>
          <a:xfrm flipH="1">
            <a:off x="3476637" y="6021388"/>
            <a:ext cx="3097200" cy="1500"/>
          </a:xfrm>
          <a:prstGeom prst="curvedConnector3">
            <a:avLst>
              <a:gd fmla="val 0"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7_Retrospectiva">
  <a:themeElements>
    <a:clrScheme name="Retrospectiva">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iva">
  <a:themeElements>
    <a:clrScheme name="Retrospectiva">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Retrospectiva">
  <a:themeElements>
    <a:clrScheme name="Retrospectiva">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8_Retrospectiva">
  <a:themeElements>
    <a:clrScheme name="Retrospectiva">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Retrospectiva">
  <a:themeElements>
    <a:clrScheme name="Retrospectiva">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1999-05-16T17:59:44Z</dcterms:created>
  <dc:creator>MFS</dc:creator>
</cp:coreProperties>
</file>